
<file path=[Content_Types].xml><?xml version="1.0" encoding="utf-8"?>
<Types xmlns="http://schemas.openxmlformats.org/package/2006/content-types">
  <Default Extension="glb" ContentType="model/gltf.binary"/>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3.xml" ContentType="application/vnd.openxmlformats-officedocument.drawingml.chart+xml"/>
  <Override PartName="/ppt/theme/themeOverride1.xml" ContentType="application/vnd.openxmlformats-officedocument.themeOverride+xml"/>
  <Override PartName="/ppt/charts/chart4.xml" ContentType="application/vnd.openxmlformats-officedocument.drawingml.chart+xml"/>
  <Override PartName="/ppt/theme/themeOverride2.xml" ContentType="application/vnd.openxmlformats-officedocument.themeOverride+xml"/>
  <Override PartName="/ppt/notesSlides/notesSlide12.xml" ContentType="application/vnd.openxmlformats-officedocument.presentationml.notesSlide+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3.xml" ContentType="application/vnd.openxmlformats-officedocument.presentationml.notesSlide+xml"/>
  <Override PartName="/ppt/comments/modernComment_3423_9A581D40.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5286" r:id="rId4"/>
  </p:sldMasterIdLst>
  <p:notesMasterIdLst>
    <p:notesMasterId r:id="rId18"/>
  </p:notesMasterIdLst>
  <p:handoutMasterIdLst>
    <p:handoutMasterId r:id="rId19"/>
  </p:handoutMasterIdLst>
  <p:sldIdLst>
    <p:sldId id="293" r:id="rId5"/>
    <p:sldId id="264" r:id="rId6"/>
    <p:sldId id="260" r:id="rId7"/>
    <p:sldId id="257" r:id="rId8"/>
    <p:sldId id="261" r:id="rId9"/>
    <p:sldId id="259" r:id="rId10"/>
    <p:sldId id="258" r:id="rId11"/>
    <p:sldId id="347" r:id="rId12"/>
    <p:sldId id="256" r:id="rId13"/>
    <p:sldId id="262" r:id="rId14"/>
    <p:sldId id="2147483647" r:id="rId15"/>
    <p:sldId id="342" r:id="rId16"/>
    <p:sldId id="13347" r:id="rId17"/>
  </p:sldIdLst>
  <p:sldSz cx="12192000" cy="6858000"/>
  <p:notesSz cx="7023100" cy="9309100"/>
  <p:defaultTextStyle>
    <a:defPPr>
      <a:defRPr lang="en-US"/>
    </a:defPPr>
    <a:lvl1pPr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1pPr>
    <a:lvl2pPr marL="609585"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2pPr>
    <a:lvl3pPr marL="1219170"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3pPr>
    <a:lvl4pPr marL="1828754"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4pPr>
    <a:lvl5pPr marL="2438339"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5pPr>
    <a:lvl6pPr marL="3047924" algn="l" defTabSz="609585" rtl="0" eaLnBrk="1" latinLnBrk="0" hangingPunct="1">
      <a:defRPr kern="1200">
        <a:solidFill>
          <a:schemeClr val="tx1"/>
        </a:solidFill>
        <a:latin typeface="Calibri" charset="0"/>
        <a:ea typeface="MS PGothic" charset="0"/>
        <a:cs typeface="MS PGothic" charset="0"/>
      </a:defRPr>
    </a:lvl6pPr>
    <a:lvl7pPr marL="3657509" algn="l" defTabSz="609585" rtl="0" eaLnBrk="1" latinLnBrk="0" hangingPunct="1">
      <a:defRPr kern="1200">
        <a:solidFill>
          <a:schemeClr val="tx1"/>
        </a:solidFill>
        <a:latin typeface="Calibri" charset="0"/>
        <a:ea typeface="MS PGothic" charset="0"/>
        <a:cs typeface="MS PGothic" charset="0"/>
      </a:defRPr>
    </a:lvl7pPr>
    <a:lvl8pPr marL="4267093" algn="l" defTabSz="609585" rtl="0" eaLnBrk="1" latinLnBrk="0" hangingPunct="1">
      <a:defRPr kern="1200">
        <a:solidFill>
          <a:schemeClr val="tx1"/>
        </a:solidFill>
        <a:latin typeface="Calibri" charset="0"/>
        <a:ea typeface="MS PGothic" charset="0"/>
        <a:cs typeface="MS PGothic" charset="0"/>
      </a:defRPr>
    </a:lvl8pPr>
    <a:lvl9pPr marL="4876678" algn="l" defTabSz="609585" rtl="0" eaLnBrk="1" latinLnBrk="0" hangingPunct="1">
      <a:defRPr kern="1200">
        <a:solidFill>
          <a:schemeClr val="tx1"/>
        </a:solidFill>
        <a:latin typeface="Calibri" charset="0"/>
        <a:ea typeface="MS PGothic" charset="0"/>
        <a:cs typeface="MS PGothic" charset="0"/>
      </a:defRPr>
    </a:lvl9pPr>
  </p:defaultTextStyle>
  <p:extLst>
    <p:ext uri="{EFAFB233-063F-42B5-8137-9DF3F51BA10A}">
      <p15:sldGuideLst xmlns:p15="http://schemas.microsoft.com/office/powerpoint/2012/main">
        <p15:guide id="9" pos="6199" userDrawn="1">
          <p15:clr>
            <a:srgbClr val="A4A3A4"/>
          </p15:clr>
        </p15:guide>
        <p15:guide id="10" pos="960" userDrawn="1">
          <p15:clr>
            <a:srgbClr val="A4A3A4"/>
          </p15:clr>
        </p15:guide>
        <p15:guide id="11" orient="horz" pos="73" userDrawn="1">
          <p15:clr>
            <a:srgbClr val="A4A3A4"/>
          </p15:clr>
        </p15:guide>
        <p15:guide id="12" orient="horz" pos="2908" userDrawn="1">
          <p15:clr>
            <a:srgbClr val="A4A3A4"/>
          </p15:clr>
        </p15:guide>
        <p15:guide id="13" pos="4407" userDrawn="1">
          <p15:clr>
            <a:srgbClr val="A4A3A4"/>
          </p15:clr>
        </p15:guide>
        <p15:guide id="14" orient="horz" pos="1139" userDrawn="1">
          <p15:clr>
            <a:srgbClr val="A4A3A4"/>
          </p15:clr>
        </p15:guide>
        <p15:guide id="15" pos="6811" userDrawn="1">
          <p15:clr>
            <a:srgbClr val="A4A3A4"/>
          </p15:clr>
        </p15:guide>
        <p15:guide id="16" orient="horz" pos="3294" userDrawn="1">
          <p15:clr>
            <a:srgbClr val="A4A3A4"/>
          </p15:clr>
        </p15:guide>
      </p15:sldGuideLst>
    </p:ext>
    <p:ext uri="{2D200454-40CA-4A62-9FC3-DE9A4176ACB9}">
      <p15:notesGuideLst xmlns:p15="http://schemas.microsoft.com/office/powerpoint/2012/main">
        <p15:guide id="1" orient="horz" pos="2932">
          <p15:clr>
            <a:srgbClr val="A4A3A4"/>
          </p15:clr>
        </p15:guide>
        <p15:guide id="2" pos="2212">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0711002-812A-B07D-BE2C-68FF2DD78CF1}" name="Steve Brunn (Omnicom)" initials="SB" userId="S::sbrunn@omc.com::69aa1cdb-131e-48cf-8cc7-f5656645f102" providerId="AD"/>
  <p188:author id="{62421019-0DB5-2677-8B64-9119F44BD1A7}" name="Kate Crawford" initials="KC" userId="Kate Crawford" providerId="None"/>
  <p188:author id="{32CA7D21-7333-9E2E-95D2-EA5891F0EC20}" name="Ines Neves" initials="IN" userId="Ines Neves" providerId="None"/>
  <p188:author id="{6AE2CC2A-0B6D-3AF5-EFA4-79BD7D0D03F5}" name="Connie Lam (Omnicom)" initials="" userId="S::clam@omc.com::e97ecb3d-2d07-4b20-a34d-d65916490a4e" providerId="AD"/>
  <p188:author id="{C59E002C-7FBB-4302-2208-0F0B2944E050}" name="Tuttle, Katherine R" initials="KT" userId="S::Katherine.Tuttle@providence.org::574523be-6ddf-4431-8283-d5080dd40530" providerId="AD"/>
  <p188:author id="{0330E330-E81F-C343-D1EE-1154CAC96BE3}" name="Kaity McCafferty (Omnicom)" initials="KM" userId="S::kaity.mccafferty@omc.com::ba565df8-fed9-42aa-89b3-c117da4d5b4c" providerId="AD"/>
  <p188:author id="{729AA443-E53F-50B0-9D71-F661E739E82A}" name="Claire McVinnie (Omnicom)" initials="CM" userId="S::cmcvinnie@omc.com::a89ab868-e724-48bc-b1db-81e5a1370ffd" providerId="AD"/>
  <p188:author id="{EAD35655-B128-F154-6C7C-BC1A22FB2167}" name="Anna Sanniti (Omnicom)" initials="AS" userId="S::anna.sanniti@omc.com::bd2f9a3f-2ceb-4084-b451-1e6cc8a6542a" providerId="AD"/>
  <p188:author id="{6B31A85E-8BA9-7D4A-E8E2-A591EE85D465}" name="Sri Venkitachalam" initials="SV" userId="Sri Venkitachalam" providerId="None"/>
  <p188:author id="{B3C0916B-755D-241B-911C-9EF26554AD9B}" name="Brendon Neuen" initials="BN" userId="S::bneuen@georgeinstitute.org.au::05be3030-4741-490f-93c8-bf32bd59cd74" providerId="AD"/>
  <p188:author id="{4E60D384-B8C4-3BEB-CC5F-79D93A82BB85}" name="Farah Dalwai" initials="FD" userId="Farah Dalwai" providerId="None"/>
  <p188:author id="{013178A5-ADBC-B37F-0FBF-4BACF2ECE815}" name=" Medical Writer" initials="MW" userId=" Medical Writer" providerId="None"/>
  <p188:author id="{D49A88A9-49E0-9564-BB7C-1365D4007984}" name="Ines Neves (OHMC)" initials="IN(" userId="Ines Neves (OHMC)" providerId="None"/>
  <p188:author id="{D40593B1-F40E-C023-A7F0-3486471DCEFA}" name="Mary Saurin" initials="MS" userId="Mary Saurin" providerId="None"/>
  <p188:author id="{D28677C2-A5DA-F591-88F2-5252046BEC82}" name="Medical Writer " initials="MW" userId="Medical Writer " providerId="None"/>
  <p188:author id="{52DABEC2-EAFC-A472-236A-F3ADC35042D1}" name="Ines Neves (Omnicom)" initials="" userId="S::ines.neves@omc.com::fd465010-754b-46cd-86e7-9aa6f49b2aa4" providerId="AD"/>
  <p188:author id="{F893BBCB-085E-F015-AB35-E1C8EEEA7C7E}" name="Data checker (AT)" initials="AT" userId="Data checker (AT)" providerId="None"/>
  <p188:author id="{F4D821E4-0DCC-9ECC-6C3A-76AFF2798979}" name="  Medical Writer  " initials="MW" userId="  Medical Writer  " providerId="None"/>
  <p188:author id="{FFE47EE6-A2F0-13A5-8EE8-3661DB1849A6}" name="Medical Writer" initials="MW" userId="Medical Writer" providerId="None"/>
  <p188:author id="{BFD283F4-CBAA-29FF-2259-BBE3230AAAB5}" name="India Rodgers (Omnicom)" initials="IR" userId="S::india.rodgers@omc.com::80b7f61f-6e9a-4854-9044-480d433f3e68" providerId="AD"/>
  <p188:author id="{940208FB-5BF1-8BEA-538E-50EFCB906F90}" name="Aoife Tracey" initials="AT" userId="Aoife Tracey"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hien Ho" initials="TH" lastIdx="28" clrIdx="0">
    <p:extLst>
      <p:ext uri="{19B8F6BF-5375-455C-9EA6-DF929625EA0E}">
        <p15:presenceInfo xmlns:p15="http://schemas.microsoft.com/office/powerpoint/2012/main" userId="S::tho@hcg-int.com::8cd72ada-6b4e-442d-b446-c41896435104" providerId="AD"/>
      </p:ext>
    </p:extLst>
  </p:cmAuthor>
  <p:cmAuthor id="2" name="Daniel Cragg (HCG)" initials="DC(" lastIdx="9" clrIdx="1">
    <p:extLst>
      <p:ext uri="{19B8F6BF-5375-455C-9EA6-DF929625EA0E}">
        <p15:presenceInfo xmlns:p15="http://schemas.microsoft.com/office/powerpoint/2012/main" userId="S::dcragg@hcg-int.com::e7df7796-dcdf-4fb4-8bae-47e6bb915c0c" providerId="AD"/>
      </p:ext>
    </p:extLst>
  </p:cmAuthor>
  <p:cmAuthor id="3" name="Amber Siddiqui (HCG)" initials="AS(" lastIdx="2" clrIdx="2">
    <p:extLst>
      <p:ext uri="{19B8F6BF-5375-455C-9EA6-DF929625EA0E}">
        <p15:presenceInfo xmlns:p15="http://schemas.microsoft.com/office/powerpoint/2012/main" userId="S::asiddiqui@hcg-int.com::03d7d61c-4748-4f70-a70d-74937f0a535e" providerId="AD"/>
      </p:ext>
    </p:extLst>
  </p:cmAuthor>
  <p:cmAuthor id="4" name="Eleanor Joy (HCG)" initials="EJ(" lastIdx="28" clrIdx="3">
    <p:extLst>
      <p:ext uri="{19B8F6BF-5375-455C-9EA6-DF929625EA0E}">
        <p15:presenceInfo xmlns:p15="http://schemas.microsoft.com/office/powerpoint/2012/main" userId="S::ejoy@hcg-int.com::096b4da2-b9a5-4984-9561-10fa631bce06" providerId="AD"/>
      </p:ext>
    </p:extLst>
  </p:cmAuthor>
  <p:cmAuthor id="5" name="HCG Editor" initials="HCG" lastIdx="8" clrIdx="4">
    <p:extLst>
      <p:ext uri="{19B8F6BF-5375-455C-9EA6-DF929625EA0E}">
        <p15:presenceInfo xmlns:p15="http://schemas.microsoft.com/office/powerpoint/2012/main" userId="HCG Editor" providerId="None"/>
      </p:ext>
    </p:extLst>
  </p:cmAuthor>
  <p:cmAuthor id="6" name="Medical Writer" initials="MW" lastIdx="335" clrIdx="5">
    <p:extLst>
      <p:ext uri="{19B8F6BF-5375-455C-9EA6-DF929625EA0E}">
        <p15:presenceInfo xmlns:p15="http://schemas.microsoft.com/office/powerpoint/2012/main" userId="Medical Writer" providerId="None"/>
      </p:ext>
    </p:extLst>
  </p:cmAuthor>
  <p:cmAuthor id="7" name="Data checker (AT)" initials="AT" lastIdx="17" clrIdx="6">
    <p:extLst>
      <p:ext uri="{19B8F6BF-5375-455C-9EA6-DF929625EA0E}">
        <p15:presenceInfo xmlns:p15="http://schemas.microsoft.com/office/powerpoint/2012/main" userId="Data checker (AT)" providerId="None"/>
      </p:ext>
    </p:extLst>
  </p:cmAuthor>
  <p:cmAuthor id="8" name="Kate Crawford" initials="KC" lastIdx="30" clrIdx="7">
    <p:extLst>
      <p:ext uri="{19B8F6BF-5375-455C-9EA6-DF929625EA0E}">
        <p15:presenceInfo xmlns:p15="http://schemas.microsoft.com/office/powerpoint/2012/main" userId="Kate Crawford" providerId="None"/>
      </p:ext>
    </p:extLst>
  </p:cmAuthor>
  <p:cmAuthor id="9" name="Anna Sanniti (Omnicom)" initials="AS" lastIdx="1" clrIdx="8">
    <p:extLst>
      <p:ext uri="{19B8F6BF-5375-455C-9EA6-DF929625EA0E}">
        <p15:presenceInfo xmlns:p15="http://schemas.microsoft.com/office/powerpoint/2012/main" userId="S::anna.sanniti@omc.com::bd2f9a3f-2ceb-4084-b451-1e6cc8a6542a" providerId="AD"/>
      </p:ext>
    </p:extLst>
  </p:cmAuthor>
  <p:cmAuthor id="10" name="  Medical Writer  " initials="MW" lastIdx="56" clrIdx="9">
    <p:extLst>
      <p:ext uri="{19B8F6BF-5375-455C-9EA6-DF929625EA0E}">
        <p15:presenceInfo xmlns:p15="http://schemas.microsoft.com/office/powerpoint/2012/main" userId="  Medical Writer  " providerId="None"/>
      </p:ext>
    </p:extLst>
  </p:cmAuthor>
  <p:cmAuthor id="11" name="Authors" initials="A" lastIdx="2" clrIdx="10">
    <p:extLst>
      <p:ext uri="{19B8F6BF-5375-455C-9EA6-DF929625EA0E}">
        <p15:presenceInfo xmlns:p15="http://schemas.microsoft.com/office/powerpoint/2012/main" userId="Authors" providerId="None"/>
      </p:ext>
    </p:extLst>
  </p:cmAuthor>
  <p:cmAuthor id="12" name="Ines Neves" initials="IN" lastIdx="14" clrIdx="11">
    <p:extLst>
      <p:ext uri="{19B8F6BF-5375-455C-9EA6-DF929625EA0E}">
        <p15:presenceInfo xmlns:p15="http://schemas.microsoft.com/office/powerpoint/2012/main" userId="Ines Neves" providerId="None"/>
      </p:ext>
    </p:extLst>
  </p:cmAuthor>
  <p:cmAuthor id="13" name="Kaity McCafferty (Omnicom)" initials="KM" lastIdx="2" clrIdx="12">
    <p:extLst>
      <p:ext uri="{19B8F6BF-5375-455C-9EA6-DF929625EA0E}">
        <p15:presenceInfo xmlns:p15="http://schemas.microsoft.com/office/powerpoint/2012/main" userId="S::kaity.mccafferty@omc.com::ba565df8-fed9-42aa-89b3-c117da4d5b4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9BD2"/>
    <a:srgbClr val="E2645C"/>
    <a:srgbClr val="F2A947"/>
    <a:srgbClr val="FDDF7F"/>
    <a:srgbClr val="B7CC7B"/>
    <a:srgbClr val="FDEDCC"/>
    <a:srgbClr val="FF0000"/>
    <a:srgbClr val="F6E8F5"/>
    <a:srgbClr val="E8E7EB"/>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610" autoAdjust="0"/>
    <p:restoredTop sz="96247" autoAdjust="0"/>
  </p:normalViewPr>
  <p:slideViewPr>
    <p:cSldViewPr snapToGrid="0">
      <p:cViewPr>
        <p:scale>
          <a:sx n="100" d="100"/>
          <a:sy n="100" d="100"/>
        </p:scale>
        <p:origin x="288" y="318"/>
      </p:cViewPr>
      <p:guideLst>
        <p:guide pos="6199"/>
        <p:guide pos="960"/>
        <p:guide orient="horz" pos="73"/>
        <p:guide orient="horz" pos="2908"/>
        <p:guide pos="4407"/>
        <p:guide orient="horz" pos="1139"/>
        <p:guide pos="6811"/>
        <p:guide orient="horz" pos="3294"/>
      </p:guideLst>
    </p:cSldViewPr>
  </p:slideViewPr>
  <p:notesTextViewPr>
    <p:cViewPr>
      <p:scale>
        <a:sx n="3" d="2"/>
        <a:sy n="3" d="2"/>
      </p:scale>
      <p:origin x="0" y="0"/>
    </p:cViewPr>
  </p:notesTextViewPr>
  <p:sorterViewPr>
    <p:cViewPr>
      <p:scale>
        <a:sx n="150" d="100"/>
        <a:sy n="150" d="100"/>
      </p:scale>
      <p:origin x="0" y="-3786"/>
    </p:cViewPr>
  </p:sorterViewPr>
  <p:notesViewPr>
    <p:cSldViewPr snapToGrid="0">
      <p:cViewPr>
        <p:scale>
          <a:sx n="150" d="100"/>
          <a:sy n="150" d="100"/>
        </p:scale>
        <p:origin x="2394" y="-1230"/>
      </p:cViewPr>
      <p:guideLst>
        <p:guide orient="horz" pos="2932"/>
        <p:guide pos="221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2.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445049897582702"/>
          <c:y val="0.24254560008282317"/>
          <c:w val="0.7299267933790442"/>
          <c:h val="0.70296292071339661"/>
        </c:manualLayout>
      </c:layout>
      <c:doughnutChart>
        <c:varyColors val="1"/>
        <c:ser>
          <c:idx val="0"/>
          <c:order val="0"/>
          <c:tx>
            <c:strRef>
              <c:f>Sheet1!$B$1</c:f>
              <c:strCache>
                <c:ptCount val="1"/>
                <c:pt idx="0">
                  <c:v>Column4</c:v>
                </c:pt>
              </c:strCache>
            </c:strRef>
          </c:tx>
          <c:dPt>
            <c:idx val="0"/>
            <c:bubble3D val="0"/>
            <c:explosion val="27"/>
            <c:spPr>
              <a:solidFill>
                <a:schemeClr val="accent4">
                  <a:lumMod val="75000"/>
                </a:schemeClr>
              </a:solidFill>
              <a:ln w="19050">
                <a:solidFill>
                  <a:schemeClr val="lt1"/>
                </a:solidFill>
              </a:ln>
              <a:effectLst/>
            </c:spPr>
            <c:extLst>
              <c:ext xmlns:c16="http://schemas.microsoft.com/office/drawing/2014/chart" uri="{C3380CC4-5D6E-409C-BE32-E72D297353CC}">
                <c16:uniqueId val="{00000001-BFC4-4735-B2F2-961197584542}"/>
              </c:ext>
            </c:extLst>
          </c:dPt>
          <c:dPt>
            <c:idx val="1"/>
            <c:bubble3D val="0"/>
            <c:spPr>
              <a:solidFill>
                <a:schemeClr val="accent1"/>
              </a:solidFill>
              <a:ln w="19050">
                <a:solidFill>
                  <a:schemeClr val="lt1"/>
                </a:solidFill>
              </a:ln>
              <a:effectLst/>
            </c:spPr>
            <c:extLst>
              <c:ext xmlns:c16="http://schemas.microsoft.com/office/drawing/2014/chart" uri="{C3380CC4-5D6E-409C-BE32-E72D297353CC}">
                <c16:uniqueId val="{00000003-BFC4-4735-B2F2-961197584542}"/>
              </c:ext>
            </c:extLst>
          </c:dPt>
          <c:dPt>
            <c:idx val="2"/>
            <c:bubble3D val="0"/>
            <c:spPr>
              <a:solidFill>
                <a:schemeClr val="bg2">
                  <a:lumMod val="50000"/>
                </a:schemeClr>
              </a:solidFill>
              <a:ln w="19050">
                <a:solidFill>
                  <a:schemeClr val="lt1"/>
                </a:solidFill>
              </a:ln>
              <a:effectLst/>
            </c:spPr>
            <c:extLst>
              <c:ext xmlns:c16="http://schemas.microsoft.com/office/drawing/2014/chart" uri="{C3380CC4-5D6E-409C-BE32-E72D297353CC}">
                <c16:uniqueId val="{00000005-BFC4-4735-B2F2-961197584542}"/>
              </c:ext>
            </c:extLst>
          </c:dPt>
          <c:dPt>
            <c:idx val="3"/>
            <c:bubble3D val="0"/>
            <c:spPr>
              <a:solidFill>
                <a:schemeClr val="bg1">
                  <a:lumMod val="50000"/>
                </a:schemeClr>
              </a:solidFill>
              <a:ln w="19050">
                <a:solidFill>
                  <a:schemeClr val="lt1"/>
                </a:solidFill>
              </a:ln>
              <a:effectLst/>
            </c:spPr>
            <c:extLst>
              <c:ext xmlns:c16="http://schemas.microsoft.com/office/drawing/2014/chart" uri="{C3380CC4-5D6E-409C-BE32-E72D297353CC}">
                <c16:uniqueId val="{00000007-BFC4-4735-B2F2-961197584542}"/>
              </c:ext>
            </c:extLst>
          </c:dPt>
          <c:dLbls>
            <c:dLbl>
              <c:idx val="1"/>
              <c:layout>
                <c:manualLayout>
                  <c:x val="0.1752913772697699"/>
                  <c:y val="0.1058267859690497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FC4-4735-B2F2-961197584542}"/>
                </c:ext>
              </c:extLst>
            </c:dLbl>
            <c:dLbl>
              <c:idx val="2"/>
              <c:layout>
                <c:manualLayout>
                  <c:x val="-8.5096479529606309E-3"/>
                  <c:y val="-4.810308453138634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FC4-4735-B2F2-961197584542}"/>
                </c:ext>
              </c:extLst>
            </c:dLbl>
            <c:dLbl>
              <c:idx val="3"/>
              <c:layout>
                <c:manualLayout>
                  <c:x val="-4.7324919879793981E-3"/>
                  <c:y val="8.0399066219382059E-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FC4-4735-B2F2-961197584542}"/>
                </c:ext>
              </c:extLst>
            </c:dLbl>
            <c:spPr>
              <a:noFill/>
              <a:ln>
                <a:noFill/>
              </a:ln>
              <a:effectLst/>
            </c:spPr>
            <c:txPr>
              <a:bodyPr rot="0" spcFirstLastPara="1" vertOverflow="ellipsis" vert="horz" wrap="square" anchor="ctr" anchorCtr="1"/>
              <a:lstStyle/>
              <a:p>
                <a:pPr>
                  <a:defRPr sz="1200" b="1"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HTN</c:v>
                </c:pt>
                <c:pt idx="1">
                  <c:v>GN</c:v>
                </c:pt>
                <c:pt idx="2">
                  <c:v>Other</c:v>
                </c:pt>
                <c:pt idx="3">
                  <c:v>Unknown</c:v>
                </c:pt>
              </c:strCache>
            </c:strRef>
          </c:cat>
          <c:val>
            <c:numRef>
              <c:f>Sheet1!$B$2:$B$5</c:f>
              <c:numCache>
                <c:formatCode>0%</c:formatCode>
                <c:ptCount val="4"/>
                <c:pt idx="0">
                  <c:v>0.28999999999999998</c:v>
                </c:pt>
                <c:pt idx="1">
                  <c:v>0.56999999999999995</c:v>
                </c:pt>
                <c:pt idx="2">
                  <c:v>0.03</c:v>
                </c:pt>
                <c:pt idx="3">
                  <c:v>0.11</c:v>
                </c:pt>
              </c:numCache>
            </c:numRef>
          </c:val>
          <c:extLst>
            <c:ext xmlns:c16="http://schemas.microsoft.com/office/drawing/2014/chart" uri="{C3380CC4-5D6E-409C-BE32-E72D297353CC}">
              <c16:uniqueId val="{0000000A-BFC4-4735-B2F2-961197584542}"/>
            </c:ext>
          </c:extLst>
        </c:ser>
        <c:dLbls>
          <c:showLegendKey val="0"/>
          <c:showVal val="0"/>
          <c:showCatName val="0"/>
          <c:showSerName val="0"/>
          <c:showPercent val="0"/>
          <c:showBubbleSize val="0"/>
          <c:showLeaderLines val="1"/>
        </c:dLbls>
        <c:firstSliceAng val="32"/>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b="1">
          <a:solidFill>
            <a:schemeClr val="bg1"/>
          </a:solidFill>
        </a:defRPr>
      </a:pPr>
      <a:endParaRPr lang="de-D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073767372226041"/>
          <c:y val="0.21023490812703777"/>
          <c:w val="0.86382123724287707"/>
          <c:h val="0.61460549273951193"/>
        </c:manualLayout>
      </c:layout>
      <c:barChart>
        <c:barDir val="col"/>
        <c:grouping val="clustered"/>
        <c:varyColors val="0"/>
        <c:ser>
          <c:idx val="0"/>
          <c:order val="0"/>
          <c:tx>
            <c:strRef>
              <c:f>Sheet1!$B$1</c:f>
              <c:strCache>
                <c:ptCount val="1"/>
                <c:pt idx="0">
                  <c:v>Finerenone (n=446)</c:v>
                </c:pt>
              </c:strCache>
            </c:strRef>
          </c:tx>
          <c:spPr>
            <a:solidFill>
              <a:schemeClr val="accent1"/>
            </a:solidFill>
            <a:ln>
              <a:solidFill>
                <a:schemeClr val="accent1"/>
              </a:solidFill>
            </a:ln>
            <a:effectLst/>
          </c:spPr>
          <c:invertIfNegative val="0"/>
          <c:dPt>
            <c:idx val="1"/>
            <c:invertIfNegative val="0"/>
            <c:bubble3D val="0"/>
            <c:spPr>
              <a:solidFill>
                <a:schemeClr val="accent1"/>
              </a:solidFill>
              <a:ln>
                <a:solidFill>
                  <a:schemeClr val="accent1"/>
                </a:solidFill>
              </a:ln>
              <a:effectLst/>
            </c:spPr>
            <c:extLst>
              <c:ext xmlns:c16="http://schemas.microsoft.com/office/drawing/2014/chart" uri="{C3380CC4-5D6E-409C-BE32-E72D297353CC}">
                <c16:uniqueId val="{00000001-E660-4CAD-A625-968AC22F5E15}"/>
              </c:ext>
            </c:extLst>
          </c:dPt>
          <c:dPt>
            <c:idx val="2"/>
            <c:invertIfNegative val="0"/>
            <c:bubble3D val="0"/>
            <c:spPr>
              <a:solidFill>
                <a:schemeClr val="accent1">
                  <a:lumMod val="40000"/>
                  <a:lumOff val="60000"/>
                </a:schemeClr>
              </a:solidFill>
              <a:ln>
                <a:solidFill>
                  <a:schemeClr val="accent1"/>
                </a:solidFill>
              </a:ln>
              <a:effectLst/>
            </c:spPr>
            <c:extLst>
              <c:ext xmlns:c16="http://schemas.microsoft.com/office/drawing/2014/chart" uri="{C3380CC4-5D6E-409C-BE32-E72D297353CC}">
                <c16:uniqueId val="{00000002-E660-4CAD-A625-968AC22F5E15}"/>
              </c:ext>
            </c:extLst>
          </c:dPt>
          <c:dPt>
            <c:idx val="3"/>
            <c:invertIfNegative val="0"/>
            <c:bubble3D val="0"/>
            <c:spPr>
              <a:solidFill>
                <a:schemeClr val="accent1">
                  <a:lumMod val="40000"/>
                  <a:lumOff val="60000"/>
                </a:schemeClr>
              </a:solidFill>
              <a:ln>
                <a:solidFill>
                  <a:schemeClr val="accent1"/>
                </a:solidFill>
              </a:ln>
              <a:effectLst/>
            </c:spPr>
            <c:extLst>
              <c:ext xmlns:c16="http://schemas.microsoft.com/office/drawing/2014/chart" uri="{C3380CC4-5D6E-409C-BE32-E72D297353CC}">
                <c16:uniqueId val="{00000000-2F18-41B0-A4B6-DA69ABA34AA0}"/>
              </c:ext>
            </c:extLst>
          </c:dPt>
          <c:dLbls>
            <c:dLbl>
              <c:idx val="0"/>
              <c:layout>
                <c:manualLayout>
                  <c:x val="-4.5425370140759628E-3"/>
                  <c:y val="-6.528904348136023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4B80-4589-82B7-0E17F5ADA211}"/>
                </c:ext>
              </c:extLst>
            </c:dLbl>
            <c:dLbl>
              <c:idx val="1"/>
              <c:layout>
                <c:manualLayout>
                  <c:x val="0"/>
                  <c:y val="-6.52893862077970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660-4CAD-A625-968AC22F5E15}"/>
                </c:ext>
              </c:extLst>
            </c:dLbl>
            <c:dLbl>
              <c:idx val="2"/>
              <c:layout>
                <c:manualLayout>
                  <c:x val="2.2712685070380646E-3"/>
                  <c:y val="-7.399395224929639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660-4CAD-A625-968AC22F5E15}"/>
                </c:ext>
              </c:extLst>
            </c:dLbl>
            <c:dLbl>
              <c:idx val="3"/>
              <c:layout>
                <c:manualLayout>
                  <c:x val="-2.2712685070381479E-3"/>
                  <c:y val="-6.528904348136023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F18-41B0-A4B6-DA69ABA34AA0}"/>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errBars>
            <c:errBarType val="both"/>
            <c:errValType val="cust"/>
            <c:noEndCap val="0"/>
            <c:plus>
              <c:numRef>
                <c:f>Sheet1!$H$2:$H$5</c:f>
                <c:numCache>
                  <c:formatCode>General</c:formatCode>
                  <c:ptCount val="4"/>
                  <c:pt idx="0">
                    <c:v>0.68100000000000005</c:v>
                  </c:pt>
                  <c:pt idx="1">
                    <c:v>0.5299999999999998</c:v>
                  </c:pt>
                  <c:pt idx="2">
                    <c:v>0.7609999999999999</c:v>
                  </c:pt>
                  <c:pt idx="3">
                    <c:v>0.59100000000000019</c:v>
                  </c:pt>
                </c:numCache>
              </c:numRef>
            </c:plus>
            <c:minus>
              <c:numRef>
                <c:f>Sheet1!$G$2:$G$5</c:f>
                <c:numCache>
                  <c:formatCode>General</c:formatCode>
                  <c:ptCount val="4"/>
                  <c:pt idx="0">
                    <c:v>0.67999999999999972</c:v>
                  </c:pt>
                  <c:pt idx="1">
                    <c:v>0.53000000000000025</c:v>
                  </c:pt>
                  <c:pt idx="2">
                    <c:v>0.76200000000000001</c:v>
                  </c:pt>
                  <c:pt idx="3">
                    <c:v>0.59099999999999975</c:v>
                  </c:pt>
                </c:numCache>
              </c:numRef>
            </c:minus>
            <c:spPr>
              <a:noFill/>
              <a:ln w="9525" cap="flat" cmpd="sng" algn="ctr">
                <a:solidFill>
                  <a:schemeClr val="tx1">
                    <a:lumMod val="65000"/>
                    <a:lumOff val="35000"/>
                  </a:schemeClr>
                </a:solidFill>
                <a:round/>
              </a:ln>
              <a:effectLst/>
            </c:spPr>
          </c:errBars>
          <c:cat>
            <c:strRef>
              <c:f>Sheet1!$A$2:$A$5</c:f>
              <c:strCache>
                <c:ptCount val="4"/>
                <c:pt idx="0">
                  <c:v>SBP &lt;130 mmHg</c:v>
                </c:pt>
                <c:pt idx="1">
                  <c:v>SBP  ≥130 mmHg</c:v>
                </c:pt>
                <c:pt idx="2">
                  <c:v>SBP &lt;130 mmHg</c:v>
                </c:pt>
                <c:pt idx="3">
                  <c:v>SBP  ≥130 mmHg</c:v>
                </c:pt>
              </c:strCache>
            </c:strRef>
          </c:cat>
          <c:val>
            <c:numRef>
              <c:f>Sheet1!$B$2:$B$5</c:f>
              <c:numCache>
                <c:formatCode>0.0</c:formatCode>
                <c:ptCount val="4"/>
                <c:pt idx="0">
                  <c:v>-3.0840000000000001</c:v>
                </c:pt>
                <c:pt idx="1">
                  <c:v>-3.214</c:v>
                </c:pt>
                <c:pt idx="2">
                  <c:v>-2.6989999999999998</c:v>
                </c:pt>
                <c:pt idx="3">
                  <c:v>-2.7090000000000001</c:v>
                </c:pt>
              </c:numCache>
            </c:numRef>
          </c:val>
          <c:extLst>
            <c:ext xmlns:c16="http://schemas.microsoft.com/office/drawing/2014/chart" uri="{C3380CC4-5D6E-409C-BE32-E72D297353CC}">
              <c16:uniqueId val="{00000003-E660-4CAD-A625-968AC22F5E15}"/>
            </c:ext>
          </c:extLst>
        </c:ser>
        <c:ser>
          <c:idx val="1"/>
          <c:order val="1"/>
          <c:tx>
            <c:strRef>
              <c:f>Sheet1!$C$1</c:f>
              <c:strCache>
                <c:ptCount val="1"/>
                <c:pt idx="0">
                  <c:v>Placebo (n=457)</c:v>
                </c:pt>
              </c:strCache>
            </c:strRef>
          </c:tx>
          <c:spPr>
            <a:solidFill>
              <a:schemeClr val="tx1"/>
            </a:solidFill>
            <a:ln>
              <a:solidFill>
                <a:schemeClr val="tx2"/>
              </a:solidFill>
            </a:ln>
            <a:effectLst/>
          </c:spPr>
          <c:invertIfNegative val="0"/>
          <c:dPt>
            <c:idx val="1"/>
            <c:invertIfNegative val="0"/>
            <c:bubble3D val="0"/>
            <c:spPr>
              <a:solidFill>
                <a:schemeClr val="tx1"/>
              </a:solidFill>
              <a:ln>
                <a:solidFill>
                  <a:schemeClr val="tx2"/>
                </a:solidFill>
              </a:ln>
              <a:effectLst/>
            </c:spPr>
            <c:extLst>
              <c:ext xmlns:c16="http://schemas.microsoft.com/office/drawing/2014/chart" uri="{C3380CC4-5D6E-409C-BE32-E72D297353CC}">
                <c16:uniqueId val="{00000005-E660-4CAD-A625-968AC22F5E15}"/>
              </c:ext>
            </c:extLst>
          </c:dPt>
          <c:dPt>
            <c:idx val="2"/>
            <c:invertIfNegative val="0"/>
            <c:bubble3D val="0"/>
            <c:spPr>
              <a:solidFill>
                <a:schemeClr val="bg1">
                  <a:lumMod val="75000"/>
                </a:schemeClr>
              </a:solidFill>
              <a:ln>
                <a:solidFill>
                  <a:schemeClr val="tx2"/>
                </a:solidFill>
              </a:ln>
              <a:effectLst/>
            </c:spPr>
            <c:extLst>
              <c:ext xmlns:c16="http://schemas.microsoft.com/office/drawing/2014/chart" uri="{C3380CC4-5D6E-409C-BE32-E72D297353CC}">
                <c16:uniqueId val="{00000006-E660-4CAD-A625-968AC22F5E15}"/>
              </c:ext>
            </c:extLst>
          </c:dPt>
          <c:dPt>
            <c:idx val="3"/>
            <c:invertIfNegative val="0"/>
            <c:bubble3D val="0"/>
            <c:spPr>
              <a:solidFill>
                <a:schemeClr val="bg1">
                  <a:lumMod val="75000"/>
                </a:schemeClr>
              </a:solidFill>
              <a:ln>
                <a:solidFill>
                  <a:schemeClr val="tx2"/>
                </a:solidFill>
              </a:ln>
              <a:effectLst/>
            </c:spPr>
            <c:extLst>
              <c:ext xmlns:c16="http://schemas.microsoft.com/office/drawing/2014/chart" uri="{C3380CC4-5D6E-409C-BE32-E72D297353CC}">
                <c16:uniqueId val="{00000001-2F18-41B0-A4B6-DA69ABA34AA0}"/>
              </c:ext>
            </c:extLst>
          </c:dPt>
          <c:dLbls>
            <c:dLbl>
              <c:idx val="0"/>
              <c:layout>
                <c:manualLayout>
                  <c:x val="-2.2712685070379814E-3"/>
                  <c:y val="-7.834726344935651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4B80-4589-82B7-0E17F5ADA211}"/>
                </c:ext>
              </c:extLst>
            </c:dLbl>
            <c:dLbl>
              <c:idx val="1"/>
              <c:layout>
                <c:manualLayout>
                  <c:x val="-2.2712685070379814E-3"/>
                  <c:y val="-6.093676046061061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660-4CAD-A625-968AC22F5E15}"/>
                </c:ext>
              </c:extLst>
            </c:dLbl>
            <c:dLbl>
              <c:idx val="2"/>
              <c:layout>
                <c:manualLayout>
                  <c:x val="-2.2712685070379814E-3"/>
                  <c:y val="-8.269988919654298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E660-4CAD-A625-968AC22F5E15}"/>
                </c:ext>
              </c:extLst>
            </c:dLbl>
            <c:dLbl>
              <c:idx val="3"/>
              <c:layout>
                <c:manualLayout>
                  <c:x val="-2.2712685070381479E-3"/>
                  <c:y val="-5.658276380767700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F18-41B0-A4B6-DA69ABA34AA0}"/>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errBars>
            <c:errBarType val="both"/>
            <c:errValType val="cust"/>
            <c:noEndCap val="0"/>
            <c:plus>
              <c:numRef>
                <c:f>Sheet1!$L$2:$L$5</c:f>
                <c:numCache>
                  <c:formatCode>General</c:formatCode>
                  <c:ptCount val="4"/>
                  <c:pt idx="0">
                    <c:v>0.80200000000000005</c:v>
                  </c:pt>
                  <c:pt idx="1">
                    <c:v>0.60099999999999998</c:v>
                  </c:pt>
                  <c:pt idx="2">
                    <c:v>0.83300000000000018</c:v>
                  </c:pt>
                  <c:pt idx="3">
                    <c:v>0.62599999999999989</c:v>
                  </c:pt>
                </c:numCache>
              </c:numRef>
            </c:plus>
            <c:minus>
              <c:numRef>
                <c:f>Sheet1!$K$2:$K$5</c:f>
                <c:numCache>
                  <c:formatCode>General</c:formatCode>
                  <c:ptCount val="4"/>
                  <c:pt idx="0">
                    <c:v>0.80300000000000038</c:v>
                  </c:pt>
                  <c:pt idx="1">
                    <c:v>0.60000000000000009</c:v>
                  </c:pt>
                  <c:pt idx="2">
                    <c:v>0.83300000000000018</c:v>
                  </c:pt>
                  <c:pt idx="3">
                    <c:v>0.62500000000000044</c:v>
                  </c:pt>
                </c:numCache>
              </c:numRef>
            </c:minus>
            <c:spPr>
              <a:noFill/>
              <a:ln w="9525" cap="flat" cmpd="sng" algn="ctr">
                <a:solidFill>
                  <a:schemeClr val="tx1">
                    <a:lumMod val="65000"/>
                    <a:lumOff val="35000"/>
                  </a:schemeClr>
                </a:solidFill>
                <a:round/>
              </a:ln>
              <a:effectLst/>
            </c:spPr>
          </c:errBars>
          <c:cat>
            <c:strRef>
              <c:f>Sheet1!$A$2:$A$5</c:f>
              <c:strCache>
                <c:ptCount val="4"/>
                <c:pt idx="0">
                  <c:v>SBP &lt;130 mmHg</c:v>
                </c:pt>
                <c:pt idx="1">
                  <c:v>SBP  ≥130 mmHg</c:v>
                </c:pt>
                <c:pt idx="2">
                  <c:v>SBP &lt;130 mmHg</c:v>
                </c:pt>
                <c:pt idx="3">
                  <c:v>SBP  ≥130 mmHg</c:v>
                </c:pt>
              </c:strCache>
            </c:strRef>
          </c:cat>
          <c:val>
            <c:numRef>
              <c:f>Sheet1!$C$2:$C$5</c:f>
              <c:numCache>
                <c:formatCode>0.0</c:formatCode>
                <c:ptCount val="4"/>
                <c:pt idx="0">
                  <c:v>-3.714</c:v>
                </c:pt>
                <c:pt idx="1">
                  <c:v>-3.879</c:v>
                </c:pt>
                <c:pt idx="2">
                  <c:v>-3.7530000000000001</c:v>
                </c:pt>
                <c:pt idx="3">
                  <c:v>-3.9369999999999998</c:v>
                </c:pt>
              </c:numCache>
            </c:numRef>
          </c:val>
          <c:extLst>
            <c:ext xmlns:c16="http://schemas.microsoft.com/office/drawing/2014/chart" uri="{C3380CC4-5D6E-409C-BE32-E72D297353CC}">
              <c16:uniqueId val="{00000007-E660-4CAD-A625-968AC22F5E15}"/>
            </c:ext>
          </c:extLst>
        </c:ser>
        <c:dLbls>
          <c:dLblPos val="outEnd"/>
          <c:showLegendKey val="0"/>
          <c:showVal val="1"/>
          <c:showCatName val="0"/>
          <c:showSerName val="0"/>
          <c:showPercent val="0"/>
          <c:showBubbleSize val="0"/>
        </c:dLbls>
        <c:gapWidth val="80"/>
        <c:overlap val="-10"/>
        <c:axId val="374638111"/>
        <c:axId val="1994683696"/>
      </c:barChart>
      <c:catAx>
        <c:axId val="374638111"/>
        <c:scaling>
          <c:orientation val="minMax"/>
        </c:scaling>
        <c:delete val="0"/>
        <c:axPos val="b"/>
        <c:numFmt formatCode="General" sourceLinked="1"/>
        <c:majorTickMark val="in"/>
        <c:minorTickMark val="none"/>
        <c:tickLblPos val="high"/>
        <c:spPr>
          <a:noFill/>
          <a:ln w="12700" cap="flat" cmpd="sng" algn="ctr">
            <a:solidFill>
              <a:schemeClr val="tx1"/>
            </a:solidFill>
            <a:round/>
          </a:ln>
          <a:effectLst/>
        </c:spPr>
        <c:txPr>
          <a:bodyPr rot="-60000000" spcFirstLastPara="1" vertOverflow="ellipsis" vert="horz" wrap="square" anchor="ctr" anchorCtr="1"/>
          <a:lstStyle/>
          <a:p>
            <a:pPr>
              <a:defRPr lang="ja-JP" sz="1200" b="1" i="0" u="none" strike="noStrike" kern="1200" baseline="0">
                <a:solidFill>
                  <a:srgbClr val="53585A"/>
                </a:solidFill>
                <a:latin typeface="Arial" panose="020B0604020202020204" pitchFamily="34" charset="0"/>
                <a:ea typeface="+mn-ea"/>
                <a:cs typeface="Arial" panose="020B0604020202020204" pitchFamily="34" charset="0"/>
              </a:defRPr>
            </a:pPr>
            <a:endParaRPr lang="en-US"/>
          </a:p>
        </c:txPr>
        <c:crossAx val="1994683696"/>
        <c:crosses val="autoZero"/>
        <c:auto val="1"/>
        <c:lblAlgn val="ctr"/>
        <c:lblOffset val="100"/>
        <c:noMultiLvlLbl val="0"/>
      </c:catAx>
      <c:valAx>
        <c:axId val="1994683696"/>
        <c:scaling>
          <c:orientation val="minMax"/>
        </c:scaling>
        <c:delete val="0"/>
        <c:axPos val="l"/>
        <c:title>
          <c:tx>
            <c:rich>
              <a:bodyPr rot="-540000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lang="ja-JP" sz="1200" b="1" i="0" u="none" strike="noStrike" kern="1200" baseline="0">
                    <a:solidFill>
                      <a:srgbClr val="53585A"/>
                    </a:solidFill>
                    <a:latin typeface="Arial" panose="020B0604020202020204" pitchFamily="34" charset="0"/>
                    <a:ea typeface="+mn-ea"/>
                    <a:cs typeface="Arial" panose="020B0604020202020204" pitchFamily="34" charset="0"/>
                  </a:defRPr>
                </a:pPr>
                <a:r>
                  <a:rPr lang="en-GB" sz="1200" b="1" i="0" u="none" strike="noStrike" kern="1200" baseline="0" noProof="0" dirty="0">
                    <a:solidFill>
                      <a:srgbClr val="53585A"/>
                    </a:solidFill>
                    <a:latin typeface="Arial" panose="020B0604020202020204" pitchFamily="34" charset="0"/>
                    <a:cs typeface="Arial" panose="020B0604020202020204" pitchFamily="34" charset="0"/>
                  </a:rPr>
                  <a:t>eGFR slope (ml/min/1.73 m</a:t>
                </a:r>
                <a:r>
                  <a:rPr lang="en-GB" sz="1200" b="1" i="0" u="none" strike="noStrike" kern="1200" baseline="30000" noProof="0" dirty="0">
                    <a:solidFill>
                      <a:srgbClr val="53585A"/>
                    </a:solidFill>
                    <a:latin typeface="Arial" panose="020B0604020202020204" pitchFamily="34" charset="0"/>
                    <a:cs typeface="Arial" panose="020B0604020202020204" pitchFamily="34" charset="0"/>
                  </a:rPr>
                  <a:t>2</a:t>
                </a:r>
                <a:r>
                  <a:rPr lang="en-GB" sz="1200" b="1" i="0" u="none" strike="noStrike" kern="1200" baseline="0" noProof="0" dirty="0">
                    <a:solidFill>
                      <a:srgbClr val="53585A"/>
                    </a:solidFill>
                    <a:latin typeface="Arial" panose="020B0604020202020204" pitchFamily="34" charset="0"/>
                    <a:cs typeface="Arial" panose="020B0604020202020204" pitchFamily="34" charset="0"/>
                  </a:rPr>
                  <a:t>)</a:t>
                </a:r>
              </a:p>
            </c:rich>
          </c:tx>
          <c:layout>
            <c:manualLayout>
              <c:xMode val="edge"/>
              <c:yMode val="edge"/>
              <c:x val="1.1107933719735124E-2"/>
              <c:y val="0.21956117992486751"/>
            </c:manualLayout>
          </c:layout>
          <c:overlay val="0"/>
          <c:spPr>
            <a:noFill/>
            <a:ln>
              <a:noFill/>
            </a:ln>
            <a:effectLst/>
          </c:spPr>
          <c:txPr>
            <a:bodyPr rot="-540000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lang="ja-JP" sz="1200" b="1" i="0" u="none" strike="noStrike" kern="1200" baseline="0">
                  <a:solidFill>
                    <a:srgbClr val="53585A"/>
                  </a:solidFill>
                  <a:latin typeface="Arial" panose="020B0604020202020204" pitchFamily="34" charset="0"/>
                  <a:ea typeface="+mn-ea"/>
                  <a:cs typeface="Arial" panose="020B0604020202020204" pitchFamily="34" charset="0"/>
                </a:defRPr>
              </a:pPr>
              <a:endParaRPr lang="en-US"/>
            </a:p>
          </c:txPr>
        </c:title>
        <c:numFmt formatCode="0" sourceLinked="0"/>
        <c:majorTickMark val="out"/>
        <c:minorTickMark val="none"/>
        <c:tickLblPos val="nextTo"/>
        <c:spPr>
          <a:noFill/>
          <a:ln w="12700">
            <a:solidFill>
              <a:schemeClr val="tx1"/>
            </a:solidFill>
          </a:ln>
          <a:effectLst/>
        </c:spPr>
        <c:txPr>
          <a:bodyPr rot="-60000000" spcFirstLastPara="1" vertOverflow="ellipsis" vert="horz" wrap="square" anchor="ctr" anchorCtr="1"/>
          <a:lstStyle/>
          <a:p>
            <a:pPr>
              <a:defRPr lang="ja-JP" sz="1050" b="0" i="0" u="none" strike="noStrike" kern="1200" baseline="0">
                <a:solidFill>
                  <a:srgbClr val="53585A"/>
                </a:solidFill>
                <a:latin typeface="Arial" panose="020B0604020202020204" pitchFamily="34" charset="0"/>
                <a:ea typeface="+mn-ea"/>
                <a:cs typeface="Arial" panose="020B0604020202020204" pitchFamily="34" charset="0"/>
              </a:defRPr>
            </a:pPr>
            <a:endParaRPr lang="en-US"/>
          </a:p>
        </c:txPr>
        <c:crossAx val="374638111"/>
        <c:crosses val="autoZero"/>
        <c:crossBetween val="between"/>
        <c:majorUnit val="1"/>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9091727860072208E-2"/>
          <c:y val="6.7359443436580832E-2"/>
          <c:w val="0.86467853021360241"/>
          <c:h val="0.80850428699051746"/>
        </c:manualLayout>
      </c:layout>
      <c:lineChart>
        <c:grouping val="standard"/>
        <c:varyColors val="0"/>
        <c:ser>
          <c:idx val="1"/>
          <c:order val="0"/>
          <c:tx>
            <c:strRef>
              <c:f>UACR!$C$2</c:f>
              <c:strCache>
                <c:ptCount val="1"/>
                <c:pt idx="0">
                  <c:v>Placebo</c:v>
                </c:pt>
              </c:strCache>
            </c:strRef>
          </c:tx>
          <c:spPr>
            <a:ln w="15875" cap="rnd">
              <a:solidFill>
                <a:srgbClr val="53585A"/>
              </a:solidFill>
              <a:round/>
            </a:ln>
            <a:effectLst/>
          </c:spPr>
          <c:marker>
            <c:symbol val="square"/>
            <c:size val="5"/>
            <c:spPr>
              <a:solidFill>
                <a:srgbClr val="53585A"/>
              </a:solidFill>
              <a:ln w="15875">
                <a:solidFill>
                  <a:srgbClr val="53585A"/>
                </a:solidFill>
              </a:ln>
              <a:effectLst/>
            </c:spPr>
          </c:marker>
          <c:dLbls>
            <c:delete val="1"/>
          </c:dLbls>
          <c:errBars>
            <c:errDir val="y"/>
            <c:errBarType val="both"/>
            <c:errValType val="cust"/>
            <c:noEndCap val="0"/>
            <c:plus>
              <c:numRef>
                <c:f>UACR!$K$3:$K$16</c:f>
                <c:numCache>
                  <c:formatCode>General</c:formatCode>
                  <c:ptCount val="14"/>
                  <c:pt idx="2">
                    <c:v>1.47</c:v>
                  </c:pt>
                  <c:pt idx="3">
                    <c:v>1.6600000000000001</c:v>
                  </c:pt>
                  <c:pt idx="4">
                    <c:v>1.68</c:v>
                  </c:pt>
                  <c:pt idx="5">
                    <c:v>1.75</c:v>
                  </c:pt>
                  <c:pt idx="6">
                    <c:v>1.9500000000000002</c:v>
                  </c:pt>
                  <c:pt idx="7">
                    <c:v>1.7800000000000002</c:v>
                  </c:pt>
                  <c:pt idx="8">
                    <c:v>1.79</c:v>
                  </c:pt>
                  <c:pt idx="9">
                    <c:v>2.02</c:v>
                  </c:pt>
                  <c:pt idx="10">
                    <c:v>2.08</c:v>
                  </c:pt>
                  <c:pt idx="11">
                    <c:v>2.2800000000000002</c:v>
                  </c:pt>
                  <c:pt idx="12">
                    <c:v>3.2</c:v>
                  </c:pt>
                  <c:pt idx="13">
                    <c:v>3.0700000000000003</c:v>
                  </c:pt>
                </c:numCache>
              </c:numRef>
            </c:plus>
            <c:minus>
              <c:numRef>
                <c:f>UACR!$J$3:$J$16</c:f>
                <c:numCache>
                  <c:formatCode>General</c:formatCode>
                  <c:ptCount val="14"/>
                  <c:pt idx="2">
                    <c:v>1.48</c:v>
                  </c:pt>
                  <c:pt idx="3">
                    <c:v>1.66</c:v>
                  </c:pt>
                  <c:pt idx="4">
                    <c:v>1.6800000000000002</c:v>
                  </c:pt>
                  <c:pt idx="5">
                    <c:v>1.76</c:v>
                  </c:pt>
                  <c:pt idx="6">
                    <c:v>1.9499999999999997</c:v>
                  </c:pt>
                  <c:pt idx="7">
                    <c:v>1.7799999999999998</c:v>
                  </c:pt>
                  <c:pt idx="8">
                    <c:v>1.8000000000000003</c:v>
                  </c:pt>
                  <c:pt idx="9">
                    <c:v>2.0100000000000002</c:v>
                  </c:pt>
                  <c:pt idx="10">
                    <c:v>2.08</c:v>
                  </c:pt>
                  <c:pt idx="11">
                    <c:v>2.27</c:v>
                  </c:pt>
                  <c:pt idx="12">
                    <c:v>3.21</c:v>
                  </c:pt>
                  <c:pt idx="13">
                    <c:v>3.08</c:v>
                  </c:pt>
                </c:numCache>
              </c:numRef>
            </c:minus>
            <c:spPr>
              <a:noFill/>
              <a:ln w="9525" cap="flat" cmpd="sng" algn="ctr">
                <a:solidFill>
                  <a:srgbClr val="53585A"/>
                </a:solidFill>
                <a:round/>
              </a:ln>
              <a:effectLst/>
            </c:spPr>
          </c:errBars>
          <c:cat>
            <c:numRef>
              <c:f>UACR!$A$3:$A$16</c:f>
              <c:numCache>
                <c:formatCode>General</c:formatCode>
                <c:ptCount val="14"/>
                <c:pt idx="1">
                  <c:v>0</c:v>
                </c:pt>
                <c:pt idx="2">
                  <c:v>1</c:v>
                </c:pt>
                <c:pt idx="3">
                  <c:v>3</c:v>
                </c:pt>
                <c:pt idx="4">
                  <c:v>6</c:v>
                </c:pt>
                <c:pt idx="5">
                  <c:v>12</c:v>
                </c:pt>
                <c:pt idx="6">
                  <c:v>16</c:v>
                </c:pt>
                <c:pt idx="7">
                  <c:v>20</c:v>
                </c:pt>
                <c:pt idx="8">
                  <c:v>24</c:v>
                </c:pt>
                <c:pt idx="9">
                  <c:v>28</c:v>
                </c:pt>
                <c:pt idx="10">
                  <c:v>32</c:v>
                </c:pt>
                <c:pt idx="11">
                  <c:v>36</c:v>
                </c:pt>
                <c:pt idx="12">
                  <c:v>40</c:v>
                </c:pt>
                <c:pt idx="13">
                  <c:v>44</c:v>
                </c:pt>
              </c:numCache>
            </c:numRef>
          </c:cat>
          <c:val>
            <c:numRef>
              <c:f>UACR!$C$3:$C$16</c:f>
              <c:numCache>
                <c:formatCode>0.00</c:formatCode>
                <c:ptCount val="14"/>
                <c:pt idx="1">
                  <c:v>0</c:v>
                </c:pt>
                <c:pt idx="2" formatCode="0.000">
                  <c:v>-0.98</c:v>
                </c:pt>
                <c:pt idx="3">
                  <c:v>-0.08</c:v>
                </c:pt>
                <c:pt idx="4">
                  <c:v>-0.71</c:v>
                </c:pt>
                <c:pt idx="5">
                  <c:v>0.83</c:v>
                </c:pt>
                <c:pt idx="6">
                  <c:v>-0.35</c:v>
                </c:pt>
                <c:pt idx="7">
                  <c:v>0.84</c:v>
                </c:pt>
                <c:pt idx="8">
                  <c:v>-0.86</c:v>
                </c:pt>
                <c:pt idx="9">
                  <c:v>-0.42</c:v>
                </c:pt>
                <c:pt idx="10">
                  <c:v>0.27</c:v>
                </c:pt>
                <c:pt idx="11">
                  <c:v>-0.08</c:v>
                </c:pt>
                <c:pt idx="12">
                  <c:v>0.72</c:v>
                </c:pt>
                <c:pt idx="13" formatCode="General">
                  <c:v>-1.24</c:v>
                </c:pt>
              </c:numCache>
            </c:numRef>
          </c:val>
          <c:smooth val="0"/>
          <c:extLst>
            <c:ext xmlns:c16="http://schemas.microsoft.com/office/drawing/2014/chart" uri="{C3380CC4-5D6E-409C-BE32-E72D297353CC}">
              <c16:uniqueId val="{00000000-2D3E-4EAB-926E-230C67F92961}"/>
            </c:ext>
          </c:extLst>
        </c:ser>
        <c:ser>
          <c:idx val="0"/>
          <c:order val="1"/>
          <c:tx>
            <c:strRef>
              <c:f>UACR!$B$2</c:f>
              <c:strCache>
                <c:ptCount val="1"/>
                <c:pt idx="0">
                  <c:v>Finerenone</c:v>
                </c:pt>
              </c:strCache>
            </c:strRef>
          </c:tx>
          <c:spPr>
            <a:ln w="15875">
              <a:solidFill>
                <a:srgbClr val="669BD2"/>
              </a:solidFill>
            </a:ln>
            <a:effectLst/>
          </c:spPr>
          <c:marker>
            <c:symbol val="square"/>
            <c:size val="5"/>
            <c:spPr>
              <a:solidFill>
                <a:srgbClr val="669BD2"/>
              </a:solidFill>
              <a:ln w="15875">
                <a:solidFill>
                  <a:srgbClr val="669BD2"/>
                </a:solidFill>
              </a:ln>
              <a:effectLst/>
            </c:spPr>
          </c:marker>
          <c:dLbls>
            <c:delete val="1"/>
          </c:dLbls>
          <c:errBars>
            <c:errDir val="y"/>
            <c:errBarType val="both"/>
            <c:errValType val="cust"/>
            <c:noEndCap val="0"/>
            <c:plus>
              <c:numRef>
                <c:f>UACR!$G$3:$G$16</c:f>
                <c:numCache>
                  <c:formatCode>General</c:formatCode>
                  <c:ptCount val="14"/>
                  <c:pt idx="2">
                    <c:v>1.5899999999999999</c:v>
                  </c:pt>
                  <c:pt idx="3">
                    <c:v>1.69</c:v>
                  </c:pt>
                  <c:pt idx="4">
                    <c:v>1.87</c:v>
                  </c:pt>
                  <c:pt idx="5">
                    <c:v>1.72</c:v>
                  </c:pt>
                  <c:pt idx="6">
                    <c:v>2.0099999999999998</c:v>
                  </c:pt>
                  <c:pt idx="7">
                    <c:v>1.87</c:v>
                  </c:pt>
                  <c:pt idx="8">
                    <c:v>1.77</c:v>
                  </c:pt>
                  <c:pt idx="9">
                    <c:v>1.69</c:v>
                  </c:pt>
                  <c:pt idx="10">
                    <c:v>1.7899999999999998</c:v>
                  </c:pt>
                  <c:pt idx="11">
                    <c:v>2.1599999999999997</c:v>
                  </c:pt>
                  <c:pt idx="12">
                    <c:v>2.29</c:v>
                  </c:pt>
                  <c:pt idx="13">
                    <c:v>3.19</c:v>
                  </c:pt>
                </c:numCache>
              </c:numRef>
            </c:plus>
            <c:minus>
              <c:numRef>
                <c:f>UACR!$F$3:$F$16</c:f>
                <c:numCache>
                  <c:formatCode>General</c:formatCode>
                  <c:ptCount val="14"/>
                  <c:pt idx="2">
                    <c:v>1.5900000000000003</c:v>
                  </c:pt>
                  <c:pt idx="3">
                    <c:v>1.6899999999999995</c:v>
                  </c:pt>
                  <c:pt idx="4">
                    <c:v>1.87</c:v>
                  </c:pt>
                  <c:pt idx="5">
                    <c:v>1.71</c:v>
                  </c:pt>
                  <c:pt idx="6">
                    <c:v>2</c:v>
                  </c:pt>
                  <c:pt idx="7">
                    <c:v>1.88</c:v>
                  </c:pt>
                  <c:pt idx="8">
                    <c:v>1.7699999999999996</c:v>
                  </c:pt>
                  <c:pt idx="9">
                    <c:v>1.6800000000000002</c:v>
                  </c:pt>
                  <c:pt idx="10">
                    <c:v>1.7900000000000005</c:v>
                  </c:pt>
                  <c:pt idx="11">
                    <c:v>2.16</c:v>
                  </c:pt>
                  <c:pt idx="12">
                    <c:v>2.2900000000000005</c:v>
                  </c:pt>
                  <c:pt idx="13">
                    <c:v>3.2</c:v>
                  </c:pt>
                </c:numCache>
              </c:numRef>
            </c:minus>
            <c:spPr>
              <a:noFill/>
              <a:ln w="9525" cap="flat" cmpd="sng" algn="ctr">
                <a:solidFill>
                  <a:srgbClr val="669BD2"/>
                </a:solidFill>
                <a:round/>
              </a:ln>
              <a:effectLst/>
            </c:spPr>
          </c:errBars>
          <c:cat>
            <c:numRef>
              <c:f>UACR!$A$3:$A$16</c:f>
              <c:numCache>
                <c:formatCode>General</c:formatCode>
                <c:ptCount val="14"/>
                <c:pt idx="1">
                  <c:v>0</c:v>
                </c:pt>
                <c:pt idx="2">
                  <c:v>1</c:v>
                </c:pt>
                <c:pt idx="3">
                  <c:v>3</c:v>
                </c:pt>
                <c:pt idx="4">
                  <c:v>6</c:v>
                </c:pt>
                <c:pt idx="5">
                  <c:v>12</c:v>
                </c:pt>
                <c:pt idx="6">
                  <c:v>16</c:v>
                </c:pt>
                <c:pt idx="7">
                  <c:v>20</c:v>
                </c:pt>
                <c:pt idx="8">
                  <c:v>24</c:v>
                </c:pt>
                <c:pt idx="9">
                  <c:v>28</c:v>
                </c:pt>
                <c:pt idx="10">
                  <c:v>32</c:v>
                </c:pt>
                <c:pt idx="11">
                  <c:v>36</c:v>
                </c:pt>
                <c:pt idx="12">
                  <c:v>40</c:v>
                </c:pt>
                <c:pt idx="13">
                  <c:v>44</c:v>
                </c:pt>
              </c:numCache>
            </c:numRef>
          </c:cat>
          <c:val>
            <c:numRef>
              <c:f>UACR!$B$3:$B$16</c:f>
              <c:numCache>
                <c:formatCode>0.00</c:formatCode>
                <c:ptCount val="14"/>
                <c:pt idx="1">
                  <c:v>0</c:v>
                </c:pt>
                <c:pt idx="2">
                  <c:v>-3.9</c:v>
                </c:pt>
                <c:pt idx="3">
                  <c:v>-4.58</c:v>
                </c:pt>
                <c:pt idx="4">
                  <c:v>-4.21</c:v>
                </c:pt>
                <c:pt idx="5">
                  <c:v>-3.29</c:v>
                </c:pt>
                <c:pt idx="6">
                  <c:v>-3.96</c:v>
                </c:pt>
                <c:pt idx="7">
                  <c:v>-2.87</c:v>
                </c:pt>
                <c:pt idx="8">
                  <c:v>-4.08</c:v>
                </c:pt>
                <c:pt idx="9">
                  <c:v>-3.85</c:v>
                </c:pt>
                <c:pt idx="10">
                  <c:v>-2.57</c:v>
                </c:pt>
                <c:pt idx="11">
                  <c:v>-2.5099999999999998</c:v>
                </c:pt>
                <c:pt idx="12">
                  <c:v>-2.5299999999999998</c:v>
                </c:pt>
                <c:pt idx="13" formatCode="General">
                  <c:v>0.2</c:v>
                </c:pt>
              </c:numCache>
            </c:numRef>
          </c:val>
          <c:smooth val="0"/>
          <c:extLst>
            <c:ext xmlns:c16="http://schemas.microsoft.com/office/drawing/2014/chart" uri="{C3380CC4-5D6E-409C-BE32-E72D297353CC}">
              <c16:uniqueId val="{00000001-2D3E-4EAB-926E-230C67F92961}"/>
            </c:ext>
          </c:extLst>
        </c:ser>
        <c:dLbls>
          <c:dLblPos val="t"/>
          <c:showLegendKey val="0"/>
          <c:showVal val="1"/>
          <c:showCatName val="0"/>
          <c:showSerName val="0"/>
          <c:showPercent val="0"/>
          <c:showBubbleSize val="0"/>
        </c:dLbls>
        <c:marker val="1"/>
        <c:smooth val="0"/>
        <c:axId val="1799474640"/>
        <c:axId val="1468566832"/>
      </c:lineChart>
      <c:dateAx>
        <c:axId val="1799474640"/>
        <c:scaling>
          <c:orientation val="minMax"/>
          <c:max val="44"/>
        </c:scaling>
        <c:delete val="0"/>
        <c:axPos val="b"/>
        <c:numFmt formatCode="0" sourceLinked="0"/>
        <c:majorTickMark val="out"/>
        <c:minorTickMark val="none"/>
        <c:tickLblPos val="low"/>
        <c:spPr>
          <a:noFill/>
          <a:ln w="9525" cap="flat" cmpd="sng" algn="ctr">
            <a:solidFill>
              <a:schemeClr val="tx2"/>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1468566832"/>
        <c:crossesAt val="-10"/>
        <c:auto val="0"/>
        <c:lblOffset val="100"/>
        <c:baseTimeUnit val="days"/>
        <c:majorUnit val="4"/>
        <c:majorTimeUnit val="days"/>
        <c:minorUnit val="1"/>
      </c:dateAx>
      <c:valAx>
        <c:axId val="1468566832"/>
        <c:scaling>
          <c:orientation val="minMax"/>
          <c:max val="4"/>
          <c:min val="-10"/>
        </c:scaling>
        <c:delete val="0"/>
        <c:axPos val="l"/>
        <c:majorGridlines>
          <c:spPr>
            <a:ln w="9525" cap="flat" cmpd="sng" algn="ctr">
              <a:noFill/>
              <a:round/>
            </a:ln>
            <a:effectLst/>
          </c:spPr>
        </c:majorGridlines>
        <c:numFmt formatCode="0.00" sourceLinked="1"/>
        <c:majorTickMark val="out"/>
        <c:minorTickMark val="none"/>
        <c:tickLblPos val="nextTo"/>
        <c:spPr>
          <a:noFill/>
          <a:ln>
            <a:solidFill>
              <a:schemeClr val="tx2"/>
            </a:solid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US"/>
          </a:p>
        </c:txPr>
        <c:crossAx val="1799474640"/>
        <c:crosses val="autoZero"/>
        <c:crossBetween val="midCat"/>
        <c:majorUnit val="2"/>
        <c:minorUnit val="0.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282811642428121"/>
          <c:y val="6.7359324929708628E-2"/>
          <c:w val="0.81653172407435015"/>
          <c:h val="0.80850428699051746"/>
        </c:manualLayout>
      </c:layout>
      <c:lineChart>
        <c:grouping val="standard"/>
        <c:varyColors val="0"/>
        <c:ser>
          <c:idx val="1"/>
          <c:order val="0"/>
          <c:tx>
            <c:strRef>
              <c:f>UACR!$C$2</c:f>
              <c:strCache>
                <c:ptCount val="1"/>
                <c:pt idx="0">
                  <c:v>Placebo</c:v>
                </c:pt>
              </c:strCache>
            </c:strRef>
          </c:tx>
          <c:spPr>
            <a:ln w="15875" cap="rnd">
              <a:solidFill>
                <a:srgbClr val="53585A"/>
              </a:solidFill>
              <a:round/>
            </a:ln>
            <a:effectLst/>
          </c:spPr>
          <c:marker>
            <c:symbol val="square"/>
            <c:size val="5"/>
            <c:spPr>
              <a:solidFill>
                <a:srgbClr val="53585A"/>
              </a:solidFill>
              <a:ln w="15875">
                <a:solidFill>
                  <a:srgbClr val="53585A"/>
                </a:solidFill>
              </a:ln>
              <a:effectLst/>
            </c:spPr>
          </c:marker>
          <c:dLbls>
            <c:delete val="1"/>
          </c:dLbls>
          <c:errBars>
            <c:errDir val="y"/>
            <c:errBarType val="both"/>
            <c:errValType val="cust"/>
            <c:noEndCap val="0"/>
            <c:plus>
              <c:numRef>
                <c:f>UACR!$K$3:$K$16</c:f>
                <c:numCache>
                  <c:formatCode>General</c:formatCode>
                  <c:ptCount val="14"/>
                  <c:pt idx="2">
                    <c:v>4.9999999999999996E-2</c:v>
                  </c:pt>
                  <c:pt idx="3">
                    <c:v>0.05</c:v>
                  </c:pt>
                  <c:pt idx="4">
                    <c:v>0.05</c:v>
                  </c:pt>
                  <c:pt idx="5">
                    <c:v>0.06</c:v>
                  </c:pt>
                  <c:pt idx="6">
                    <c:v>0.06</c:v>
                  </c:pt>
                  <c:pt idx="7">
                    <c:v>0.06</c:v>
                  </c:pt>
                  <c:pt idx="8">
                    <c:v>0.05</c:v>
                  </c:pt>
                  <c:pt idx="9">
                    <c:v>0.06</c:v>
                  </c:pt>
                  <c:pt idx="10">
                    <c:v>7.0000000000000007E-2</c:v>
                  </c:pt>
                  <c:pt idx="11">
                    <c:v>0.06</c:v>
                  </c:pt>
                  <c:pt idx="12">
                    <c:v>7.9999999999999988E-2</c:v>
                  </c:pt>
                  <c:pt idx="13">
                    <c:v>0.09</c:v>
                  </c:pt>
                </c:numCache>
              </c:numRef>
            </c:plus>
            <c:minus>
              <c:numRef>
                <c:f>UACR!$J$3:$J$16</c:f>
                <c:numCache>
                  <c:formatCode>General</c:formatCode>
                  <c:ptCount val="14"/>
                  <c:pt idx="2">
                    <c:v>0.05</c:v>
                  </c:pt>
                  <c:pt idx="3">
                    <c:v>0.05</c:v>
                  </c:pt>
                  <c:pt idx="4">
                    <c:v>6.0000000000000005E-2</c:v>
                  </c:pt>
                  <c:pt idx="5">
                    <c:v>0.05</c:v>
                  </c:pt>
                  <c:pt idx="6">
                    <c:v>6.0000000000000005E-2</c:v>
                  </c:pt>
                  <c:pt idx="7">
                    <c:v>0.06</c:v>
                  </c:pt>
                  <c:pt idx="8">
                    <c:v>0.06</c:v>
                  </c:pt>
                  <c:pt idx="9">
                    <c:v>7.0000000000000007E-2</c:v>
                  </c:pt>
                  <c:pt idx="10">
                    <c:v>6.0000000000000005E-2</c:v>
                  </c:pt>
                  <c:pt idx="11">
                    <c:v>7.0000000000000007E-2</c:v>
                  </c:pt>
                  <c:pt idx="12">
                    <c:v>0.08</c:v>
                  </c:pt>
                  <c:pt idx="13">
                    <c:v>0.1</c:v>
                  </c:pt>
                </c:numCache>
              </c:numRef>
            </c:minus>
            <c:spPr>
              <a:noFill/>
              <a:ln w="9525" cap="flat" cmpd="sng" algn="ctr">
                <a:solidFill>
                  <a:srgbClr val="53585A"/>
                </a:solidFill>
                <a:round/>
              </a:ln>
              <a:effectLst/>
            </c:spPr>
          </c:errBars>
          <c:cat>
            <c:numRef>
              <c:f>UACR!$A$3:$A$16</c:f>
              <c:numCache>
                <c:formatCode>General</c:formatCode>
                <c:ptCount val="14"/>
                <c:pt idx="1">
                  <c:v>0</c:v>
                </c:pt>
                <c:pt idx="2">
                  <c:v>1</c:v>
                </c:pt>
                <c:pt idx="3">
                  <c:v>3</c:v>
                </c:pt>
                <c:pt idx="4">
                  <c:v>6</c:v>
                </c:pt>
                <c:pt idx="5">
                  <c:v>12</c:v>
                </c:pt>
                <c:pt idx="6">
                  <c:v>16</c:v>
                </c:pt>
                <c:pt idx="7">
                  <c:v>20</c:v>
                </c:pt>
                <c:pt idx="8">
                  <c:v>24</c:v>
                </c:pt>
                <c:pt idx="9">
                  <c:v>28</c:v>
                </c:pt>
                <c:pt idx="10">
                  <c:v>32</c:v>
                </c:pt>
                <c:pt idx="11">
                  <c:v>36</c:v>
                </c:pt>
                <c:pt idx="12">
                  <c:v>40</c:v>
                </c:pt>
                <c:pt idx="13">
                  <c:v>44</c:v>
                </c:pt>
              </c:numCache>
            </c:numRef>
          </c:cat>
          <c:val>
            <c:numRef>
              <c:f>UACR!$C$3:$C$16</c:f>
              <c:numCache>
                <c:formatCode>0.00</c:formatCode>
                <c:ptCount val="14"/>
                <c:pt idx="1">
                  <c:v>0</c:v>
                </c:pt>
                <c:pt idx="2">
                  <c:v>0.04</c:v>
                </c:pt>
                <c:pt idx="3">
                  <c:v>0</c:v>
                </c:pt>
                <c:pt idx="4">
                  <c:v>0.05</c:v>
                </c:pt>
                <c:pt idx="5">
                  <c:v>0.03</c:v>
                </c:pt>
                <c:pt idx="6">
                  <c:v>0.05</c:v>
                </c:pt>
                <c:pt idx="7">
                  <c:v>0.06</c:v>
                </c:pt>
                <c:pt idx="8">
                  <c:v>0.06</c:v>
                </c:pt>
                <c:pt idx="9">
                  <c:v>7.0000000000000007E-2</c:v>
                </c:pt>
                <c:pt idx="10">
                  <c:v>7.0000000000000007E-2</c:v>
                </c:pt>
                <c:pt idx="11">
                  <c:v>0.1</c:v>
                </c:pt>
                <c:pt idx="12">
                  <c:v>0.13</c:v>
                </c:pt>
                <c:pt idx="13" formatCode="General">
                  <c:v>0.1</c:v>
                </c:pt>
              </c:numCache>
            </c:numRef>
          </c:val>
          <c:smooth val="0"/>
          <c:extLst>
            <c:ext xmlns:c16="http://schemas.microsoft.com/office/drawing/2014/chart" uri="{C3380CC4-5D6E-409C-BE32-E72D297353CC}">
              <c16:uniqueId val="{00000000-C2F1-4D07-85C8-292ED25E5E37}"/>
            </c:ext>
          </c:extLst>
        </c:ser>
        <c:ser>
          <c:idx val="0"/>
          <c:order val="1"/>
          <c:tx>
            <c:strRef>
              <c:f>UACR!$B$2</c:f>
              <c:strCache>
                <c:ptCount val="1"/>
                <c:pt idx="0">
                  <c:v>Finerenone</c:v>
                </c:pt>
              </c:strCache>
            </c:strRef>
          </c:tx>
          <c:spPr>
            <a:ln w="15875">
              <a:solidFill>
                <a:srgbClr val="669BD2"/>
              </a:solidFill>
            </a:ln>
            <a:effectLst/>
          </c:spPr>
          <c:marker>
            <c:symbol val="square"/>
            <c:size val="5"/>
            <c:spPr>
              <a:solidFill>
                <a:srgbClr val="669BD2"/>
              </a:solidFill>
              <a:ln w="15875">
                <a:solidFill>
                  <a:srgbClr val="669BD2"/>
                </a:solidFill>
              </a:ln>
              <a:effectLst/>
            </c:spPr>
          </c:marker>
          <c:dLbls>
            <c:delete val="1"/>
          </c:dLbls>
          <c:errBars>
            <c:errDir val="y"/>
            <c:errBarType val="both"/>
            <c:errValType val="cust"/>
            <c:noEndCap val="0"/>
            <c:plus>
              <c:numRef>
                <c:f>UACR!$G$3:$G$16</c:f>
                <c:numCache>
                  <c:formatCode>General</c:formatCode>
                  <c:ptCount val="14"/>
                  <c:pt idx="2">
                    <c:v>4.9999999999999989E-2</c:v>
                  </c:pt>
                  <c:pt idx="3">
                    <c:v>5.0000000000000017E-2</c:v>
                  </c:pt>
                  <c:pt idx="4">
                    <c:v>0.06</c:v>
                  </c:pt>
                  <c:pt idx="5">
                    <c:v>0.06</c:v>
                  </c:pt>
                  <c:pt idx="6">
                    <c:v>0.06</c:v>
                  </c:pt>
                  <c:pt idx="7">
                    <c:v>7.0000000000000007E-2</c:v>
                  </c:pt>
                  <c:pt idx="8">
                    <c:v>0.06</c:v>
                  </c:pt>
                  <c:pt idx="9">
                    <c:v>6.9999999999999979E-2</c:v>
                  </c:pt>
                  <c:pt idx="10">
                    <c:v>7.0000000000000007E-2</c:v>
                  </c:pt>
                  <c:pt idx="11">
                    <c:v>6.9999999999999979E-2</c:v>
                  </c:pt>
                  <c:pt idx="12">
                    <c:v>7.999999999999996E-2</c:v>
                  </c:pt>
                  <c:pt idx="13">
                    <c:v>0.12</c:v>
                  </c:pt>
                </c:numCache>
              </c:numRef>
            </c:plus>
            <c:minus>
              <c:numRef>
                <c:f>UACR!$F$3:$F$16</c:f>
                <c:numCache>
                  <c:formatCode>General</c:formatCode>
                  <c:ptCount val="14"/>
                  <c:pt idx="2">
                    <c:v>5.0000000000000017E-2</c:v>
                  </c:pt>
                  <c:pt idx="3">
                    <c:v>0.06</c:v>
                  </c:pt>
                  <c:pt idx="4">
                    <c:v>5.0000000000000017E-2</c:v>
                  </c:pt>
                  <c:pt idx="5">
                    <c:v>6.0000000000000026E-2</c:v>
                  </c:pt>
                  <c:pt idx="6">
                    <c:v>6.0000000000000026E-2</c:v>
                  </c:pt>
                  <c:pt idx="7">
                    <c:v>6.0000000000000026E-2</c:v>
                  </c:pt>
                  <c:pt idx="8">
                    <c:v>0.06</c:v>
                  </c:pt>
                  <c:pt idx="9">
                    <c:v>7.0000000000000007E-2</c:v>
                  </c:pt>
                  <c:pt idx="10">
                    <c:v>6.9999999999999979E-2</c:v>
                  </c:pt>
                  <c:pt idx="11">
                    <c:v>7.0000000000000007E-2</c:v>
                  </c:pt>
                  <c:pt idx="12">
                    <c:v>9.0000000000000024E-2</c:v>
                  </c:pt>
                  <c:pt idx="13">
                    <c:v>0.12</c:v>
                  </c:pt>
                </c:numCache>
              </c:numRef>
            </c:minus>
            <c:spPr>
              <a:noFill/>
              <a:ln w="9525" cap="flat" cmpd="sng" algn="ctr">
                <a:solidFill>
                  <a:srgbClr val="669BD2"/>
                </a:solidFill>
                <a:round/>
              </a:ln>
              <a:effectLst/>
            </c:spPr>
          </c:errBars>
          <c:cat>
            <c:numRef>
              <c:f>UACR!$A$3:$A$16</c:f>
              <c:numCache>
                <c:formatCode>General</c:formatCode>
                <c:ptCount val="14"/>
                <c:pt idx="1">
                  <c:v>0</c:v>
                </c:pt>
                <c:pt idx="2">
                  <c:v>1</c:v>
                </c:pt>
                <c:pt idx="3">
                  <c:v>3</c:v>
                </c:pt>
                <c:pt idx="4">
                  <c:v>6</c:v>
                </c:pt>
                <c:pt idx="5">
                  <c:v>12</c:v>
                </c:pt>
                <c:pt idx="6">
                  <c:v>16</c:v>
                </c:pt>
                <c:pt idx="7">
                  <c:v>20</c:v>
                </c:pt>
                <c:pt idx="8">
                  <c:v>24</c:v>
                </c:pt>
                <c:pt idx="9">
                  <c:v>28</c:v>
                </c:pt>
                <c:pt idx="10">
                  <c:v>32</c:v>
                </c:pt>
                <c:pt idx="11">
                  <c:v>36</c:v>
                </c:pt>
                <c:pt idx="12">
                  <c:v>40</c:v>
                </c:pt>
                <c:pt idx="13">
                  <c:v>44</c:v>
                </c:pt>
              </c:numCache>
            </c:numRef>
          </c:cat>
          <c:val>
            <c:numRef>
              <c:f>UACR!$B$3:$B$16</c:f>
              <c:numCache>
                <c:formatCode>0.00</c:formatCode>
                <c:ptCount val="14"/>
                <c:pt idx="1">
                  <c:v>0</c:v>
                </c:pt>
                <c:pt idx="2">
                  <c:v>0.2</c:v>
                </c:pt>
                <c:pt idx="3">
                  <c:v>0.23</c:v>
                </c:pt>
                <c:pt idx="4">
                  <c:v>0.26</c:v>
                </c:pt>
                <c:pt idx="5">
                  <c:v>0.27</c:v>
                </c:pt>
                <c:pt idx="6">
                  <c:v>0.27</c:v>
                </c:pt>
                <c:pt idx="7">
                  <c:v>0.27</c:v>
                </c:pt>
                <c:pt idx="8">
                  <c:v>0.26</c:v>
                </c:pt>
                <c:pt idx="9">
                  <c:v>0.23</c:v>
                </c:pt>
                <c:pt idx="10">
                  <c:v>0.24</c:v>
                </c:pt>
                <c:pt idx="11">
                  <c:v>0.22</c:v>
                </c:pt>
                <c:pt idx="12">
                  <c:v>0.28000000000000003</c:v>
                </c:pt>
                <c:pt idx="13" formatCode="General">
                  <c:v>0.25</c:v>
                </c:pt>
              </c:numCache>
            </c:numRef>
          </c:val>
          <c:smooth val="0"/>
          <c:extLst>
            <c:ext xmlns:c16="http://schemas.microsoft.com/office/drawing/2014/chart" uri="{C3380CC4-5D6E-409C-BE32-E72D297353CC}">
              <c16:uniqueId val="{00000001-C2F1-4D07-85C8-292ED25E5E37}"/>
            </c:ext>
          </c:extLst>
        </c:ser>
        <c:dLbls>
          <c:dLblPos val="t"/>
          <c:showLegendKey val="0"/>
          <c:showVal val="1"/>
          <c:showCatName val="0"/>
          <c:showSerName val="0"/>
          <c:showPercent val="0"/>
          <c:showBubbleSize val="0"/>
        </c:dLbls>
        <c:marker val="1"/>
        <c:smooth val="0"/>
        <c:axId val="1799474640"/>
        <c:axId val="1468566832"/>
      </c:lineChart>
      <c:dateAx>
        <c:axId val="1799474640"/>
        <c:scaling>
          <c:orientation val="minMax"/>
          <c:max val="44"/>
        </c:scaling>
        <c:delete val="0"/>
        <c:axPos val="b"/>
        <c:numFmt formatCode="0" sourceLinked="0"/>
        <c:majorTickMark val="out"/>
        <c:minorTickMark val="none"/>
        <c:tickLblPos val="low"/>
        <c:spPr>
          <a:noFill/>
          <a:ln w="9525" cap="flat" cmpd="sng" algn="ctr">
            <a:solidFill>
              <a:schemeClr val="tx2"/>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1468566832"/>
        <c:crossesAt val="-0.5"/>
        <c:auto val="0"/>
        <c:lblOffset val="100"/>
        <c:baseTimeUnit val="days"/>
        <c:majorUnit val="4"/>
        <c:majorTimeUnit val="days"/>
        <c:minorUnit val="1"/>
      </c:dateAx>
      <c:valAx>
        <c:axId val="1468566832"/>
        <c:scaling>
          <c:orientation val="minMax"/>
          <c:max val="0.4"/>
          <c:min val="-0.2"/>
        </c:scaling>
        <c:delete val="0"/>
        <c:axPos val="l"/>
        <c:majorGridlines>
          <c:spPr>
            <a:ln w="9525" cap="flat" cmpd="sng" algn="ctr">
              <a:noFill/>
              <a:round/>
            </a:ln>
            <a:effectLst/>
          </c:spPr>
        </c:majorGridlines>
        <c:numFmt formatCode="0.00" sourceLinked="1"/>
        <c:majorTickMark val="out"/>
        <c:minorTickMark val="none"/>
        <c:tickLblPos val="nextTo"/>
        <c:spPr>
          <a:noFill/>
          <a:ln>
            <a:solidFill>
              <a:schemeClr val="tx2"/>
            </a:solid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US"/>
          </a:p>
        </c:txPr>
        <c:crossAx val="1799474640"/>
        <c:crosses val="autoZero"/>
        <c:crossBetween val="midCat"/>
        <c:majorUnit val="0.1"/>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5946077492159656E-2"/>
          <c:y val="6.2006871203378028E-2"/>
          <c:w val="0.90483616213048301"/>
          <c:h val="0.72734894432722996"/>
        </c:manualLayout>
      </c:layout>
      <c:barChart>
        <c:barDir val="col"/>
        <c:grouping val="clustered"/>
        <c:varyColors val="0"/>
        <c:ser>
          <c:idx val="0"/>
          <c:order val="0"/>
          <c:tx>
            <c:strRef>
              <c:f>Sheet1!$C$1</c:f>
              <c:strCache>
                <c:ptCount val="1"/>
                <c:pt idx="0">
                  <c:v>Finerenone (n=xxx)</c:v>
                </c:pt>
              </c:strCache>
            </c:strRef>
          </c:tx>
          <c:spPr>
            <a:solidFill>
              <a:schemeClr val="accent1"/>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noFill/>
                      <a:round/>
                    </a:ln>
                    <a:effectLst/>
                  </c:spPr>
                </c15:leaderLines>
              </c:ext>
            </c:extLst>
          </c:dLbls>
          <c:cat>
            <c:strRef>
              <c:f>Sheet1!$B$2:$B$10</c:f>
              <c:strCache>
                <c:ptCount val="9"/>
                <c:pt idx="0">
                  <c:v>Any</c:v>
                </c:pt>
                <c:pt idx="1">
                  <c:v>Leading to permanent treatment discontinuation</c:v>
                </c:pt>
                <c:pt idx="2">
                  <c:v>Any</c:v>
                </c:pt>
                <c:pt idx="3">
                  <c:v>Leading to permanent treatment discontinuation</c:v>
                </c:pt>
                <c:pt idx="4">
                  <c:v>Fatal</c:v>
                </c:pt>
                <c:pt idx="5">
                  <c:v>Any</c:v>
                </c:pt>
                <c:pt idx="6">
                  <c:v>Leading to permanent treatment discontinuation</c:v>
                </c:pt>
                <c:pt idx="7">
                  <c:v>Requiring hospitalisation</c:v>
                </c:pt>
                <c:pt idx="8">
                  <c:v>Fatal</c:v>
                </c:pt>
              </c:strCache>
            </c:strRef>
          </c:cat>
          <c:val>
            <c:numRef>
              <c:f>Sheet1!$C$2:$C$10</c:f>
              <c:numCache>
                <c:formatCode>General</c:formatCode>
                <c:ptCount val="9"/>
                <c:pt idx="0">
                  <c:v>67.5</c:v>
                </c:pt>
                <c:pt idx="1">
                  <c:v>1.7</c:v>
                </c:pt>
                <c:pt idx="2">
                  <c:v>20.5</c:v>
                </c:pt>
                <c:pt idx="3">
                  <c:v>0</c:v>
                </c:pt>
                <c:pt idx="4">
                  <c:v>0.9</c:v>
                </c:pt>
                <c:pt idx="5">
                  <c:v>17.100000000000001</c:v>
                </c:pt>
                <c:pt idx="6">
                  <c:v>1.3</c:v>
                </c:pt>
                <c:pt idx="7">
                  <c:v>0.9</c:v>
                </c:pt>
                <c:pt idx="8">
                  <c:v>0</c:v>
                </c:pt>
              </c:numCache>
            </c:numRef>
          </c:val>
          <c:extLst>
            <c:ext xmlns:c16="http://schemas.microsoft.com/office/drawing/2014/chart" uri="{C3380CC4-5D6E-409C-BE32-E72D297353CC}">
              <c16:uniqueId val="{00000000-AD25-49B2-A1F9-5A3FD605A2BD}"/>
            </c:ext>
          </c:extLst>
        </c:ser>
        <c:ser>
          <c:idx val="1"/>
          <c:order val="1"/>
          <c:tx>
            <c:strRef>
              <c:f>Sheet1!$D$1</c:f>
              <c:strCache>
                <c:ptCount val="1"/>
                <c:pt idx="0">
                  <c:v>Placebo (n=xxx)</c:v>
                </c:pt>
              </c:strCache>
            </c:strRef>
          </c:tx>
          <c:spPr>
            <a:solidFill>
              <a:schemeClr val="tx1"/>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Sheet1!$B$2:$B$10</c:f>
              <c:strCache>
                <c:ptCount val="9"/>
                <c:pt idx="0">
                  <c:v>Any</c:v>
                </c:pt>
                <c:pt idx="1">
                  <c:v>Leading to permanent treatment discontinuation</c:v>
                </c:pt>
                <c:pt idx="2">
                  <c:v>Any</c:v>
                </c:pt>
                <c:pt idx="3">
                  <c:v>Leading to permanent treatment discontinuation</c:v>
                </c:pt>
                <c:pt idx="4">
                  <c:v>Fatal</c:v>
                </c:pt>
                <c:pt idx="5">
                  <c:v>Any</c:v>
                </c:pt>
                <c:pt idx="6">
                  <c:v>Leading to permanent treatment discontinuation</c:v>
                </c:pt>
                <c:pt idx="7">
                  <c:v>Requiring hospitalisation</c:v>
                </c:pt>
                <c:pt idx="8">
                  <c:v>Fatal</c:v>
                </c:pt>
              </c:strCache>
            </c:strRef>
          </c:cat>
          <c:val>
            <c:numRef>
              <c:f>Sheet1!$D$2:$D$10</c:f>
              <c:numCache>
                <c:formatCode>General</c:formatCode>
                <c:ptCount val="9"/>
                <c:pt idx="0">
                  <c:v>60.4</c:v>
                </c:pt>
                <c:pt idx="1">
                  <c:v>1.8</c:v>
                </c:pt>
                <c:pt idx="2">
                  <c:v>21.3</c:v>
                </c:pt>
                <c:pt idx="3">
                  <c:v>1.3</c:v>
                </c:pt>
                <c:pt idx="4">
                  <c:v>2.7</c:v>
                </c:pt>
                <c:pt idx="5">
                  <c:v>9.8000000000000007</c:v>
                </c:pt>
                <c:pt idx="6">
                  <c:v>0</c:v>
                </c:pt>
                <c:pt idx="7">
                  <c:v>0.4</c:v>
                </c:pt>
                <c:pt idx="8">
                  <c:v>0</c:v>
                </c:pt>
              </c:numCache>
            </c:numRef>
          </c:val>
          <c:extLst>
            <c:ext xmlns:c16="http://schemas.microsoft.com/office/drawing/2014/chart" uri="{C3380CC4-5D6E-409C-BE32-E72D297353CC}">
              <c16:uniqueId val="{00000001-AD25-49B2-A1F9-5A3FD605A2BD}"/>
            </c:ext>
          </c:extLst>
        </c:ser>
        <c:dLbls>
          <c:dLblPos val="outEnd"/>
          <c:showLegendKey val="0"/>
          <c:showVal val="1"/>
          <c:showCatName val="0"/>
          <c:showSerName val="0"/>
          <c:showPercent val="0"/>
          <c:showBubbleSize val="0"/>
        </c:dLbls>
        <c:gapWidth val="50"/>
        <c:overlap val="-13"/>
        <c:axId val="1818238736"/>
        <c:axId val="1470336560"/>
      </c:barChart>
      <c:catAx>
        <c:axId val="1818238736"/>
        <c:scaling>
          <c:orientation val="minMax"/>
        </c:scaling>
        <c:delete val="0"/>
        <c:axPos val="b"/>
        <c:numFmt formatCode="General" sourceLinked="1"/>
        <c:majorTickMark val="out"/>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1200" b="0" i="0" u="none" strike="noStrike" kern="1200" baseline="0">
                <a:ln>
                  <a:noFill/>
                </a:ln>
                <a:solidFill>
                  <a:schemeClr val="tx1"/>
                </a:solidFill>
                <a:latin typeface="+mn-lt"/>
                <a:ea typeface="+mn-ea"/>
                <a:cs typeface="+mn-cs"/>
              </a:defRPr>
            </a:pPr>
            <a:endParaRPr lang="en-US"/>
          </a:p>
        </c:txPr>
        <c:crossAx val="1470336560"/>
        <c:crosses val="autoZero"/>
        <c:auto val="1"/>
        <c:lblAlgn val="ctr"/>
        <c:lblOffset val="100"/>
        <c:noMultiLvlLbl val="0"/>
      </c:catAx>
      <c:valAx>
        <c:axId val="1470336560"/>
        <c:scaling>
          <c:orientation val="minMax"/>
          <c:max val="100"/>
        </c:scaling>
        <c:delete val="0"/>
        <c:axPos val="l"/>
        <c:numFmt formatCode="#,##0" sourceLinked="0"/>
        <c:majorTickMark val="out"/>
        <c:minorTickMark val="none"/>
        <c:tickLblPos val="nextTo"/>
        <c:spPr>
          <a:noFill/>
          <a:ln w="12700">
            <a:solidFill>
              <a:schemeClr val="tx1"/>
            </a:solid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818238736"/>
        <c:crosses val="autoZero"/>
        <c:crossBetween val="between"/>
        <c:majorUnit val="2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2"/>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modernComment_3423_9A581D40.xml><?xml version="1.0" encoding="utf-8"?>
<p188:cmLst xmlns:a="http://schemas.openxmlformats.org/drawingml/2006/main" xmlns:r="http://schemas.openxmlformats.org/officeDocument/2006/relationships" xmlns:p188="http://schemas.microsoft.com/office/powerpoint/2018/8/main">
  <p188:cm id="{A303B795-4CC7-4FFC-B29E-EFC3940D1A7B}" authorId="{FFE47EE6-A2F0-13A5-8EE8-3661DB1849A6}" created="2026-08-24T13:10:09.322">
    <pc:sldMkLst xmlns:pc="http://schemas.microsoft.com/office/powerpoint/2013/main/command">
      <pc:docMk/>
      <pc:sldMk cId="2589465920" sldId="13347"/>
    </pc:sldMkLst>
    <p188:txBody>
      <a:bodyPr/>
      <a:lstStyle/>
      <a:p>
        <a:r>
          <a:rPr lang="en-GB"/>
          <a:t>Please note that a ‘thank you’ animation has been added following the conclusions here </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88B9E91-57C4-41CA-9C8A-A0824FD70D1D}"/>
              </a:ext>
            </a:extLst>
          </p:cNvPr>
          <p:cNvSpPr>
            <a:spLocks noGrp="1"/>
          </p:cNvSpPr>
          <p:nvPr>
            <p:ph type="hdr" sz="quarter"/>
          </p:nvPr>
        </p:nvSpPr>
        <p:spPr>
          <a:xfrm>
            <a:off x="0" y="0"/>
            <a:ext cx="3043238" cy="466725"/>
          </a:xfrm>
          <a:prstGeom prst="rect">
            <a:avLst/>
          </a:prstGeom>
        </p:spPr>
        <p:txBody>
          <a:bodyPr vert="horz" lIns="91440" tIns="45720" rIns="91440" bIns="45720" rtlCol="0"/>
          <a:lstStyle>
            <a:lvl1pPr algn="l">
              <a:defRPr sz="1200"/>
            </a:lvl1pPr>
          </a:lstStyle>
          <a:p>
            <a:endParaRPr lang="en-GB"/>
          </a:p>
        </p:txBody>
      </p:sp>
      <p:sp>
        <p:nvSpPr>
          <p:cNvPr id="4" name="Footer Placeholder 3">
            <a:extLst>
              <a:ext uri="{FF2B5EF4-FFF2-40B4-BE49-F238E27FC236}">
                <a16:creationId xmlns:a16="http://schemas.microsoft.com/office/drawing/2014/main" id="{90FB9BD6-BC3B-42C0-9234-0F75C4272C84}"/>
              </a:ext>
            </a:extLst>
          </p:cNvPr>
          <p:cNvSpPr>
            <a:spLocks noGrp="1"/>
          </p:cNvSpPr>
          <p:nvPr>
            <p:ph type="ftr" sz="quarter" idx="2"/>
          </p:nvPr>
        </p:nvSpPr>
        <p:spPr>
          <a:xfrm>
            <a:off x="0" y="8842375"/>
            <a:ext cx="3043238" cy="46672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2999DB04-3743-4A1F-B0D9-41827DDCA9DA}"/>
              </a:ext>
            </a:extLst>
          </p:cNvPr>
          <p:cNvSpPr>
            <a:spLocks noGrp="1"/>
          </p:cNvSpPr>
          <p:nvPr>
            <p:ph type="sldNum" sz="quarter" idx="3"/>
          </p:nvPr>
        </p:nvSpPr>
        <p:spPr>
          <a:xfrm>
            <a:off x="3978275" y="8842375"/>
            <a:ext cx="3043238" cy="466725"/>
          </a:xfrm>
          <a:prstGeom prst="rect">
            <a:avLst/>
          </a:prstGeom>
        </p:spPr>
        <p:txBody>
          <a:bodyPr vert="horz" lIns="91440" tIns="45720" rIns="91440" bIns="45720" rtlCol="0" anchor="b"/>
          <a:lstStyle>
            <a:lvl1pPr algn="r">
              <a:defRPr sz="1200"/>
            </a:lvl1pPr>
          </a:lstStyle>
          <a:p>
            <a:fld id="{00E31DE1-7861-40A0-8551-BE85CFBED811}" type="slidenum">
              <a:rPr lang="en-GB" smtClean="0"/>
              <a:t>‹#›</a:t>
            </a:fld>
            <a:endParaRPr lang="en-GB"/>
          </a:p>
        </p:txBody>
      </p:sp>
    </p:spTree>
    <p:extLst>
      <p:ext uri="{BB962C8B-B14F-4D97-AF65-F5344CB8AC3E}">
        <p14:creationId xmlns:p14="http://schemas.microsoft.com/office/powerpoint/2010/main" val="33350831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8275" y="0"/>
            <a:ext cx="3043238" cy="466725"/>
          </a:xfrm>
          <a:prstGeom prst="rect">
            <a:avLst/>
          </a:prstGeom>
        </p:spPr>
        <p:txBody>
          <a:bodyPr vert="horz" lIns="91440" tIns="45720" rIns="91440" bIns="45720" rtlCol="0"/>
          <a:lstStyle>
            <a:lvl1pPr algn="r">
              <a:defRPr sz="1200"/>
            </a:lvl1pPr>
          </a:lstStyle>
          <a:p>
            <a:fld id="{FA799DD8-3D1F-DB47-AF2B-7A63E9272D7B}" type="datetimeFigureOut">
              <a:rPr lang="en-US" smtClean="0"/>
              <a:t>8/24/2026</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9925"/>
            <a:ext cx="5619750" cy="366553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375"/>
            <a:ext cx="3043238"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8275" y="8842375"/>
            <a:ext cx="3043238" cy="466725"/>
          </a:xfrm>
          <a:prstGeom prst="rect">
            <a:avLst/>
          </a:prstGeom>
        </p:spPr>
        <p:txBody>
          <a:bodyPr vert="horz" lIns="91440" tIns="45720" rIns="91440" bIns="45720" rtlCol="0" anchor="b"/>
          <a:lstStyle>
            <a:lvl1pPr algn="r">
              <a:defRPr sz="1200"/>
            </a:lvl1pPr>
          </a:lstStyle>
          <a:p>
            <a:fld id="{B5735694-0C91-BA4F-9401-092235FEF1B1}" type="slidenum">
              <a:rPr lang="en-US" smtClean="0"/>
              <a:t>‹#›</a:t>
            </a:fld>
            <a:endParaRPr lang="en-US"/>
          </a:p>
        </p:txBody>
      </p:sp>
    </p:spTree>
    <p:extLst>
      <p:ext uri="{BB962C8B-B14F-4D97-AF65-F5344CB8AC3E}">
        <p14:creationId xmlns:p14="http://schemas.microsoft.com/office/powerpoint/2010/main" val="4897463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609585" rtl="0" eaLnBrk="0" fontAlgn="base" latinLnBrk="0" hangingPunct="0">
              <a:lnSpc>
                <a:spcPct val="100000"/>
              </a:lnSpc>
              <a:spcBef>
                <a:spcPct val="0"/>
              </a:spcBef>
              <a:spcAft>
                <a:spcPct val="0"/>
              </a:spcAft>
              <a:buClrTx/>
              <a:buSzTx/>
              <a:buFontTx/>
              <a:buNone/>
              <a:tabLst/>
              <a:defRPr/>
            </a:pPr>
            <a:fld id="{B5735694-0C91-BA4F-9401-092235FEF1B1}" type="slidenum">
              <a:rPr kumimoji="0" lang="en-US" sz="1200" b="0" i="0" u="none" strike="noStrike" kern="1200" cap="none" spc="0" normalizeH="0" baseline="0" noProof="0" smtClean="0">
                <a:ln>
                  <a:noFill/>
                </a:ln>
                <a:solidFill>
                  <a:prstClr val="black"/>
                </a:solidFill>
                <a:effectLst/>
                <a:uLnTx/>
                <a:uFillTx/>
                <a:latin typeface="Calibri" charset="0"/>
                <a:ea typeface="MS PGothic" charset="0"/>
              </a:rPr>
              <a:pPr marL="0" marR="0" lvl="0" indent="0" algn="r" defTabSz="609585" rtl="0" eaLnBrk="0" fontAlgn="base" latinLnBrk="0" hangingPunct="0">
                <a:lnSpc>
                  <a:spcPct val="100000"/>
                </a:lnSpc>
                <a:spcBef>
                  <a:spcPct val="0"/>
                </a:spcBef>
                <a:spcAft>
                  <a:spcPct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charset="0"/>
              <a:ea typeface="MS PGothic" charset="0"/>
            </a:endParaRPr>
          </a:p>
        </p:txBody>
      </p:sp>
    </p:spTree>
    <p:extLst>
      <p:ext uri="{BB962C8B-B14F-4D97-AF65-F5344CB8AC3E}">
        <p14:creationId xmlns:p14="http://schemas.microsoft.com/office/powerpoint/2010/main" val="9465560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10DF48-8FBB-4791-B328-D519CF2085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86F1CD-C780-F89D-022B-11C7A53936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888DC5-4E22-497B-509B-575392F984D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5C6C284-6128-EA56-682B-865330A873D4}"/>
              </a:ext>
            </a:extLst>
          </p:cNvPr>
          <p:cNvSpPr>
            <a:spLocks noGrp="1"/>
          </p:cNvSpPr>
          <p:nvPr>
            <p:ph type="sldNum" sz="quarter" idx="5"/>
          </p:nvPr>
        </p:nvSpPr>
        <p:spPr/>
        <p:txBody>
          <a:bodyPr/>
          <a:lstStyle/>
          <a:p>
            <a:fld id="{B5735694-0C91-BA4F-9401-092235FEF1B1}" type="slidenum">
              <a:rPr lang="en-US" smtClean="0"/>
              <a:t>2</a:t>
            </a:fld>
            <a:endParaRPr lang="en-US"/>
          </a:p>
        </p:txBody>
      </p:sp>
    </p:spTree>
    <p:extLst>
      <p:ext uri="{BB962C8B-B14F-4D97-AF65-F5344CB8AC3E}">
        <p14:creationId xmlns:p14="http://schemas.microsoft.com/office/powerpoint/2010/main" val="1952076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B5ACB3-74A5-F3D0-1D48-01E0B6DD40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40C278-3A7A-855F-D20B-1B8F7918AF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E68F6D-96F8-57AD-BC4C-33F482A23FD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2723B85-5818-0C4B-8C65-83AD92411158}"/>
              </a:ext>
            </a:extLst>
          </p:cNvPr>
          <p:cNvSpPr>
            <a:spLocks noGrp="1"/>
          </p:cNvSpPr>
          <p:nvPr>
            <p:ph type="sldNum" sz="quarter" idx="5"/>
          </p:nvPr>
        </p:nvSpPr>
        <p:spPr/>
        <p:txBody>
          <a:bodyPr/>
          <a:lstStyle/>
          <a:p>
            <a:fld id="{B5735694-0C91-BA4F-9401-092235FEF1B1}" type="slidenum">
              <a:rPr lang="en-US" smtClean="0"/>
              <a:t>3</a:t>
            </a:fld>
            <a:endParaRPr lang="en-US"/>
          </a:p>
        </p:txBody>
      </p:sp>
    </p:spTree>
    <p:extLst>
      <p:ext uri="{BB962C8B-B14F-4D97-AF65-F5344CB8AC3E}">
        <p14:creationId xmlns:p14="http://schemas.microsoft.com/office/powerpoint/2010/main" val="4749207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0A3259-7431-2E02-5CC9-2085B48536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D1162A-7401-6F30-FD91-458F2893EEF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150A07D-46DE-7DDA-E0F8-7B0FE2DF3F97}"/>
              </a:ext>
            </a:extLst>
          </p:cNvPr>
          <p:cNvSpPr>
            <a:spLocks noGrp="1"/>
          </p:cNvSpPr>
          <p:nvPr>
            <p:ph type="body" idx="1"/>
          </p:nvPr>
        </p:nvSpPr>
        <p:spPr/>
        <p:txBody>
          <a:bodyPr/>
          <a:lstStyle/>
          <a:p>
            <a:pPr algn="l"/>
            <a:endParaRPr lang="en-GB" b="0" dirty="0"/>
          </a:p>
        </p:txBody>
      </p:sp>
      <p:sp>
        <p:nvSpPr>
          <p:cNvPr id="4" name="Slide Number Placeholder 3">
            <a:extLst>
              <a:ext uri="{FF2B5EF4-FFF2-40B4-BE49-F238E27FC236}">
                <a16:creationId xmlns:a16="http://schemas.microsoft.com/office/drawing/2014/main" id="{C0E313FF-B26F-A33B-4E0E-57A7DE6641DB}"/>
              </a:ext>
            </a:extLst>
          </p:cNvPr>
          <p:cNvSpPr>
            <a:spLocks noGrp="1"/>
          </p:cNvSpPr>
          <p:nvPr>
            <p:ph type="sldNum" sz="quarter" idx="5"/>
          </p:nvPr>
        </p:nvSpPr>
        <p:spPr/>
        <p:txBody>
          <a:bodyPr/>
          <a:lstStyle/>
          <a:p>
            <a:pPr marL="0" marR="0" lvl="0" indent="0" algn="r" defTabSz="609585" rtl="0" eaLnBrk="0" fontAlgn="base" latinLnBrk="0" hangingPunct="0">
              <a:lnSpc>
                <a:spcPct val="100000"/>
              </a:lnSpc>
              <a:spcBef>
                <a:spcPct val="0"/>
              </a:spcBef>
              <a:spcAft>
                <a:spcPct val="0"/>
              </a:spcAft>
              <a:buClrTx/>
              <a:buSzTx/>
              <a:buFontTx/>
              <a:buNone/>
              <a:tabLst/>
              <a:defRPr/>
            </a:pPr>
            <a:fld id="{B5735694-0C91-BA4F-9401-092235FEF1B1}" type="slidenum">
              <a:rPr kumimoji="0" lang="en-US" sz="1200" b="0" i="0" u="none" strike="noStrike" kern="1200" cap="none" spc="0" normalizeH="0" baseline="0" noProof="0" smtClean="0">
                <a:ln>
                  <a:noFill/>
                </a:ln>
                <a:solidFill>
                  <a:prstClr val="black"/>
                </a:solidFill>
                <a:effectLst/>
                <a:uLnTx/>
                <a:uFillTx/>
                <a:latin typeface="Calibri" charset="0"/>
                <a:ea typeface="MS PGothic" charset="0"/>
                <a:cs typeface="+mn-cs"/>
              </a:rPr>
              <a:pPr marL="0" marR="0" lvl="0" indent="0" algn="r" defTabSz="609585" rtl="0" eaLnBrk="0" fontAlgn="base" latinLnBrk="0" hangingPunct="0">
                <a:lnSpc>
                  <a:spcPct val="100000"/>
                </a:lnSpc>
                <a:spcBef>
                  <a:spcPct val="0"/>
                </a:spcBef>
                <a:spcAft>
                  <a:spcPct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charset="0"/>
              <a:ea typeface="MS PGothic" charset="0"/>
              <a:cs typeface="+mn-cs"/>
            </a:endParaRPr>
          </a:p>
        </p:txBody>
      </p:sp>
    </p:spTree>
    <p:extLst>
      <p:ext uri="{BB962C8B-B14F-4D97-AF65-F5344CB8AC3E}">
        <p14:creationId xmlns:p14="http://schemas.microsoft.com/office/powerpoint/2010/main" val="34547553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5735694-0C91-BA4F-9401-092235FEF1B1}" type="slidenum">
              <a:rPr lang="en-US" smtClean="0"/>
              <a:t>5</a:t>
            </a:fld>
            <a:endParaRPr lang="en-US"/>
          </a:p>
        </p:txBody>
      </p:sp>
    </p:spTree>
    <p:extLst>
      <p:ext uri="{BB962C8B-B14F-4D97-AF65-F5344CB8AC3E}">
        <p14:creationId xmlns:p14="http://schemas.microsoft.com/office/powerpoint/2010/main" val="20914618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756062-5241-B0A7-F6C4-D242AF490D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778B8D-D647-FBB9-9B00-D1F2DB9A9CD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457A21D-A60C-634A-95C8-F7F8184D290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4A0F3E7-1AB9-B66C-2D7E-E8EFA6119ABB}"/>
              </a:ext>
            </a:extLst>
          </p:cNvPr>
          <p:cNvSpPr>
            <a:spLocks noGrp="1"/>
          </p:cNvSpPr>
          <p:nvPr>
            <p:ph type="sldNum" sz="quarter" idx="5"/>
          </p:nvPr>
        </p:nvSpPr>
        <p:spPr/>
        <p:txBody>
          <a:bodyPr/>
          <a:lstStyle/>
          <a:p>
            <a:pPr marL="0" marR="0" lvl="0" indent="0" algn="r" defTabSz="609585" rtl="0" eaLnBrk="0" fontAlgn="base" latinLnBrk="0" hangingPunct="0">
              <a:lnSpc>
                <a:spcPct val="100000"/>
              </a:lnSpc>
              <a:spcBef>
                <a:spcPct val="0"/>
              </a:spcBef>
              <a:spcAft>
                <a:spcPct val="0"/>
              </a:spcAft>
              <a:buClrTx/>
              <a:buSzTx/>
              <a:buFontTx/>
              <a:buNone/>
              <a:tabLst/>
              <a:defRPr/>
            </a:pPr>
            <a:fld id="{B5735694-0C91-BA4F-9401-092235FEF1B1}" type="slidenum">
              <a:rPr kumimoji="0" lang="en-US" sz="1200" b="0" i="0" u="none" strike="noStrike" kern="1200" cap="none" spc="0" normalizeH="0" baseline="0" noProof="0" smtClean="0">
                <a:ln>
                  <a:noFill/>
                </a:ln>
                <a:solidFill>
                  <a:prstClr val="black"/>
                </a:solidFill>
                <a:effectLst/>
                <a:uLnTx/>
                <a:uFillTx/>
                <a:latin typeface="Calibri" charset="0"/>
                <a:ea typeface="MS PGothic" charset="0"/>
              </a:rPr>
              <a:pPr marL="0" marR="0" lvl="0" indent="0" algn="r" defTabSz="609585" rtl="0" eaLnBrk="0" fontAlgn="base" latinLnBrk="0" hangingPunct="0">
                <a:lnSpc>
                  <a:spcPct val="100000"/>
                </a:lnSpc>
                <a:spcBef>
                  <a:spcPct val="0"/>
                </a:spcBef>
                <a:spcAft>
                  <a:spcPct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charset="0"/>
              <a:ea typeface="MS PGothic" charset="0"/>
            </a:endParaRPr>
          </a:p>
        </p:txBody>
      </p:sp>
      <p:sp>
        <p:nvSpPr>
          <p:cNvPr id="5" name="Rectangle 4">
            <a:extLst>
              <a:ext uri="{FF2B5EF4-FFF2-40B4-BE49-F238E27FC236}">
                <a16:creationId xmlns:a16="http://schemas.microsoft.com/office/drawing/2014/main" id="{B2DEFF33-6D6E-B333-C2AC-2E2EDEB54EED}"/>
              </a:ext>
            </a:extLst>
          </p:cNvPr>
          <p:cNvSpPr/>
          <p:nvPr/>
        </p:nvSpPr>
        <p:spPr>
          <a:xfrm>
            <a:off x="781050" y="1511300"/>
            <a:ext cx="5378450" cy="2432050"/>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65343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E0C9E-2551-09F6-A326-53741A33F3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6D3F9F-3C60-75DD-B4AF-FA61960EDA87}"/>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A5247B95-0056-EE2A-06FB-EA77326B441A}"/>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2315458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FC4F7B-2D99-BE7E-EF45-CEF91EB37B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2E6D9B-45DF-9057-6FB2-3F5E6B6A6DD0}"/>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0F3E9CE5-BE67-360E-9124-AB5F2B28CCC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C316D1C-D489-BBA0-B1A8-DF14A76F1314}"/>
              </a:ext>
            </a:extLst>
          </p:cNvPr>
          <p:cNvSpPr>
            <a:spLocks noGrp="1"/>
          </p:cNvSpPr>
          <p:nvPr>
            <p:ph type="sldNum" sz="quarter" idx="5"/>
          </p:nvPr>
        </p:nvSpPr>
        <p:spPr/>
        <p:txBody>
          <a:bodyPr/>
          <a:lstStyle/>
          <a:p>
            <a:fld id="{B5735694-0C91-BA4F-9401-092235FEF1B1}" type="slidenum">
              <a:rPr lang="en-US" smtClean="0"/>
              <a:t>8</a:t>
            </a:fld>
            <a:endParaRPr lang="en-US" dirty="0"/>
          </a:p>
        </p:txBody>
      </p:sp>
    </p:spTree>
    <p:extLst>
      <p:ext uri="{BB962C8B-B14F-4D97-AF65-F5344CB8AC3E}">
        <p14:creationId xmlns:p14="http://schemas.microsoft.com/office/powerpoint/2010/main" val="7633192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8D64F1-6C69-0605-71B9-A057BAD89C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D468D8-03C8-A9C5-166C-7861B1F57FA0}"/>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291A1E34-904A-4627-59C2-92CF3D4AECB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0629FFC-4017-9C59-DDB4-C6DEC4D18614}"/>
              </a:ext>
            </a:extLst>
          </p:cNvPr>
          <p:cNvSpPr>
            <a:spLocks noGrp="1"/>
          </p:cNvSpPr>
          <p:nvPr>
            <p:ph type="sldNum" sz="quarter" idx="5"/>
          </p:nvPr>
        </p:nvSpPr>
        <p:spPr/>
        <p:txBody>
          <a:bodyPr/>
          <a:lstStyle/>
          <a:p>
            <a:fld id="{B5735694-0C91-BA4F-9401-092235FEF1B1}" type="slidenum">
              <a:rPr lang="en-US" smtClean="0"/>
              <a:t>9</a:t>
            </a:fld>
            <a:endParaRPr lang="en-US" dirty="0"/>
          </a:p>
        </p:txBody>
      </p:sp>
    </p:spTree>
    <p:extLst>
      <p:ext uri="{BB962C8B-B14F-4D97-AF65-F5344CB8AC3E}">
        <p14:creationId xmlns:p14="http://schemas.microsoft.com/office/powerpoint/2010/main" val="29555099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30D0F4-EBD3-4058-D6E4-881A51615B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050974-9D87-0DBE-A9E3-5A0F7DC5F89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BB0F6BC-51FB-67AE-858E-FD88E3A732B7}"/>
              </a:ext>
            </a:extLst>
          </p:cNvPr>
          <p:cNvSpPr>
            <a:spLocks noGrp="1"/>
          </p:cNvSpPr>
          <p:nvPr>
            <p:ph type="body" idx="1"/>
          </p:nvPr>
        </p:nvSpPr>
        <p:spPr>
          <a:solidFill>
            <a:schemeClr val="bg1"/>
          </a:solidFill>
        </p:spPr>
        <p:txBody>
          <a:bodyPr/>
          <a:lstStyle/>
          <a:p>
            <a:endParaRPr lang="en-GB"/>
          </a:p>
        </p:txBody>
      </p:sp>
      <p:sp>
        <p:nvSpPr>
          <p:cNvPr id="4" name="Slide Number Placeholder 3">
            <a:extLst>
              <a:ext uri="{FF2B5EF4-FFF2-40B4-BE49-F238E27FC236}">
                <a16:creationId xmlns:a16="http://schemas.microsoft.com/office/drawing/2014/main" id="{24313881-0188-6A7A-0511-BF33EEE204D4}"/>
              </a:ext>
            </a:extLst>
          </p:cNvPr>
          <p:cNvSpPr>
            <a:spLocks noGrp="1"/>
          </p:cNvSpPr>
          <p:nvPr>
            <p:ph type="sldNum" sz="quarter" idx="5"/>
          </p:nvPr>
        </p:nvSpPr>
        <p:spPr/>
        <p:txBody>
          <a:bodyPr/>
          <a:lstStyle/>
          <a:p>
            <a:fld id="{B5735694-0C91-BA4F-9401-092235FEF1B1}" type="slidenum">
              <a:rPr lang="en-US" smtClean="0"/>
              <a:t>10</a:t>
            </a:fld>
            <a:endParaRPr lang="en-US"/>
          </a:p>
        </p:txBody>
      </p:sp>
    </p:spTree>
    <p:extLst>
      <p:ext uri="{BB962C8B-B14F-4D97-AF65-F5344CB8AC3E}">
        <p14:creationId xmlns:p14="http://schemas.microsoft.com/office/powerpoint/2010/main" val="12462349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C652C5-DBBE-A070-B6C7-ABD4789548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0B9971-CB19-6F8A-E3DD-E4FD0337C5CD}"/>
              </a:ext>
            </a:extLst>
          </p:cNvPr>
          <p:cNvSpPr>
            <a:spLocks noGrp="1" noRot="1" noChangeAspect="1"/>
          </p:cNvSpPr>
          <p:nvPr>
            <p:ph type="sldImg"/>
          </p:nvPr>
        </p:nvSpPr>
        <p:spPr>
          <a:xfrm>
            <a:off x="736600" y="1163638"/>
            <a:ext cx="5584825" cy="3141662"/>
          </a:xfrm>
        </p:spPr>
        <p:txBody>
          <a:bodyPr/>
          <a:lstStyle/>
          <a:p>
            <a:endParaRPr lang="en-GB"/>
          </a:p>
        </p:txBody>
      </p:sp>
      <p:sp>
        <p:nvSpPr>
          <p:cNvPr id="3" name="Notes Placeholder 2">
            <a:extLst>
              <a:ext uri="{FF2B5EF4-FFF2-40B4-BE49-F238E27FC236}">
                <a16:creationId xmlns:a16="http://schemas.microsoft.com/office/drawing/2014/main" id="{079905AE-A527-8A38-6EF6-CBCC856A3305}"/>
              </a:ext>
            </a:extLst>
          </p:cNvPr>
          <p:cNvSpPr>
            <a:spLocks noGrp="1"/>
          </p:cNvSpPr>
          <p:nvPr>
            <p:ph type="body" idx="1"/>
          </p:nvPr>
        </p:nvSpPr>
        <p:spPr/>
        <p:txBody>
          <a:bodyPr/>
          <a:lstStyle/>
          <a:p>
            <a:pPr lvl="0" defTabSz="911007">
              <a:defRPr/>
            </a:pPr>
            <a:endParaRPr lang="nb-NO" sz="100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DC8ED84D-103C-A440-1ED8-D0040AF1DD9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608072-2789-4FA3-9CD7-B876DB353FB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S PGothic"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S PGothic" charset="0"/>
              <a:cs typeface="+mn-cs"/>
            </a:endParaRPr>
          </a:p>
        </p:txBody>
      </p:sp>
    </p:spTree>
    <p:extLst>
      <p:ext uri="{BB962C8B-B14F-4D97-AF65-F5344CB8AC3E}">
        <p14:creationId xmlns:p14="http://schemas.microsoft.com/office/powerpoint/2010/main" val="25869612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BC972-4C8A-C0EB-B16C-EBE7E51C30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4402B6-7C10-2B68-58C2-C5FB41C02E0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B064B24-35A4-9D2A-BD9E-38A745CF97B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80A9B8A-29C0-0A4B-7CE3-B9E7E2B993BC}"/>
              </a:ext>
            </a:extLst>
          </p:cNvPr>
          <p:cNvSpPr>
            <a:spLocks noGrp="1"/>
          </p:cNvSpPr>
          <p:nvPr>
            <p:ph type="sldNum" sz="quarter" idx="5"/>
          </p:nvPr>
        </p:nvSpPr>
        <p:spPr/>
        <p:txBody>
          <a:bodyPr/>
          <a:lstStyle/>
          <a:p>
            <a:fld id="{B5735694-0C91-BA4F-9401-092235FEF1B1}" type="slidenum">
              <a:rPr lang="en-US" smtClean="0"/>
              <a:t>12</a:t>
            </a:fld>
            <a:endParaRPr lang="en-US"/>
          </a:p>
        </p:txBody>
      </p:sp>
    </p:spTree>
    <p:extLst>
      <p:ext uri="{BB962C8B-B14F-4D97-AF65-F5344CB8AC3E}">
        <p14:creationId xmlns:p14="http://schemas.microsoft.com/office/powerpoint/2010/main" val="5792841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B5735694-0C91-BA4F-9401-092235FEF1B1}" type="slidenum">
              <a:rPr lang="en-US" smtClean="0"/>
              <a:t>13</a:t>
            </a:fld>
            <a:endParaRPr lang="en-US"/>
          </a:p>
        </p:txBody>
      </p:sp>
    </p:spTree>
    <p:extLst>
      <p:ext uri="{BB962C8B-B14F-4D97-AF65-F5344CB8AC3E}">
        <p14:creationId xmlns:p14="http://schemas.microsoft.com/office/powerpoint/2010/main" val="28797610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2_Title sil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812C03D-9067-274A-8527-EDF6BE24AFCE}"/>
              </a:ext>
            </a:extLst>
          </p:cNvPr>
          <p:cNvSpPr/>
          <p:nvPr userDrawn="1"/>
        </p:nvSpPr>
        <p:spPr>
          <a:xfrm>
            <a:off x="0" y="0"/>
            <a:ext cx="12192000" cy="68931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Background pattern&#10;&#10;Description automatically generated">
            <a:extLst>
              <a:ext uri="{FF2B5EF4-FFF2-40B4-BE49-F238E27FC236}">
                <a16:creationId xmlns:a16="http://schemas.microsoft.com/office/drawing/2014/main" id="{330661CD-B23C-C841-BB52-BB6C8C179384}"/>
              </a:ext>
            </a:extLst>
          </p:cNvPr>
          <p:cNvPicPr>
            <a:picLocks noChangeAspect="1"/>
          </p:cNvPicPr>
          <p:nvPr userDrawn="1"/>
        </p:nvPicPr>
        <p:blipFill rotWithShape="1">
          <a:blip r:embed="rId3">
            <a:extLst>
              <a:ext uri="{28A0092B-C50C-407E-A947-70E740481C1C}">
                <a14:useLocalDpi xmlns:a14="http://schemas.microsoft.com/office/drawing/2010/main"/>
              </a:ext>
            </a:extLst>
          </a:blip>
          <a:srcRect/>
          <a:stretch/>
        </p:blipFill>
        <p:spPr>
          <a:xfrm>
            <a:off x="15155" y="0"/>
            <a:ext cx="12161689" cy="6893174"/>
          </a:xfrm>
          <a:prstGeom prst="rect">
            <a:avLst/>
          </a:prstGeom>
        </p:spPr>
      </p:pic>
      <p:pic>
        <p:nvPicPr>
          <p:cNvPr id="8" name="Picture 7">
            <a:extLst>
              <a:ext uri="{FF2B5EF4-FFF2-40B4-BE49-F238E27FC236}">
                <a16:creationId xmlns:a16="http://schemas.microsoft.com/office/drawing/2014/main" id="{8A86C7C3-FBF5-BA4A-80C7-7F1C3562B91A}"/>
              </a:ext>
            </a:extLst>
          </p:cNvPr>
          <p:cNvPicPr>
            <a:picLocks noChangeAspect="1"/>
          </p:cNvPicPr>
          <p:nvPr userDrawn="1"/>
        </p:nvPicPr>
        <p:blipFill>
          <a:blip r:embed="rId4">
            <a:extLst>
              <a:ext uri="{28A0092B-C50C-407E-A947-70E740481C1C}">
                <a14:useLocalDpi xmlns:a14="http://schemas.microsoft.com/office/drawing/2010/main"/>
              </a:ext>
            </a:extLst>
          </a:blip>
          <a:srcRect/>
          <a:stretch/>
        </p:blipFill>
        <p:spPr>
          <a:xfrm>
            <a:off x="386302" y="6159091"/>
            <a:ext cx="1906137" cy="462873"/>
          </a:xfrm>
          <a:prstGeom prst="rect">
            <a:avLst/>
          </a:prstGeom>
        </p:spPr>
      </p:pic>
      <p:sp>
        <p:nvSpPr>
          <p:cNvPr id="4" name="TextBox 3">
            <a:extLst>
              <a:ext uri="{FF2B5EF4-FFF2-40B4-BE49-F238E27FC236}">
                <a16:creationId xmlns:a16="http://schemas.microsoft.com/office/drawing/2014/main" id="{F3521DC0-8A28-7F40-8627-695649E269AE}"/>
              </a:ext>
            </a:extLst>
          </p:cNvPr>
          <p:cNvSpPr txBox="1"/>
          <p:nvPr userDrawn="1"/>
        </p:nvSpPr>
        <p:spPr>
          <a:xfrm>
            <a:off x="7513983" y="397565"/>
            <a:ext cx="0" cy="0"/>
          </a:xfrm>
          <a:prstGeom prst="rect">
            <a:avLst/>
          </a:prstGeom>
        </p:spPr>
        <p:txBody>
          <a:bodyPr vert="horz" wrap="none" lIns="91440" tIns="45720" rIns="91440" bIns="45720" rtlCol="0">
            <a:noAutofit/>
          </a:bodyPr>
          <a:lstStyle/>
          <a:p>
            <a:pPr algn="l">
              <a:spcBef>
                <a:spcPts val="600"/>
              </a:spcBef>
            </a:pPr>
            <a:endParaRPr lang="en-US" sz="1350" err="1">
              <a:latin typeface="+mn-lt"/>
            </a:endParaRPr>
          </a:p>
        </p:txBody>
      </p:sp>
      <p:sp>
        <p:nvSpPr>
          <p:cNvPr id="5" name="TextBox 4">
            <a:extLst>
              <a:ext uri="{FF2B5EF4-FFF2-40B4-BE49-F238E27FC236}">
                <a16:creationId xmlns:a16="http://schemas.microsoft.com/office/drawing/2014/main" id="{3746FA62-82B7-DB48-B14C-A0A24D1BC88B}"/>
              </a:ext>
            </a:extLst>
          </p:cNvPr>
          <p:cNvSpPr txBox="1"/>
          <p:nvPr userDrawn="1"/>
        </p:nvSpPr>
        <p:spPr>
          <a:xfrm>
            <a:off x="7160217" y="557939"/>
            <a:ext cx="0" cy="0"/>
          </a:xfrm>
          <a:prstGeom prst="rect">
            <a:avLst/>
          </a:prstGeom>
        </p:spPr>
        <p:txBody>
          <a:bodyPr vert="horz" wrap="none" lIns="91440" tIns="45720" rIns="91440" bIns="45720" rtlCol="0">
            <a:noAutofit/>
          </a:bodyPr>
          <a:lstStyle/>
          <a:p>
            <a:pPr algn="l">
              <a:spcBef>
                <a:spcPts val="600"/>
              </a:spcBef>
            </a:pPr>
            <a:endParaRPr lang="en-US" sz="1350" err="1">
              <a:latin typeface="+mn-lt"/>
            </a:endParaRPr>
          </a:p>
        </p:txBody>
      </p:sp>
      <p:sp>
        <p:nvSpPr>
          <p:cNvPr id="6" name="TextBox 5">
            <a:extLst>
              <a:ext uri="{FF2B5EF4-FFF2-40B4-BE49-F238E27FC236}">
                <a16:creationId xmlns:a16="http://schemas.microsoft.com/office/drawing/2014/main" id="{0A4CB117-F8E0-D649-9F4B-E152C3898FF5}"/>
              </a:ext>
            </a:extLst>
          </p:cNvPr>
          <p:cNvSpPr txBox="1"/>
          <p:nvPr userDrawn="1"/>
        </p:nvSpPr>
        <p:spPr>
          <a:xfrm>
            <a:off x="6230319" y="371959"/>
            <a:ext cx="0" cy="0"/>
          </a:xfrm>
          <a:prstGeom prst="rect">
            <a:avLst/>
          </a:prstGeom>
        </p:spPr>
        <p:txBody>
          <a:bodyPr vert="horz" wrap="none" lIns="91440" tIns="45720" rIns="91440" bIns="45720" rtlCol="0">
            <a:noAutofit/>
          </a:bodyPr>
          <a:lstStyle/>
          <a:p>
            <a:pPr algn="l">
              <a:spcBef>
                <a:spcPts val="600"/>
              </a:spcBef>
            </a:pPr>
            <a:endParaRPr lang="en-US" sz="1350" err="1">
              <a:latin typeface="+mn-lt"/>
            </a:endParaRPr>
          </a:p>
        </p:txBody>
      </p:sp>
      <p:sp>
        <p:nvSpPr>
          <p:cNvPr id="11" name="TextBox 10">
            <a:extLst>
              <a:ext uri="{FF2B5EF4-FFF2-40B4-BE49-F238E27FC236}">
                <a16:creationId xmlns:a16="http://schemas.microsoft.com/office/drawing/2014/main" id="{23A346AD-E359-DB4B-8F58-CAD045B4EF66}"/>
              </a:ext>
            </a:extLst>
          </p:cNvPr>
          <p:cNvSpPr txBox="1"/>
          <p:nvPr userDrawn="1"/>
        </p:nvSpPr>
        <p:spPr>
          <a:xfrm>
            <a:off x="10019763" y="6349285"/>
            <a:ext cx="0" cy="0"/>
          </a:xfrm>
          <a:prstGeom prst="rect">
            <a:avLst/>
          </a:prstGeom>
        </p:spPr>
        <p:txBody>
          <a:bodyPr vert="horz" wrap="none" lIns="91440" tIns="45720" rIns="91440" bIns="45720" rtlCol="0">
            <a:noAutofit/>
          </a:bodyPr>
          <a:lstStyle/>
          <a:p>
            <a:pPr algn="l">
              <a:spcBef>
                <a:spcPts val="600"/>
              </a:spcBef>
            </a:pPr>
            <a:endParaRPr lang="en-US" sz="1350" err="1">
              <a:latin typeface="+mn-lt"/>
            </a:endParaRPr>
          </a:p>
        </p:txBody>
      </p:sp>
      <p:sp>
        <p:nvSpPr>
          <p:cNvPr id="9" name="TextBox 8">
            <a:extLst>
              <a:ext uri="{FF2B5EF4-FFF2-40B4-BE49-F238E27FC236}">
                <a16:creationId xmlns:a16="http://schemas.microsoft.com/office/drawing/2014/main" id="{6D7143B1-E6F7-2141-9E78-4AD7BDEBF0EA}"/>
              </a:ext>
            </a:extLst>
          </p:cNvPr>
          <p:cNvSpPr txBox="1"/>
          <p:nvPr userDrawn="1"/>
        </p:nvSpPr>
        <p:spPr>
          <a:xfrm>
            <a:off x="785813" y="314325"/>
            <a:ext cx="0" cy="0"/>
          </a:xfrm>
          <a:prstGeom prst="rect">
            <a:avLst/>
          </a:prstGeom>
        </p:spPr>
        <p:txBody>
          <a:bodyPr vert="horz" wrap="none" lIns="91440" tIns="45720" rIns="91440" bIns="45720" rtlCol="0">
            <a:noAutofit/>
          </a:bodyPr>
          <a:lstStyle/>
          <a:p>
            <a:pPr algn="l">
              <a:spcBef>
                <a:spcPts val="600"/>
              </a:spcBef>
            </a:pPr>
            <a:endParaRPr lang="en-US" sz="1350" err="1">
              <a:latin typeface="+mn-lt"/>
            </a:endParaRPr>
          </a:p>
        </p:txBody>
      </p:sp>
      <p:sp>
        <p:nvSpPr>
          <p:cNvPr id="18" name="TextBox 17">
            <a:extLst>
              <a:ext uri="{FF2B5EF4-FFF2-40B4-BE49-F238E27FC236}">
                <a16:creationId xmlns:a16="http://schemas.microsoft.com/office/drawing/2014/main" id="{F68A3E41-5053-AC4E-BC43-235C9C6A54D8}"/>
              </a:ext>
            </a:extLst>
          </p:cNvPr>
          <p:cNvSpPr txBox="1"/>
          <p:nvPr userDrawn="1"/>
        </p:nvSpPr>
        <p:spPr>
          <a:xfrm>
            <a:off x="-86768" y="6374102"/>
            <a:ext cx="0" cy="0"/>
          </a:xfrm>
          <a:prstGeom prst="rect">
            <a:avLst/>
          </a:prstGeom>
        </p:spPr>
        <p:txBody>
          <a:bodyPr vert="horz" wrap="none" lIns="91440" tIns="45720" rIns="91440" bIns="45720" rtlCol="0">
            <a:noAutofit/>
          </a:bodyPr>
          <a:lstStyle/>
          <a:p>
            <a:pPr algn="l">
              <a:spcBef>
                <a:spcPts val="600"/>
              </a:spcBef>
            </a:pPr>
            <a:endParaRPr lang="en-US" sz="1350" err="1">
              <a:latin typeface="+mn-lt"/>
            </a:endParaRPr>
          </a:p>
        </p:txBody>
      </p:sp>
      <p:sp>
        <p:nvSpPr>
          <p:cNvPr id="14" name="Title 1">
            <a:extLst>
              <a:ext uri="{FF2B5EF4-FFF2-40B4-BE49-F238E27FC236}">
                <a16:creationId xmlns:a16="http://schemas.microsoft.com/office/drawing/2014/main" id="{FFE0C8E8-AF18-214C-BCAC-D32D6EA2F659}"/>
              </a:ext>
            </a:extLst>
          </p:cNvPr>
          <p:cNvSpPr>
            <a:spLocks noGrp="1"/>
          </p:cNvSpPr>
          <p:nvPr>
            <p:ph type="ctrTitle" hasCustomPrompt="1"/>
          </p:nvPr>
        </p:nvSpPr>
        <p:spPr>
          <a:xfrm>
            <a:off x="485236" y="2852387"/>
            <a:ext cx="6201314" cy="1911603"/>
          </a:xfrm>
        </p:spPr>
        <p:txBody>
          <a:bodyPr anchor="b">
            <a:noAutofit/>
          </a:bodyPr>
          <a:lstStyle>
            <a:lvl1pPr algn="l">
              <a:lnSpc>
                <a:spcPct val="85000"/>
              </a:lnSpc>
              <a:defRPr sz="4400" b="1">
                <a:solidFill>
                  <a:schemeClr val="accent3"/>
                </a:solidFill>
              </a:defRPr>
            </a:lvl1pPr>
          </a:lstStyle>
          <a:p>
            <a:r>
              <a:rPr lang="en-US"/>
              <a:t>Click to edit </a:t>
            </a:r>
            <a:br>
              <a:rPr lang="en-US"/>
            </a:br>
            <a:r>
              <a:rPr lang="en-US"/>
              <a:t>Master title style</a:t>
            </a:r>
          </a:p>
        </p:txBody>
      </p:sp>
      <p:sp>
        <p:nvSpPr>
          <p:cNvPr id="15" name="Subtitle 2">
            <a:extLst>
              <a:ext uri="{FF2B5EF4-FFF2-40B4-BE49-F238E27FC236}">
                <a16:creationId xmlns:a16="http://schemas.microsoft.com/office/drawing/2014/main" id="{21BB18E1-CEEE-9442-9535-6580CE7F5E59}"/>
              </a:ext>
            </a:extLst>
          </p:cNvPr>
          <p:cNvSpPr>
            <a:spLocks noGrp="1"/>
          </p:cNvSpPr>
          <p:nvPr>
            <p:ph type="subTitle" idx="1"/>
          </p:nvPr>
        </p:nvSpPr>
        <p:spPr>
          <a:xfrm>
            <a:off x="504286" y="4838795"/>
            <a:ext cx="6201314" cy="558899"/>
          </a:xfrm>
          <a:prstGeom prst="rect">
            <a:avLst/>
          </a:prstGeom>
        </p:spPr>
        <p:txBody>
          <a:bodyPr>
            <a:noAutofit/>
          </a:bodyPr>
          <a:lstStyle>
            <a:lvl1pPr marL="0" indent="0" algn="l">
              <a:buNone/>
              <a:defRPr sz="20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6" name="Text Placeholder 16">
            <a:extLst>
              <a:ext uri="{FF2B5EF4-FFF2-40B4-BE49-F238E27FC236}">
                <a16:creationId xmlns:a16="http://schemas.microsoft.com/office/drawing/2014/main" id="{98E7E045-76FB-0E4D-A907-074CC1DCCD14}"/>
              </a:ext>
            </a:extLst>
          </p:cNvPr>
          <p:cNvSpPr>
            <a:spLocks noGrp="1"/>
          </p:cNvSpPr>
          <p:nvPr>
            <p:ph type="body" sz="quarter" idx="10" hasCustomPrompt="1"/>
          </p:nvPr>
        </p:nvSpPr>
        <p:spPr>
          <a:xfrm>
            <a:off x="504286" y="5839497"/>
            <a:ext cx="2883439" cy="333423"/>
          </a:xfrm>
          <a:prstGeom prst="rect">
            <a:avLst/>
          </a:prstGeom>
        </p:spPr>
        <p:txBody>
          <a:bodyPr anchor="b">
            <a:normAutofit/>
          </a:bodyPr>
          <a:lstStyle>
            <a:lvl1pPr marL="0" indent="0" algn="l">
              <a:buNone/>
              <a:defRPr sz="1100">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GB"/>
              <a:t>Date</a:t>
            </a:r>
          </a:p>
        </p:txBody>
      </p:sp>
      <p:pic>
        <p:nvPicPr>
          <p:cNvPr id="19" name="Picture 18" descr="Logo&#10;&#10;Description automatically generated with medium confidence">
            <a:extLst>
              <a:ext uri="{FF2B5EF4-FFF2-40B4-BE49-F238E27FC236}">
                <a16:creationId xmlns:a16="http://schemas.microsoft.com/office/drawing/2014/main" id="{3BE4EE3A-D0E3-F140-937F-C27E49B78CAB}"/>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612042" y="344472"/>
            <a:ext cx="2603955" cy="609648"/>
          </a:xfrm>
          <a:prstGeom prst="rect">
            <a:avLst/>
          </a:prstGeom>
        </p:spPr>
      </p:pic>
    </p:spTree>
    <p:extLst>
      <p:ext uri="{BB962C8B-B14F-4D97-AF65-F5344CB8AC3E}">
        <p14:creationId xmlns:p14="http://schemas.microsoft.com/office/powerpoint/2010/main" val="1515007465"/>
      </p:ext>
    </p:extLst>
  </p:cSld>
  <p:clrMapOvr>
    <a:masterClrMapping/>
  </p:clrMapOvr>
  <p:extLst>
    <p:ext uri="{DCECCB84-F9BA-43D5-87BE-67443E8EF086}">
      <p15:sldGuideLst xmlns:p15="http://schemas.microsoft.com/office/powerpoint/2012/main">
        <p15:guide id="6" orient="horz" pos="299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reserve="1">
  <p:cSld name="Section Header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6ED9DF6-52CD-9B4F-8E90-82F87339DD66}"/>
              </a:ext>
            </a:extLst>
          </p:cNvPr>
          <p:cNvSpPr/>
          <p:nvPr userDrawn="1"/>
        </p:nvSpPr>
        <p:spPr>
          <a:xfrm>
            <a:off x="0" y="0"/>
            <a:ext cx="12192000" cy="38025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5105DC6A-1C3E-424C-A6BF-667D70204763}"/>
              </a:ext>
            </a:extLst>
          </p:cNvPr>
          <p:cNvSpPr txBox="1"/>
          <p:nvPr userDrawn="1"/>
        </p:nvSpPr>
        <p:spPr>
          <a:xfrm>
            <a:off x="10662834" y="371959"/>
            <a:ext cx="0" cy="0"/>
          </a:xfrm>
          <a:prstGeom prst="rect">
            <a:avLst/>
          </a:prstGeom>
        </p:spPr>
        <p:txBody>
          <a:bodyPr vert="horz" wrap="none" lIns="91440" tIns="45720" rIns="91440" bIns="45720" rtlCol="0">
            <a:noAutofit/>
          </a:bodyPr>
          <a:lstStyle/>
          <a:p>
            <a:pPr algn="l">
              <a:spcBef>
                <a:spcPts val="600"/>
              </a:spcBef>
            </a:pPr>
            <a:endParaRPr lang="en-US" sz="1350" err="1">
              <a:latin typeface="+mn-lt"/>
            </a:endParaRPr>
          </a:p>
        </p:txBody>
      </p:sp>
      <p:sp>
        <p:nvSpPr>
          <p:cNvPr id="6" name="TextBox 5">
            <a:extLst>
              <a:ext uri="{FF2B5EF4-FFF2-40B4-BE49-F238E27FC236}">
                <a16:creationId xmlns:a16="http://schemas.microsoft.com/office/drawing/2014/main" id="{4934CC05-B1D7-5D4C-8021-4E7A33AB9957}"/>
              </a:ext>
            </a:extLst>
          </p:cNvPr>
          <p:cNvSpPr txBox="1"/>
          <p:nvPr userDrawn="1"/>
        </p:nvSpPr>
        <p:spPr>
          <a:xfrm>
            <a:off x="1332854" y="433953"/>
            <a:ext cx="0" cy="0"/>
          </a:xfrm>
          <a:prstGeom prst="rect">
            <a:avLst/>
          </a:prstGeom>
        </p:spPr>
        <p:txBody>
          <a:bodyPr vert="horz" wrap="none" lIns="91440" tIns="45720" rIns="91440" bIns="45720" rtlCol="0">
            <a:noAutofit/>
          </a:bodyPr>
          <a:lstStyle/>
          <a:p>
            <a:pPr algn="l">
              <a:spcBef>
                <a:spcPts val="600"/>
              </a:spcBef>
            </a:pPr>
            <a:endParaRPr lang="en-US" sz="1350" err="1">
              <a:latin typeface="+mn-lt"/>
            </a:endParaRPr>
          </a:p>
        </p:txBody>
      </p:sp>
      <p:pic>
        <p:nvPicPr>
          <p:cNvPr id="10" name="Picture 9" descr="Background pattern&#10;&#10;Description automatically generated with medium confidence">
            <a:extLst>
              <a:ext uri="{FF2B5EF4-FFF2-40B4-BE49-F238E27FC236}">
                <a16:creationId xmlns:a16="http://schemas.microsoft.com/office/drawing/2014/main" id="{E8409BB9-1A3A-754B-8442-8A9D96A4816D}"/>
              </a:ext>
            </a:extLst>
          </p:cNvPr>
          <p:cNvPicPr>
            <a:picLocks noChangeAspect="1"/>
          </p:cNvPicPr>
          <p:nvPr userDrawn="1"/>
        </p:nvPicPr>
        <p:blipFill rotWithShape="1">
          <a:blip r:embed="rId3">
            <a:extLst>
              <a:ext uri="{28A0092B-C50C-407E-A947-70E740481C1C}">
                <a14:useLocalDpi xmlns:a14="http://schemas.microsoft.com/office/drawing/2010/main"/>
              </a:ext>
            </a:extLst>
          </a:blip>
          <a:srcRect/>
          <a:stretch/>
        </p:blipFill>
        <p:spPr>
          <a:xfrm>
            <a:off x="-1" y="56209"/>
            <a:ext cx="12192001" cy="5294453"/>
          </a:xfrm>
          <a:prstGeom prst="rect">
            <a:avLst/>
          </a:prstGeom>
        </p:spPr>
      </p:pic>
      <p:sp>
        <p:nvSpPr>
          <p:cNvPr id="2" name="Title 1">
            <a:extLst>
              <a:ext uri="{FF2B5EF4-FFF2-40B4-BE49-F238E27FC236}">
                <a16:creationId xmlns:a16="http://schemas.microsoft.com/office/drawing/2014/main" id="{7A40F49A-4950-674D-9752-BE2C8C310294}"/>
              </a:ext>
            </a:extLst>
          </p:cNvPr>
          <p:cNvSpPr>
            <a:spLocks noGrp="1"/>
          </p:cNvSpPr>
          <p:nvPr>
            <p:ph type="title"/>
          </p:nvPr>
        </p:nvSpPr>
        <p:spPr>
          <a:xfrm>
            <a:off x="454005" y="4100513"/>
            <a:ext cx="7826395" cy="1455210"/>
          </a:xfrm>
        </p:spPr>
        <p:txBody>
          <a:bodyPr anchor="b">
            <a:noAutofit/>
          </a:bodyPr>
          <a:lstStyle>
            <a:lvl1pPr algn="l">
              <a:defRPr sz="4000" b="1">
                <a:solidFill>
                  <a:schemeClr val="accent3"/>
                </a:solidFill>
              </a:defRPr>
            </a:lvl1pPr>
          </a:lstStyle>
          <a:p>
            <a:r>
              <a:rPr lang="en-US"/>
              <a:t>Click to edit Master title style</a:t>
            </a:r>
          </a:p>
        </p:txBody>
      </p:sp>
      <p:sp>
        <p:nvSpPr>
          <p:cNvPr id="3" name="Text Placeholder 2">
            <a:extLst>
              <a:ext uri="{FF2B5EF4-FFF2-40B4-BE49-F238E27FC236}">
                <a16:creationId xmlns:a16="http://schemas.microsoft.com/office/drawing/2014/main" id="{8CCE6D8F-2E4C-BE4C-B759-2675C40A8EEB}"/>
              </a:ext>
            </a:extLst>
          </p:cNvPr>
          <p:cNvSpPr>
            <a:spLocks noGrp="1"/>
          </p:cNvSpPr>
          <p:nvPr>
            <p:ph type="body" idx="1" hasCustomPrompt="1"/>
          </p:nvPr>
        </p:nvSpPr>
        <p:spPr>
          <a:xfrm>
            <a:off x="454005" y="5555723"/>
            <a:ext cx="7826396" cy="816502"/>
          </a:xfrm>
          <a:prstGeom prst="rect">
            <a:avLst/>
          </a:prstGeom>
        </p:spPr>
        <p:txBody>
          <a:bodyPr>
            <a:noAutofit/>
          </a:bodyPr>
          <a:lstStyle>
            <a:lvl1pPr marL="0" indent="0" algn="l">
              <a:buNone/>
              <a:defRPr sz="20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1869234057"/>
      </p:ext>
    </p:extLst>
  </p:cSld>
  <p:clrMapOvr>
    <a:masterClrMapping/>
  </p:clrMapOvr>
  <p:extLst>
    <p:ext uri="{DCECCB84-F9BA-43D5-87BE-67443E8EF086}">
      <p15:sldGuideLst xmlns:p15="http://schemas.microsoft.com/office/powerpoint/2012/main">
        <p15:guide id="6" orient="horz" pos="3498"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Content Placeholder 13">
            <a:extLst>
              <a:ext uri="{FF2B5EF4-FFF2-40B4-BE49-F238E27FC236}">
                <a16:creationId xmlns:a16="http://schemas.microsoft.com/office/drawing/2014/main" id="{4EE6E1D8-8FFD-8044-93A3-FD09D9B9C22B}"/>
              </a:ext>
            </a:extLst>
          </p:cNvPr>
          <p:cNvSpPr>
            <a:spLocks noGrp="1"/>
          </p:cNvSpPr>
          <p:nvPr>
            <p:ph sz="quarter" idx="16"/>
          </p:nvPr>
        </p:nvSpPr>
        <p:spPr>
          <a:xfrm>
            <a:off x="622799" y="1414800"/>
            <a:ext cx="10908000" cy="4536000"/>
          </a:xfrm>
        </p:spPr>
        <p:txBody>
          <a:bodyPr lIns="90000"/>
          <a:lstStyle>
            <a:lvl1pPr>
              <a:spcBef>
                <a:spcPts val="1200"/>
              </a:spcBef>
              <a:buClr>
                <a:srgbClr val="56A13D"/>
              </a:buClr>
              <a:defRPr/>
            </a:lvl1pPr>
            <a:lvl2pPr>
              <a:buClr>
                <a:srgbClr val="54D700"/>
              </a:buClr>
              <a:defRPr/>
            </a:lvl2pPr>
            <a:lvl3pPr>
              <a:buClr>
                <a:srgbClr val="54D700"/>
              </a:buClr>
              <a:defRPr/>
            </a:lvl3pPr>
            <a:lvl4pPr>
              <a:buClr>
                <a:srgbClr val="54D700"/>
              </a:buClr>
              <a:defRPr/>
            </a:lvl4pPr>
            <a:lvl5pPr>
              <a:buClr>
                <a:srgbClr val="54D700"/>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Slide Number Placeholder 1">
            <a:extLst>
              <a:ext uri="{FF2B5EF4-FFF2-40B4-BE49-F238E27FC236}">
                <a16:creationId xmlns:a16="http://schemas.microsoft.com/office/drawing/2014/main" id="{465AB122-4A5A-AA42-819D-C121999C31E9}"/>
              </a:ext>
            </a:extLst>
          </p:cNvPr>
          <p:cNvSpPr>
            <a:spLocks noGrp="1"/>
          </p:cNvSpPr>
          <p:nvPr>
            <p:ph type="sldNum" sz="quarter" idx="17"/>
          </p:nvPr>
        </p:nvSpPr>
        <p:spPr/>
        <p:txBody>
          <a:bodyPr/>
          <a:lstStyle/>
          <a:p>
            <a:fld id="{7AF8E309-D608-654D-B811-6A2C46C88181}" type="slidenum">
              <a:rPr lang="en-US" smtClean="0"/>
              <a:pPr/>
              <a:t>‹#›</a:t>
            </a:fld>
            <a:endParaRPr lang="en-US"/>
          </a:p>
        </p:txBody>
      </p:sp>
      <p:sp>
        <p:nvSpPr>
          <p:cNvPr id="8" name="Title 7">
            <a:extLst>
              <a:ext uri="{FF2B5EF4-FFF2-40B4-BE49-F238E27FC236}">
                <a16:creationId xmlns:a16="http://schemas.microsoft.com/office/drawing/2014/main" id="{A1E9F8FD-2E33-4941-BC64-2AA567E9859E}"/>
              </a:ext>
            </a:extLst>
          </p:cNvPr>
          <p:cNvSpPr>
            <a:spLocks noGrp="1"/>
          </p:cNvSpPr>
          <p:nvPr>
            <p:ph type="title"/>
          </p:nvPr>
        </p:nvSpPr>
        <p:spPr>
          <a:xfrm>
            <a:off x="623889" y="333375"/>
            <a:ext cx="9324974" cy="962377"/>
          </a:xfrm>
        </p:spPr>
        <p:txBody>
          <a:bodyPr/>
          <a:lstStyle/>
          <a:p>
            <a:r>
              <a:rPr lang="en-US"/>
              <a:t>Click to edit Master title style</a:t>
            </a:r>
            <a:endParaRPr lang="en-GB"/>
          </a:p>
        </p:txBody>
      </p:sp>
      <p:sp>
        <p:nvSpPr>
          <p:cNvPr id="9" name="Footer Placeholder 8">
            <a:extLst>
              <a:ext uri="{FF2B5EF4-FFF2-40B4-BE49-F238E27FC236}">
                <a16:creationId xmlns:a16="http://schemas.microsoft.com/office/drawing/2014/main" id="{E12FDC9B-A46B-4743-9491-FB050D3F629F}"/>
              </a:ext>
            </a:extLst>
          </p:cNvPr>
          <p:cNvSpPr>
            <a:spLocks noGrp="1"/>
          </p:cNvSpPr>
          <p:nvPr>
            <p:ph type="ftr" sz="quarter" idx="18"/>
          </p:nvPr>
        </p:nvSpPr>
        <p:spPr/>
        <p:txBody>
          <a:bodyPr/>
          <a:lstStyle/>
          <a:p>
            <a:endParaRPr lang="en-US"/>
          </a:p>
        </p:txBody>
      </p:sp>
    </p:spTree>
    <p:extLst>
      <p:ext uri="{BB962C8B-B14F-4D97-AF65-F5344CB8AC3E}">
        <p14:creationId xmlns:p14="http://schemas.microsoft.com/office/powerpoint/2010/main" val="37551572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head and Content">
    <p:spTree>
      <p:nvGrpSpPr>
        <p:cNvPr id="1" name=""/>
        <p:cNvGrpSpPr/>
        <p:nvPr/>
      </p:nvGrpSpPr>
      <p:grpSpPr>
        <a:xfrm>
          <a:off x="0" y="0"/>
          <a:ext cx="0" cy="0"/>
          <a:chOff x="0" y="0"/>
          <a:chExt cx="0" cy="0"/>
        </a:xfrm>
      </p:grpSpPr>
      <p:sp>
        <p:nvSpPr>
          <p:cNvPr id="11" name="Text Placeholder 8">
            <a:extLst>
              <a:ext uri="{FF2B5EF4-FFF2-40B4-BE49-F238E27FC236}">
                <a16:creationId xmlns:a16="http://schemas.microsoft.com/office/drawing/2014/main" id="{774EAA05-443F-42B3-AFFA-02448A7C3A87}"/>
              </a:ext>
            </a:extLst>
          </p:cNvPr>
          <p:cNvSpPr>
            <a:spLocks noGrp="1"/>
          </p:cNvSpPr>
          <p:nvPr>
            <p:ph type="body" sz="quarter" idx="13" hasCustomPrompt="1"/>
          </p:nvPr>
        </p:nvSpPr>
        <p:spPr>
          <a:xfrm>
            <a:off x="622800" y="1412874"/>
            <a:ext cx="10908000" cy="468313"/>
          </a:xfrm>
          <a:prstGeom prst="rect">
            <a:avLst/>
          </a:prstGeom>
        </p:spPr>
        <p:txBody>
          <a:bodyPr anchor="t">
            <a:noAutofit/>
          </a:bodyPr>
          <a:lstStyle>
            <a:lvl1pPr marL="0" indent="0">
              <a:lnSpc>
                <a:spcPct val="90000"/>
              </a:lnSpc>
              <a:spcBef>
                <a:spcPts val="0"/>
              </a:spcBef>
              <a:buNone/>
              <a:defRPr sz="2000" b="1">
                <a:solidFill>
                  <a:schemeClr val="bg2"/>
                </a:solidFill>
              </a:defRPr>
            </a:lvl1pPr>
          </a:lstStyle>
          <a:p>
            <a:pPr lvl="0"/>
            <a:r>
              <a:rPr lang="en-US"/>
              <a:t>Subhead Edit Master text styles</a:t>
            </a:r>
          </a:p>
        </p:txBody>
      </p:sp>
      <p:sp>
        <p:nvSpPr>
          <p:cNvPr id="7" name="Content Placeholder 6">
            <a:extLst>
              <a:ext uri="{FF2B5EF4-FFF2-40B4-BE49-F238E27FC236}">
                <a16:creationId xmlns:a16="http://schemas.microsoft.com/office/drawing/2014/main" id="{D401E156-3E7F-2047-94FE-2E86D5D9BFB9}"/>
              </a:ext>
            </a:extLst>
          </p:cNvPr>
          <p:cNvSpPr>
            <a:spLocks noGrp="1"/>
          </p:cNvSpPr>
          <p:nvPr>
            <p:ph sz="quarter" idx="14"/>
          </p:nvPr>
        </p:nvSpPr>
        <p:spPr>
          <a:xfrm>
            <a:off x="622588" y="1998000"/>
            <a:ext cx="10908212" cy="3952800"/>
          </a:xfrm>
        </p:spPr>
        <p:txBody>
          <a:bodyPr/>
          <a:lstStyle>
            <a:lvl1pPr marL="266700" indent="-266700">
              <a:buClr>
                <a:srgbClr val="56A13D"/>
              </a:buClr>
              <a:tabLst>
                <a:tab pos="1828800" algn="l"/>
              </a:tabLst>
              <a:defRPr/>
            </a:lvl1pPr>
            <a:lvl2pPr>
              <a:buClr>
                <a:srgbClr val="56A13D"/>
              </a:buClr>
              <a:defRPr/>
            </a:lvl2pPr>
            <a:lvl3pPr>
              <a:buClr>
                <a:srgbClr val="56A13D"/>
              </a:buClr>
              <a:defRPr/>
            </a:lvl3pPr>
            <a:lvl4pPr>
              <a:buClr>
                <a:srgbClr val="56A13D"/>
              </a:buClr>
              <a:defRPr/>
            </a:lvl4pPr>
            <a:lvl5pPr>
              <a:buClr>
                <a:srgbClr val="56A13D"/>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Footer Placeholder 2">
            <a:extLst>
              <a:ext uri="{FF2B5EF4-FFF2-40B4-BE49-F238E27FC236}">
                <a16:creationId xmlns:a16="http://schemas.microsoft.com/office/drawing/2014/main" id="{A6CE0339-544D-7940-8D3A-0096C02AFAA0}"/>
              </a:ext>
            </a:extLst>
          </p:cNvPr>
          <p:cNvSpPr>
            <a:spLocks noGrp="1"/>
          </p:cNvSpPr>
          <p:nvPr>
            <p:ph type="ftr" sz="quarter" idx="16"/>
          </p:nvPr>
        </p:nvSpPr>
        <p:spPr/>
        <p:txBody>
          <a:bodyPr/>
          <a:lstStyle/>
          <a:p>
            <a:endParaRPr lang="en-US"/>
          </a:p>
        </p:txBody>
      </p:sp>
      <p:sp>
        <p:nvSpPr>
          <p:cNvPr id="14" name="TextBox 13">
            <a:extLst>
              <a:ext uri="{FF2B5EF4-FFF2-40B4-BE49-F238E27FC236}">
                <a16:creationId xmlns:a16="http://schemas.microsoft.com/office/drawing/2014/main" id="{270803F0-0B7E-E145-829A-A9ABCDD3B95A}"/>
              </a:ext>
            </a:extLst>
          </p:cNvPr>
          <p:cNvSpPr txBox="1"/>
          <p:nvPr userDrawn="1"/>
        </p:nvSpPr>
        <p:spPr>
          <a:xfrm>
            <a:off x="-308113" y="6341165"/>
            <a:ext cx="0" cy="0"/>
          </a:xfrm>
          <a:prstGeom prst="rect">
            <a:avLst/>
          </a:prstGeom>
        </p:spPr>
        <p:txBody>
          <a:bodyPr vert="horz" wrap="none" lIns="91440" tIns="45720" rIns="91440" bIns="45720" rtlCol="0">
            <a:noAutofit/>
          </a:bodyPr>
          <a:lstStyle/>
          <a:p>
            <a:pPr algn="l">
              <a:spcBef>
                <a:spcPts val="600"/>
              </a:spcBef>
            </a:pPr>
            <a:endParaRPr lang="en-US" sz="1350" err="1">
              <a:latin typeface="+mn-lt"/>
            </a:endParaRPr>
          </a:p>
        </p:txBody>
      </p:sp>
      <p:sp>
        <p:nvSpPr>
          <p:cNvPr id="2" name="Slide Number Placeholder 1">
            <a:extLst>
              <a:ext uri="{FF2B5EF4-FFF2-40B4-BE49-F238E27FC236}">
                <a16:creationId xmlns:a16="http://schemas.microsoft.com/office/drawing/2014/main" id="{22DC97EA-C45C-DE4F-9713-7E328A598308}"/>
              </a:ext>
            </a:extLst>
          </p:cNvPr>
          <p:cNvSpPr>
            <a:spLocks noGrp="1"/>
          </p:cNvSpPr>
          <p:nvPr>
            <p:ph type="sldNum" sz="quarter" idx="15"/>
          </p:nvPr>
        </p:nvSpPr>
        <p:spPr/>
        <p:txBody>
          <a:bodyPr/>
          <a:lstStyle/>
          <a:p>
            <a:fld id="{7AF8E309-D608-654D-B811-6A2C46C88181}" type="slidenum">
              <a:rPr lang="en-US" smtClean="0"/>
              <a:pPr/>
              <a:t>‹#›</a:t>
            </a:fld>
            <a:endParaRPr lang="en-US"/>
          </a:p>
        </p:txBody>
      </p:sp>
      <p:sp>
        <p:nvSpPr>
          <p:cNvPr id="4" name="Title 3">
            <a:extLst>
              <a:ext uri="{FF2B5EF4-FFF2-40B4-BE49-F238E27FC236}">
                <a16:creationId xmlns:a16="http://schemas.microsoft.com/office/drawing/2014/main" id="{B2AF76F7-9E2A-4B67-8EB1-F75F9B3D8A75}"/>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356939762"/>
      </p:ext>
    </p:extLst>
  </p:cSld>
  <p:clrMapOvr>
    <a:masterClrMapping/>
  </p:clrMapOvr>
  <p:extLst>
    <p:ext uri="{DCECCB84-F9BA-43D5-87BE-67443E8EF086}">
      <p15:sldGuideLst xmlns:p15="http://schemas.microsoft.com/office/powerpoint/2012/main">
        <p15:guide id="1" orient="horz" pos="1253"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53B5D-C37B-4B43-AD4C-8171B615E2F9}"/>
              </a:ext>
            </a:extLst>
          </p:cNvPr>
          <p:cNvSpPr>
            <a:spLocks noGrp="1"/>
          </p:cNvSpPr>
          <p:nvPr>
            <p:ph type="title"/>
          </p:nvPr>
        </p:nvSpPr>
        <p:spPr/>
        <p:txBody>
          <a:bodyPr/>
          <a:lstStyle/>
          <a:p>
            <a:r>
              <a:rPr lang="en-US"/>
              <a:t>Click to edit Master title style</a:t>
            </a:r>
            <a:endParaRPr lang="en-GB"/>
          </a:p>
        </p:txBody>
      </p:sp>
      <p:sp>
        <p:nvSpPr>
          <p:cNvPr id="3" name="Footer Placeholder 2">
            <a:extLst>
              <a:ext uri="{FF2B5EF4-FFF2-40B4-BE49-F238E27FC236}">
                <a16:creationId xmlns:a16="http://schemas.microsoft.com/office/drawing/2014/main" id="{8E394C53-1F4E-4EBE-A4A6-7936B7EBE058}"/>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FFCDB260-CD78-4B6A-927C-A6D1E0D06A8E}"/>
              </a:ext>
            </a:extLst>
          </p:cNvPr>
          <p:cNvSpPr>
            <a:spLocks noGrp="1"/>
          </p:cNvSpPr>
          <p:nvPr>
            <p:ph type="sldNum" sz="quarter" idx="11"/>
          </p:nvPr>
        </p:nvSpPr>
        <p:spPr/>
        <p:txBody>
          <a:bodyPr/>
          <a:lstStyle/>
          <a:p>
            <a:fld id="{7AF8E309-D608-654D-B811-6A2C46C88181}" type="slidenum">
              <a:rPr lang="en-US" smtClean="0"/>
              <a:pPr/>
              <a:t>‹#›</a:t>
            </a:fld>
            <a:endParaRPr lang="en-US"/>
          </a:p>
        </p:txBody>
      </p:sp>
      <p:sp>
        <p:nvSpPr>
          <p:cNvPr id="7" name="Table Placeholder 6">
            <a:extLst>
              <a:ext uri="{FF2B5EF4-FFF2-40B4-BE49-F238E27FC236}">
                <a16:creationId xmlns:a16="http://schemas.microsoft.com/office/drawing/2014/main" id="{67B56E8F-5158-4F26-96A9-72F111EEC76E}"/>
              </a:ext>
            </a:extLst>
          </p:cNvPr>
          <p:cNvSpPr>
            <a:spLocks noGrp="1"/>
          </p:cNvSpPr>
          <p:nvPr>
            <p:ph type="tbl" sz="quarter" idx="12"/>
          </p:nvPr>
        </p:nvSpPr>
        <p:spPr>
          <a:xfrm>
            <a:off x="623888" y="1412875"/>
            <a:ext cx="10909300" cy="4536000"/>
          </a:xfrm>
        </p:spPr>
        <p:txBody>
          <a:bodyPr/>
          <a:lstStyle/>
          <a:p>
            <a:r>
              <a:rPr lang="en-US"/>
              <a:t>Click icon to add table</a:t>
            </a:r>
            <a:endParaRPr lang="en-GB"/>
          </a:p>
        </p:txBody>
      </p:sp>
    </p:spTree>
    <p:extLst>
      <p:ext uri="{BB962C8B-B14F-4D97-AF65-F5344CB8AC3E}">
        <p14:creationId xmlns:p14="http://schemas.microsoft.com/office/powerpoint/2010/main" val="38673470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ubhead and Table">
    <p:spTree>
      <p:nvGrpSpPr>
        <p:cNvPr id="1" name=""/>
        <p:cNvGrpSpPr/>
        <p:nvPr/>
      </p:nvGrpSpPr>
      <p:grpSpPr>
        <a:xfrm>
          <a:off x="0" y="0"/>
          <a:ext cx="0" cy="0"/>
          <a:chOff x="0" y="0"/>
          <a:chExt cx="0" cy="0"/>
        </a:xfrm>
      </p:grpSpPr>
      <p:sp>
        <p:nvSpPr>
          <p:cNvPr id="11" name="Text Placeholder 8">
            <a:extLst>
              <a:ext uri="{FF2B5EF4-FFF2-40B4-BE49-F238E27FC236}">
                <a16:creationId xmlns:a16="http://schemas.microsoft.com/office/drawing/2014/main" id="{774EAA05-443F-42B3-AFFA-02448A7C3A87}"/>
              </a:ext>
            </a:extLst>
          </p:cNvPr>
          <p:cNvSpPr>
            <a:spLocks noGrp="1"/>
          </p:cNvSpPr>
          <p:nvPr>
            <p:ph type="body" sz="quarter" idx="13" hasCustomPrompt="1"/>
          </p:nvPr>
        </p:nvSpPr>
        <p:spPr>
          <a:xfrm>
            <a:off x="622800" y="1412874"/>
            <a:ext cx="10908000" cy="468313"/>
          </a:xfrm>
          <a:prstGeom prst="rect">
            <a:avLst/>
          </a:prstGeom>
        </p:spPr>
        <p:txBody>
          <a:bodyPr anchor="t">
            <a:noAutofit/>
          </a:bodyPr>
          <a:lstStyle>
            <a:lvl1pPr marL="0" indent="0">
              <a:lnSpc>
                <a:spcPct val="90000"/>
              </a:lnSpc>
              <a:spcBef>
                <a:spcPts val="0"/>
              </a:spcBef>
              <a:buNone/>
              <a:defRPr sz="2000" b="1">
                <a:solidFill>
                  <a:schemeClr val="bg2"/>
                </a:solidFill>
              </a:defRPr>
            </a:lvl1pPr>
          </a:lstStyle>
          <a:p>
            <a:pPr lvl="0"/>
            <a:r>
              <a:rPr lang="en-US"/>
              <a:t>Subhead Edit Master text styles</a:t>
            </a:r>
          </a:p>
        </p:txBody>
      </p:sp>
      <p:sp>
        <p:nvSpPr>
          <p:cNvPr id="8" name="Title 7">
            <a:extLst>
              <a:ext uri="{FF2B5EF4-FFF2-40B4-BE49-F238E27FC236}">
                <a16:creationId xmlns:a16="http://schemas.microsoft.com/office/drawing/2014/main" id="{0F149D46-0D0C-3C46-AE34-97763977AB32}"/>
              </a:ext>
            </a:extLst>
          </p:cNvPr>
          <p:cNvSpPr>
            <a:spLocks noGrp="1"/>
          </p:cNvSpPr>
          <p:nvPr>
            <p:ph type="title"/>
          </p:nvPr>
        </p:nvSpPr>
        <p:spPr/>
        <p:txBody>
          <a:bodyPr/>
          <a:lstStyle/>
          <a:p>
            <a:r>
              <a:rPr lang="en-US"/>
              <a:t>Click to edit Master title style</a:t>
            </a:r>
            <a:endParaRPr lang="en-GB"/>
          </a:p>
        </p:txBody>
      </p:sp>
      <p:sp>
        <p:nvSpPr>
          <p:cNvPr id="2" name="Slide Number Placeholder 1">
            <a:extLst>
              <a:ext uri="{FF2B5EF4-FFF2-40B4-BE49-F238E27FC236}">
                <a16:creationId xmlns:a16="http://schemas.microsoft.com/office/drawing/2014/main" id="{22DC97EA-C45C-DE4F-9713-7E328A598308}"/>
              </a:ext>
            </a:extLst>
          </p:cNvPr>
          <p:cNvSpPr>
            <a:spLocks noGrp="1"/>
          </p:cNvSpPr>
          <p:nvPr>
            <p:ph type="sldNum" sz="quarter" idx="15"/>
          </p:nvPr>
        </p:nvSpPr>
        <p:spPr/>
        <p:txBody>
          <a:bodyPr/>
          <a:lstStyle/>
          <a:p>
            <a:fld id="{7AF8E309-D608-654D-B811-6A2C46C88181}" type="slidenum">
              <a:rPr lang="en-US" smtClean="0"/>
              <a:pPr/>
              <a:t>‹#›</a:t>
            </a:fld>
            <a:endParaRPr lang="en-US"/>
          </a:p>
        </p:txBody>
      </p:sp>
      <p:sp>
        <p:nvSpPr>
          <p:cNvPr id="3" name="Footer Placeholder 2">
            <a:extLst>
              <a:ext uri="{FF2B5EF4-FFF2-40B4-BE49-F238E27FC236}">
                <a16:creationId xmlns:a16="http://schemas.microsoft.com/office/drawing/2014/main" id="{A6CE0339-544D-7940-8D3A-0096C02AFAA0}"/>
              </a:ext>
            </a:extLst>
          </p:cNvPr>
          <p:cNvSpPr>
            <a:spLocks noGrp="1"/>
          </p:cNvSpPr>
          <p:nvPr>
            <p:ph type="ftr" sz="quarter" idx="16"/>
          </p:nvPr>
        </p:nvSpPr>
        <p:spPr>
          <a:xfrm>
            <a:off x="623887" y="6013459"/>
            <a:ext cx="10909300" cy="506124"/>
          </a:xfrm>
        </p:spPr>
        <p:txBody>
          <a:bodyPr/>
          <a:lstStyle/>
          <a:p>
            <a:endParaRPr lang="en-US"/>
          </a:p>
        </p:txBody>
      </p:sp>
      <p:sp>
        <p:nvSpPr>
          <p:cNvPr id="6" name="Table Placeholder 5">
            <a:extLst>
              <a:ext uri="{FF2B5EF4-FFF2-40B4-BE49-F238E27FC236}">
                <a16:creationId xmlns:a16="http://schemas.microsoft.com/office/drawing/2014/main" id="{9314F65C-8BDA-4847-81CF-6335B12655C5}"/>
              </a:ext>
            </a:extLst>
          </p:cNvPr>
          <p:cNvSpPr>
            <a:spLocks noGrp="1"/>
          </p:cNvSpPr>
          <p:nvPr>
            <p:ph type="tbl" sz="quarter" idx="17"/>
          </p:nvPr>
        </p:nvSpPr>
        <p:spPr>
          <a:xfrm>
            <a:off x="623888" y="1998000"/>
            <a:ext cx="10909300" cy="3952800"/>
          </a:xfrm>
        </p:spPr>
        <p:txBody>
          <a:bodyPr/>
          <a:lstStyle/>
          <a:p>
            <a:r>
              <a:rPr lang="en-US"/>
              <a:t>Click icon to add table</a:t>
            </a:r>
            <a:endParaRPr lang="en-GB"/>
          </a:p>
        </p:txBody>
      </p:sp>
    </p:spTree>
    <p:extLst>
      <p:ext uri="{BB962C8B-B14F-4D97-AF65-F5344CB8AC3E}">
        <p14:creationId xmlns:p14="http://schemas.microsoft.com/office/powerpoint/2010/main" val="805155009"/>
      </p:ext>
    </p:extLst>
  </p:cSld>
  <p:clrMapOvr>
    <a:masterClrMapping/>
  </p:clrMapOvr>
  <p:extLst>
    <p:ext uri="{DCECCB84-F9BA-43D5-87BE-67443E8EF086}">
      <p15:sldGuideLst xmlns:p15="http://schemas.microsoft.com/office/powerpoint/2012/main">
        <p15:guide id="1" orient="horz" pos="1253"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3" name="Text Placeholder 8">
            <a:extLst>
              <a:ext uri="{FF2B5EF4-FFF2-40B4-BE49-F238E27FC236}">
                <a16:creationId xmlns:a16="http://schemas.microsoft.com/office/drawing/2014/main" id="{ED14D5AF-917D-4505-BC6B-D42C522A4106}"/>
              </a:ext>
            </a:extLst>
          </p:cNvPr>
          <p:cNvSpPr>
            <a:spLocks noGrp="1"/>
          </p:cNvSpPr>
          <p:nvPr>
            <p:ph type="body" sz="quarter" idx="13" hasCustomPrompt="1"/>
          </p:nvPr>
        </p:nvSpPr>
        <p:spPr>
          <a:xfrm>
            <a:off x="622800" y="1412874"/>
            <a:ext cx="5328000" cy="468313"/>
          </a:xfrm>
          <a:prstGeom prst="rect">
            <a:avLst/>
          </a:prstGeom>
        </p:spPr>
        <p:txBody>
          <a:bodyPr anchor="t">
            <a:noAutofit/>
          </a:bodyPr>
          <a:lstStyle>
            <a:lvl1pPr marL="0" indent="0">
              <a:lnSpc>
                <a:spcPct val="90000"/>
              </a:lnSpc>
              <a:spcBef>
                <a:spcPts val="0"/>
              </a:spcBef>
              <a:buNone/>
              <a:defRPr sz="2000" b="1">
                <a:solidFill>
                  <a:schemeClr val="bg2"/>
                </a:solidFill>
              </a:defRPr>
            </a:lvl1pPr>
          </a:lstStyle>
          <a:p>
            <a:pPr lvl="0"/>
            <a:r>
              <a:rPr lang="en-US"/>
              <a:t>Subhead Edit Master text styles</a:t>
            </a:r>
          </a:p>
        </p:txBody>
      </p:sp>
      <p:sp>
        <p:nvSpPr>
          <p:cNvPr id="24" name="Text Placeholder 8">
            <a:extLst>
              <a:ext uri="{FF2B5EF4-FFF2-40B4-BE49-F238E27FC236}">
                <a16:creationId xmlns:a16="http://schemas.microsoft.com/office/drawing/2014/main" id="{A960F6BD-70F9-4C0C-B9B1-5EC54F0A88B8}"/>
              </a:ext>
            </a:extLst>
          </p:cNvPr>
          <p:cNvSpPr>
            <a:spLocks noGrp="1"/>
          </p:cNvSpPr>
          <p:nvPr>
            <p:ph type="body" sz="quarter" idx="17" hasCustomPrompt="1"/>
          </p:nvPr>
        </p:nvSpPr>
        <p:spPr>
          <a:xfrm>
            <a:off x="6205538" y="1412874"/>
            <a:ext cx="5328000" cy="468313"/>
          </a:xfrm>
          <a:prstGeom prst="rect">
            <a:avLst/>
          </a:prstGeom>
        </p:spPr>
        <p:txBody>
          <a:bodyPr anchor="t">
            <a:noAutofit/>
          </a:bodyPr>
          <a:lstStyle>
            <a:lvl1pPr marL="0" indent="0">
              <a:lnSpc>
                <a:spcPct val="90000"/>
              </a:lnSpc>
              <a:spcBef>
                <a:spcPts val="0"/>
              </a:spcBef>
              <a:buNone/>
              <a:defRPr sz="2000" b="1">
                <a:solidFill>
                  <a:schemeClr val="bg2"/>
                </a:solidFill>
              </a:defRPr>
            </a:lvl1pPr>
          </a:lstStyle>
          <a:p>
            <a:pPr lvl="0"/>
            <a:r>
              <a:rPr lang="en-US"/>
              <a:t>Subhead Edit Master text styles</a:t>
            </a:r>
          </a:p>
        </p:txBody>
      </p:sp>
      <p:sp>
        <p:nvSpPr>
          <p:cNvPr id="11" name="Content Placeholder 10">
            <a:extLst>
              <a:ext uri="{FF2B5EF4-FFF2-40B4-BE49-F238E27FC236}">
                <a16:creationId xmlns:a16="http://schemas.microsoft.com/office/drawing/2014/main" id="{DA7CFF13-BDFB-AA49-B3AC-2DB9CC0EE757}"/>
              </a:ext>
            </a:extLst>
          </p:cNvPr>
          <p:cNvSpPr>
            <a:spLocks noGrp="1"/>
          </p:cNvSpPr>
          <p:nvPr>
            <p:ph sz="quarter" idx="20"/>
          </p:nvPr>
        </p:nvSpPr>
        <p:spPr>
          <a:xfrm>
            <a:off x="623888" y="1998310"/>
            <a:ext cx="5328000" cy="3952800"/>
          </a:xfrm>
        </p:spPr>
        <p:txBody>
          <a:bodyPr/>
          <a:lstStyle>
            <a:lvl1pPr>
              <a:buClr>
                <a:srgbClr val="56A13D"/>
              </a:buClr>
              <a:defRPr/>
            </a:lvl1pPr>
            <a:lvl2pPr>
              <a:buClr>
                <a:srgbClr val="56A13D"/>
              </a:buClr>
              <a:defRPr/>
            </a:lvl2pPr>
            <a:lvl3pPr>
              <a:buClr>
                <a:srgbClr val="56A13D"/>
              </a:buClr>
              <a:defRPr/>
            </a:lvl3pPr>
            <a:lvl4pPr>
              <a:buClr>
                <a:srgbClr val="56A13D"/>
              </a:buClr>
              <a:defRPr/>
            </a:lvl4pPr>
            <a:lvl5pPr>
              <a:buClr>
                <a:srgbClr val="56A13D"/>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3" name="Content Placeholder 12">
            <a:extLst>
              <a:ext uri="{FF2B5EF4-FFF2-40B4-BE49-F238E27FC236}">
                <a16:creationId xmlns:a16="http://schemas.microsoft.com/office/drawing/2014/main" id="{1CD22A0B-01D2-164B-969F-B0D917CE9A8E}"/>
              </a:ext>
            </a:extLst>
          </p:cNvPr>
          <p:cNvSpPr>
            <a:spLocks noGrp="1"/>
          </p:cNvSpPr>
          <p:nvPr>
            <p:ph sz="quarter" idx="21"/>
          </p:nvPr>
        </p:nvSpPr>
        <p:spPr>
          <a:xfrm>
            <a:off x="6205538" y="1998302"/>
            <a:ext cx="5327650" cy="3952800"/>
          </a:xfrm>
        </p:spPr>
        <p:txBody>
          <a:bodyPr/>
          <a:lstStyle>
            <a:lvl1pPr>
              <a:buClr>
                <a:srgbClr val="56A13D"/>
              </a:buClr>
              <a:defRPr/>
            </a:lvl1pPr>
            <a:lvl2pPr>
              <a:buClr>
                <a:srgbClr val="56A13D"/>
              </a:buClr>
              <a:defRPr/>
            </a:lvl2pPr>
            <a:lvl3pPr>
              <a:buClr>
                <a:srgbClr val="56A13D"/>
              </a:buClr>
              <a:defRPr/>
            </a:lvl3pPr>
            <a:lvl4pPr>
              <a:buClr>
                <a:srgbClr val="56A13D"/>
              </a:buClr>
              <a:defRPr/>
            </a:lvl4pPr>
            <a:lvl5pPr>
              <a:buClr>
                <a:srgbClr val="56A13D"/>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Footer Placeholder 2">
            <a:extLst>
              <a:ext uri="{FF2B5EF4-FFF2-40B4-BE49-F238E27FC236}">
                <a16:creationId xmlns:a16="http://schemas.microsoft.com/office/drawing/2014/main" id="{C0B90866-9A6C-E349-9560-62DDFBC9CBAA}"/>
              </a:ext>
            </a:extLst>
          </p:cNvPr>
          <p:cNvSpPr>
            <a:spLocks noGrp="1"/>
          </p:cNvSpPr>
          <p:nvPr>
            <p:ph type="ftr" sz="quarter" idx="23"/>
          </p:nvPr>
        </p:nvSpPr>
        <p:spPr/>
        <p:txBody>
          <a:bodyPr/>
          <a:lstStyle/>
          <a:p>
            <a:endParaRPr lang="en-US"/>
          </a:p>
        </p:txBody>
      </p:sp>
      <p:sp>
        <p:nvSpPr>
          <p:cNvPr id="2" name="Slide Number Placeholder 1">
            <a:extLst>
              <a:ext uri="{FF2B5EF4-FFF2-40B4-BE49-F238E27FC236}">
                <a16:creationId xmlns:a16="http://schemas.microsoft.com/office/drawing/2014/main" id="{7D715325-05FA-1A4E-9CE5-025748C24B61}"/>
              </a:ext>
            </a:extLst>
          </p:cNvPr>
          <p:cNvSpPr>
            <a:spLocks noGrp="1"/>
          </p:cNvSpPr>
          <p:nvPr>
            <p:ph type="sldNum" sz="quarter" idx="22"/>
          </p:nvPr>
        </p:nvSpPr>
        <p:spPr/>
        <p:txBody>
          <a:bodyPr/>
          <a:lstStyle/>
          <a:p>
            <a:fld id="{7AF8E309-D608-654D-B811-6A2C46C88181}" type="slidenum">
              <a:rPr lang="en-US" smtClean="0"/>
              <a:pPr/>
              <a:t>‹#›</a:t>
            </a:fld>
            <a:endParaRPr lang="en-US"/>
          </a:p>
        </p:txBody>
      </p:sp>
      <p:sp>
        <p:nvSpPr>
          <p:cNvPr id="4" name="Title 3">
            <a:extLst>
              <a:ext uri="{FF2B5EF4-FFF2-40B4-BE49-F238E27FC236}">
                <a16:creationId xmlns:a16="http://schemas.microsoft.com/office/drawing/2014/main" id="{485B1D3F-A543-4EB4-91B3-4D2B33A676CA}"/>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852500245"/>
      </p:ext>
    </p:extLst>
  </p:cSld>
  <p:clrMapOvr>
    <a:masterClrMapping/>
  </p:clrMapOvr>
  <p:extLst>
    <p:ext uri="{DCECCB84-F9BA-43D5-87BE-67443E8EF086}">
      <p15:sldGuideLst xmlns:p15="http://schemas.microsoft.com/office/powerpoint/2012/main">
        <p15:guide id="1" orient="horz" pos="1253"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1 Subtitle">
    <p:spTree>
      <p:nvGrpSpPr>
        <p:cNvPr id="1" name=""/>
        <p:cNvGrpSpPr/>
        <p:nvPr/>
      </p:nvGrpSpPr>
      <p:grpSpPr>
        <a:xfrm>
          <a:off x="0" y="0"/>
          <a:ext cx="0" cy="0"/>
          <a:chOff x="0" y="0"/>
          <a:chExt cx="0" cy="0"/>
        </a:xfrm>
      </p:grpSpPr>
      <p:sp>
        <p:nvSpPr>
          <p:cNvPr id="24" name="Text Placeholder 8">
            <a:extLst>
              <a:ext uri="{FF2B5EF4-FFF2-40B4-BE49-F238E27FC236}">
                <a16:creationId xmlns:a16="http://schemas.microsoft.com/office/drawing/2014/main" id="{A960F6BD-70F9-4C0C-B9B1-5EC54F0A88B8}"/>
              </a:ext>
            </a:extLst>
          </p:cNvPr>
          <p:cNvSpPr>
            <a:spLocks noGrp="1"/>
          </p:cNvSpPr>
          <p:nvPr>
            <p:ph type="body" sz="quarter" idx="17" hasCustomPrompt="1"/>
          </p:nvPr>
        </p:nvSpPr>
        <p:spPr>
          <a:xfrm>
            <a:off x="7954787" y="1414800"/>
            <a:ext cx="3578400" cy="469512"/>
          </a:xfrm>
          <a:prstGeom prst="rect">
            <a:avLst/>
          </a:prstGeom>
        </p:spPr>
        <p:txBody>
          <a:bodyPr anchor="t">
            <a:noAutofit/>
          </a:bodyPr>
          <a:lstStyle>
            <a:lvl1pPr marL="0" indent="0">
              <a:lnSpc>
                <a:spcPct val="90000"/>
              </a:lnSpc>
              <a:spcBef>
                <a:spcPts val="0"/>
              </a:spcBef>
              <a:buNone/>
              <a:defRPr sz="2000" b="1">
                <a:solidFill>
                  <a:schemeClr val="bg2"/>
                </a:solidFill>
              </a:defRPr>
            </a:lvl1pPr>
          </a:lstStyle>
          <a:p>
            <a:pPr lvl="0"/>
            <a:r>
              <a:rPr lang="en-US"/>
              <a:t>Subhead Edit Master text styles</a:t>
            </a:r>
          </a:p>
        </p:txBody>
      </p:sp>
      <p:sp>
        <p:nvSpPr>
          <p:cNvPr id="11" name="Content Placeholder 10">
            <a:extLst>
              <a:ext uri="{FF2B5EF4-FFF2-40B4-BE49-F238E27FC236}">
                <a16:creationId xmlns:a16="http://schemas.microsoft.com/office/drawing/2014/main" id="{DA7CFF13-BDFB-AA49-B3AC-2DB9CC0EE757}"/>
              </a:ext>
            </a:extLst>
          </p:cNvPr>
          <p:cNvSpPr>
            <a:spLocks noGrp="1"/>
          </p:cNvSpPr>
          <p:nvPr>
            <p:ph sz="quarter" idx="20"/>
          </p:nvPr>
        </p:nvSpPr>
        <p:spPr>
          <a:xfrm>
            <a:off x="623886" y="1411676"/>
            <a:ext cx="7200000" cy="4536000"/>
          </a:xfrm>
        </p:spPr>
        <p:txBody>
          <a:bodyPr/>
          <a:lstStyle>
            <a:lvl1pPr>
              <a:buClr>
                <a:srgbClr val="56A13D"/>
              </a:buClr>
              <a:defRPr/>
            </a:lvl1pPr>
            <a:lvl2pPr>
              <a:buClr>
                <a:srgbClr val="56A13D"/>
              </a:buClr>
              <a:defRPr/>
            </a:lvl2pPr>
            <a:lvl3pPr>
              <a:buClr>
                <a:srgbClr val="56A13D"/>
              </a:buClr>
              <a:defRPr/>
            </a:lvl3pPr>
            <a:lvl4pPr>
              <a:buClr>
                <a:srgbClr val="56A13D"/>
              </a:buClr>
              <a:defRPr/>
            </a:lvl4pPr>
            <a:lvl5pPr>
              <a:buClr>
                <a:srgbClr val="56A13D"/>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3" name="Content Placeholder 12">
            <a:extLst>
              <a:ext uri="{FF2B5EF4-FFF2-40B4-BE49-F238E27FC236}">
                <a16:creationId xmlns:a16="http://schemas.microsoft.com/office/drawing/2014/main" id="{1CD22A0B-01D2-164B-969F-B0D917CE9A8E}"/>
              </a:ext>
            </a:extLst>
          </p:cNvPr>
          <p:cNvSpPr>
            <a:spLocks noGrp="1"/>
          </p:cNvSpPr>
          <p:nvPr>
            <p:ph sz="quarter" idx="21"/>
          </p:nvPr>
        </p:nvSpPr>
        <p:spPr>
          <a:xfrm>
            <a:off x="7954788" y="1997112"/>
            <a:ext cx="3578400" cy="3952800"/>
          </a:xfrm>
        </p:spPr>
        <p:txBody>
          <a:bodyPr/>
          <a:lstStyle>
            <a:lvl1pPr>
              <a:buClr>
                <a:srgbClr val="56A13D"/>
              </a:buClr>
              <a:defRPr/>
            </a:lvl1pPr>
            <a:lvl2pPr>
              <a:buClr>
                <a:srgbClr val="56A13D"/>
              </a:buClr>
              <a:defRPr/>
            </a:lvl2pPr>
            <a:lvl3pPr>
              <a:buClr>
                <a:srgbClr val="56A13D"/>
              </a:buClr>
              <a:defRPr/>
            </a:lvl3pPr>
            <a:lvl4pPr>
              <a:buClr>
                <a:srgbClr val="56A13D"/>
              </a:buClr>
              <a:defRPr/>
            </a:lvl4pPr>
            <a:lvl5pPr>
              <a:buClr>
                <a:srgbClr val="56A13D"/>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Footer Placeholder 2">
            <a:extLst>
              <a:ext uri="{FF2B5EF4-FFF2-40B4-BE49-F238E27FC236}">
                <a16:creationId xmlns:a16="http://schemas.microsoft.com/office/drawing/2014/main" id="{7C0DC395-C8B7-CD4D-8D07-86F233F1467D}"/>
              </a:ext>
            </a:extLst>
          </p:cNvPr>
          <p:cNvSpPr>
            <a:spLocks noGrp="1"/>
          </p:cNvSpPr>
          <p:nvPr>
            <p:ph type="ftr" sz="quarter" idx="23"/>
          </p:nvPr>
        </p:nvSpPr>
        <p:spPr/>
        <p:txBody>
          <a:bodyPr/>
          <a:lstStyle/>
          <a:p>
            <a:endParaRPr lang="en-US"/>
          </a:p>
        </p:txBody>
      </p:sp>
      <p:sp>
        <p:nvSpPr>
          <p:cNvPr id="2" name="Slide Number Placeholder 1">
            <a:extLst>
              <a:ext uri="{FF2B5EF4-FFF2-40B4-BE49-F238E27FC236}">
                <a16:creationId xmlns:a16="http://schemas.microsoft.com/office/drawing/2014/main" id="{B0C94588-84B3-7247-9461-C129F5012A4F}"/>
              </a:ext>
            </a:extLst>
          </p:cNvPr>
          <p:cNvSpPr>
            <a:spLocks noGrp="1"/>
          </p:cNvSpPr>
          <p:nvPr>
            <p:ph type="sldNum" sz="quarter" idx="22"/>
          </p:nvPr>
        </p:nvSpPr>
        <p:spPr/>
        <p:txBody>
          <a:bodyPr/>
          <a:lstStyle/>
          <a:p>
            <a:fld id="{7AF8E309-D608-654D-B811-6A2C46C88181}" type="slidenum">
              <a:rPr lang="en-US" smtClean="0"/>
              <a:pPr/>
              <a:t>‹#›</a:t>
            </a:fld>
            <a:endParaRPr lang="en-US"/>
          </a:p>
        </p:txBody>
      </p:sp>
      <p:sp>
        <p:nvSpPr>
          <p:cNvPr id="4" name="Title 3">
            <a:extLst>
              <a:ext uri="{FF2B5EF4-FFF2-40B4-BE49-F238E27FC236}">
                <a16:creationId xmlns:a16="http://schemas.microsoft.com/office/drawing/2014/main" id="{B7B5B1AD-08FD-42F1-967D-3AFAD35D2232}"/>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1362034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2 Subtitle">
    <p:spTree>
      <p:nvGrpSpPr>
        <p:cNvPr id="1" name=""/>
        <p:cNvGrpSpPr/>
        <p:nvPr/>
      </p:nvGrpSpPr>
      <p:grpSpPr>
        <a:xfrm>
          <a:off x="0" y="0"/>
          <a:ext cx="0" cy="0"/>
          <a:chOff x="0" y="0"/>
          <a:chExt cx="0" cy="0"/>
        </a:xfrm>
      </p:grpSpPr>
      <p:sp>
        <p:nvSpPr>
          <p:cNvPr id="23" name="Text Placeholder 8">
            <a:extLst>
              <a:ext uri="{FF2B5EF4-FFF2-40B4-BE49-F238E27FC236}">
                <a16:creationId xmlns:a16="http://schemas.microsoft.com/office/drawing/2014/main" id="{ED14D5AF-917D-4505-BC6B-D42C522A4106}"/>
              </a:ext>
            </a:extLst>
          </p:cNvPr>
          <p:cNvSpPr>
            <a:spLocks noGrp="1"/>
          </p:cNvSpPr>
          <p:nvPr>
            <p:ph type="body" sz="quarter" idx="13" hasCustomPrompt="1"/>
          </p:nvPr>
        </p:nvSpPr>
        <p:spPr>
          <a:xfrm>
            <a:off x="623888" y="1412874"/>
            <a:ext cx="3578400" cy="468000"/>
          </a:xfrm>
          <a:prstGeom prst="rect">
            <a:avLst/>
          </a:prstGeom>
        </p:spPr>
        <p:txBody>
          <a:bodyPr anchor="t">
            <a:noAutofit/>
          </a:bodyPr>
          <a:lstStyle>
            <a:lvl1pPr marL="0" indent="0">
              <a:lnSpc>
                <a:spcPct val="90000"/>
              </a:lnSpc>
              <a:spcBef>
                <a:spcPts val="0"/>
              </a:spcBef>
              <a:buNone/>
              <a:defRPr sz="2000" b="1">
                <a:solidFill>
                  <a:schemeClr val="bg2"/>
                </a:solidFill>
              </a:defRPr>
            </a:lvl1pPr>
          </a:lstStyle>
          <a:p>
            <a:pPr lvl="0"/>
            <a:r>
              <a:rPr lang="en-US"/>
              <a:t>Subhead Edit Master text styles</a:t>
            </a:r>
          </a:p>
        </p:txBody>
      </p:sp>
      <p:sp>
        <p:nvSpPr>
          <p:cNvPr id="11" name="Content Placeholder 10">
            <a:extLst>
              <a:ext uri="{FF2B5EF4-FFF2-40B4-BE49-F238E27FC236}">
                <a16:creationId xmlns:a16="http://schemas.microsoft.com/office/drawing/2014/main" id="{DA7CFF13-BDFB-AA49-B3AC-2DB9CC0EE757}"/>
              </a:ext>
            </a:extLst>
          </p:cNvPr>
          <p:cNvSpPr>
            <a:spLocks noGrp="1"/>
          </p:cNvSpPr>
          <p:nvPr>
            <p:ph sz="quarter" idx="20"/>
          </p:nvPr>
        </p:nvSpPr>
        <p:spPr>
          <a:xfrm>
            <a:off x="623888" y="1998000"/>
            <a:ext cx="3578400" cy="3952800"/>
          </a:xfrm>
        </p:spPr>
        <p:txBody>
          <a:bodyPr/>
          <a:lstStyle>
            <a:lvl1pPr>
              <a:buClr>
                <a:srgbClr val="56A13D"/>
              </a:buClr>
              <a:defRPr/>
            </a:lvl1pPr>
            <a:lvl2pPr>
              <a:buClr>
                <a:srgbClr val="56A13D"/>
              </a:buClr>
              <a:defRPr/>
            </a:lvl2pPr>
            <a:lvl3pPr>
              <a:buClr>
                <a:srgbClr val="56A13D"/>
              </a:buClr>
              <a:defRPr/>
            </a:lvl3pPr>
            <a:lvl4pPr>
              <a:buClr>
                <a:srgbClr val="56A13D"/>
              </a:buClr>
              <a:defRPr/>
            </a:lvl4pPr>
            <a:lvl5pPr>
              <a:buClr>
                <a:srgbClr val="56A13D"/>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3" name="Content Placeholder 12">
            <a:extLst>
              <a:ext uri="{FF2B5EF4-FFF2-40B4-BE49-F238E27FC236}">
                <a16:creationId xmlns:a16="http://schemas.microsoft.com/office/drawing/2014/main" id="{1CD22A0B-01D2-164B-969F-B0D917CE9A8E}"/>
              </a:ext>
            </a:extLst>
          </p:cNvPr>
          <p:cNvSpPr>
            <a:spLocks noGrp="1"/>
          </p:cNvSpPr>
          <p:nvPr>
            <p:ph sz="quarter" idx="21"/>
          </p:nvPr>
        </p:nvSpPr>
        <p:spPr>
          <a:xfrm>
            <a:off x="4333188" y="1412875"/>
            <a:ext cx="7200000" cy="4536000"/>
          </a:xfrm>
        </p:spPr>
        <p:txBody>
          <a:bodyPr/>
          <a:lstStyle>
            <a:lvl1pPr>
              <a:buClr>
                <a:srgbClr val="56A13D"/>
              </a:buClr>
              <a:defRPr/>
            </a:lvl1pPr>
            <a:lvl2pPr>
              <a:buClr>
                <a:srgbClr val="56A13D"/>
              </a:buClr>
              <a:defRPr/>
            </a:lvl2pPr>
            <a:lvl3pPr>
              <a:buClr>
                <a:srgbClr val="56A13D"/>
              </a:buClr>
              <a:defRPr/>
            </a:lvl3pPr>
            <a:lvl4pPr>
              <a:buClr>
                <a:srgbClr val="56A13D"/>
              </a:buClr>
              <a:defRPr/>
            </a:lvl4pPr>
            <a:lvl5pPr>
              <a:buClr>
                <a:srgbClr val="56A13D"/>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Footer Placeholder 2">
            <a:extLst>
              <a:ext uri="{FF2B5EF4-FFF2-40B4-BE49-F238E27FC236}">
                <a16:creationId xmlns:a16="http://schemas.microsoft.com/office/drawing/2014/main" id="{2E78140D-2F89-544A-AE64-31256C94B3FB}"/>
              </a:ext>
            </a:extLst>
          </p:cNvPr>
          <p:cNvSpPr>
            <a:spLocks noGrp="1"/>
          </p:cNvSpPr>
          <p:nvPr>
            <p:ph type="ftr" sz="quarter" idx="23"/>
          </p:nvPr>
        </p:nvSpPr>
        <p:spPr/>
        <p:txBody>
          <a:bodyPr/>
          <a:lstStyle/>
          <a:p>
            <a:endParaRPr lang="en-US"/>
          </a:p>
        </p:txBody>
      </p:sp>
      <p:sp>
        <p:nvSpPr>
          <p:cNvPr id="2" name="Slide Number Placeholder 1">
            <a:extLst>
              <a:ext uri="{FF2B5EF4-FFF2-40B4-BE49-F238E27FC236}">
                <a16:creationId xmlns:a16="http://schemas.microsoft.com/office/drawing/2014/main" id="{D40C536B-CCBC-A14E-B99C-825718043846}"/>
              </a:ext>
            </a:extLst>
          </p:cNvPr>
          <p:cNvSpPr>
            <a:spLocks noGrp="1"/>
          </p:cNvSpPr>
          <p:nvPr>
            <p:ph type="sldNum" sz="quarter" idx="22"/>
          </p:nvPr>
        </p:nvSpPr>
        <p:spPr/>
        <p:txBody>
          <a:bodyPr/>
          <a:lstStyle/>
          <a:p>
            <a:fld id="{7AF8E309-D608-654D-B811-6A2C46C88181}" type="slidenum">
              <a:rPr lang="en-US" smtClean="0"/>
              <a:pPr/>
              <a:t>‹#›</a:t>
            </a:fld>
            <a:endParaRPr lang="en-US"/>
          </a:p>
        </p:txBody>
      </p:sp>
      <p:sp>
        <p:nvSpPr>
          <p:cNvPr id="4" name="Title 3">
            <a:extLst>
              <a:ext uri="{FF2B5EF4-FFF2-40B4-BE49-F238E27FC236}">
                <a16:creationId xmlns:a16="http://schemas.microsoft.com/office/drawing/2014/main" id="{B3E9AFE9-CDD5-4F0A-9AF6-236D44469159}"/>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0860920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13" name="Text Placeholder 8">
            <a:extLst>
              <a:ext uri="{FF2B5EF4-FFF2-40B4-BE49-F238E27FC236}">
                <a16:creationId xmlns:a16="http://schemas.microsoft.com/office/drawing/2014/main" id="{C4B7CCBA-C3EF-4873-9EE9-066327A56C68}"/>
              </a:ext>
            </a:extLst>
          </p:cNvPr>
          <p:cNvSpPr>
            <a:spLocks noGrp="1"/>
          </p:cNvSpPr>
          <p:nvPr>
            <p:ph type="body" sz="quarter" idx="13" hasCustomPrompt="1"/>
          </p:nvPr>
        </p:nvSpPr>
        <p:spPr>
          <a:xfrm>
            <a:off x="623731" y="1412875"/>
            <a:ext cx="3578400" cy="466666"/>
          </a:xfrm>
          <a:prstGeom prst="rect">
            <a:avLst/>
          </a:prstGeom>
        </p:spPr>
        <p:txBody>
          <a:bodyPr anchor="t">
            <a:noAutofit/>
          </a:bodyPr>
          <a:lstStyle>
            <a:lvl1pPr marL="0" indent="0">
              <a:lnSpc>
                <a:spcPct val="90000"/>
              </a:lnSpc>
              <a:spcBef>
                <a:spcPts val="0"/>
              </a:spcBef>
              <a:buNone/>
              <a:defRPr sz="2000" b="1">
                <a:solidFill>
                  <a:schemeClr val="bg2"/>
                </a:solidFill>
              </a:defRPr>
            </a:lvl1pPr>
          </a:lstStyle>
          <a:p>
            <a:pPr lvl="0"/>
            <a:r>
              <a:rPr lang="en-US"/>
              <a:t>Subhead Edit Master text</a:t>
            </a:r>
          </a:p>
        </p:txBody>
      </p:sp>
      <p:sp>
        <p:nvSpPr>
          <p:cNvPr id="17" name="Text Placeholder 8">
            <a:extLst>
              <a:ext uri="{FF2B5EF4-FFF2-40B4-BE49-F238E27FC236}">
                <a16:creationId xmlns:a16="http://schemas.microsoft.com/office/drawing/2014/main" id="{782FB108-F9DB-4563-B629-3B6DDB8B9673}"/>
              </a:ext>
            </a:extLst>
          </p:cNvPr>
          <p:cNvSpPr>
            <a:spLocks noGrp="1"/>
          </p:cNvSpPr>
          <p:nvPr>
            <p:ph type="body" sz="quarter" idx="17" hasCustomPrompt="1"/>
          </p:nvPr>
        </p:nvSpPr>
        <p:spPr>
          <a:xfrm>
            <a:off x="4296072" y="1412875"/>
            <a:ext cx="3578400" cy="468313"/>
          </a:xfrm>
          <a:prstGeom prst="rect">
            <a:avLst/>
          </a:prstGeom>
        </p:spPr>
        <p:txBody>
          <a:bodyPr anchor="t">
            <a:noAutofit/>
          </a:bodyPr>
          <a:lstStyle>
            <a:lvl1pPr marL="0" indent="0">
              <a:lnSpc>
                <a:spcPct val="90000"/>
              </a:lnSpc>
              <a:spcBef>
                <a:spcPts val="0"/>
              </a:spcBef>
              <a:buNone/>
              <a:defRPr sz="2000" b="1">
                <a:solidFill>
                  <a:schemeClr val="bg2"/>
                </a:solidFill>
              </a:defRPr>
            </a:lvl1pPr>
          </a:lstStyle>
          <a:p>
            <a:pPr lvl="0"/>
            <a:r>
              <a:rPr lang="en-US"/>
              <a:t>Subhead Edit Master text</a:t>
            </a:r>
          </a:p>
          <a:p>
            <a:pPr lvl="0"/>
            <a:endParaRPr lang="en-US"/>
          </a:p>
        </p:txBody>
      </p:sp>
      <p:sp>
        <p:nvSpPr>
          <p:cNvPr id="18" name="Text Placeholder 8">
            <a:extLst>
              <a:ext uri="{FF2B5EF4-FFF2-40B4-BE49-F238E27FC236}">
                <a16:creationId xmlns:a16="http://schemas.microsoft.com/office/drawing/2014/main" id="{8CCCC089-50D0-47A1-BC64-3ED47F4C85C4}"/>
              </a:ext>
            </a:extLst>
          </p:cNvPr>
          <p:cNvSpPr>
            <a:spLocks noGrp="1"/>
          </p:cNvSpPr>
          <p:nvPr>
            <p:ph type="body" sz="quarter" idx="18" hasCustomPrompt="1"/>
          </p:nvPr>
        </p:nvSpPr>
        <p:spPr>
          <a:xfrm>
            <a:off x="7954788" y="1412875"/>
            <a:ext cx="3578400" cy="466666"/>
          </a:xfrm>
          <a:prstGeom prst="rect">
            <a:avLst/>
          </a:prstGeom>
        </p:spPr>
        <p:txBody>
          <a:bodyPr anchor="t">
            <a:noAutofit/>
          </a:bodyPr>
          <a:lstStyle>
            <a:lvl1pPr marL="0" indent="0">
              <a:lnSpc>
                <a:spcPct val="90000"/>
              </a:lnSpc>
              <a:spcBef>
                <a:spcPts val="0"/>
              </a:spcBef>
              <a:buNone/>
              <a:defRPr sz="2000" b="1">
                <a:solidFill>
                  <a:schemeClr val="bg2"/>
                </a:solidFill>
              </a:defRPr>
            </a:lvl1pPr>
          </a:lstStyle>
          <a:p>
            <a:pPr lvl="0"/>
            <a:r>
              <a:rPr lang="en-US"/>
              <a:t>Subhead Edit Master text</a:t>
            </a:r>
          </a:p>
          <a:p>
            <a:pPr lvl="0"/>
            <a:endParaRPr lang="en-US"/>
          </a:p>
        </p:txBody>
      </p:sp>
      <p:sp>
        <p:nvSpPr>
          <p:cNvPr id="8" name="Content Placeholder 7">
            <a:extLst>
              <a:ext uri="{FF2B5EF4-FFF2-40B4-BE49-F238E27FC236}">
                <a16:creationId xmlns:a16="http://schemas.microsoft.com/office/drawing/2014/main" id="{55B565F1-3967-6343-85D1-110E53F38DB3}"/>
              </a:ext>
            </a:extLst>
          </p:cNvPr>
          <p:cNvSpPr>
            <a:spLocks noGrp="1"/>
          </p:cNvSpPr>
          <p:nvPr>
            <p:ph sz="quarter" idx="19"/>
          </p:nvPr>
        </p:nvSpPr>
        <p:spPr>
          <a:xfrm>
            <a:off x="623887" y="1998312"/>
            <a:ext cx="3578225" cy="3952800"/>
          </a:xfrm>
        </p:spPr>
        <p:txBody>
          <a:bodyPr/>
          <a:lstStyle>
            <a:lvl1pPr>
              <a:buClr>
                <a:srgbClr val="56A13D"/>
              </a:buClr>
              <a:defRPr/>
            </a:lvl1pPr>
            <a:lvl2pPr>
              <a:buClr>
                <a:srgbClr val="56A13D"/>
              </a:buClr>
              <a:defRPr/>
            </a:lvl2pPr>
            <a:lvl3pPr>
              <a:buClr>
                <a:srgbClr val="56A13D"/>
              </a:buClr>
              <a:defRPr/>
            </a:lvl3pPr>
            <a:lvl4pPr>
              <a:buClr>
                <a:srgbClr val="56A13D"/>
              </a:buClr>
              <a:defRPr/>
            </a:lvl4pPr>
            <a:lvl5pPr>
              <a:buClr>
                <a:srgbClr val="56A13D"/>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Content Placeholder 9">
            <a:extLst>
              <a:ext uri="{FF2B5EF4-FFF2-40B4-BE49-F238E27FC236}">
                <a16:creationId xmlns:a16="http://schemas.microsoft.com/office/drawing/2014/main" id="{26D8FC6B-E0AC-474E-817A-E0A1933B8653}"/>
              </a:ext>
            </a:extLst>
          </p:cNvPr>
          <p:cNvSpPr>
            <a:spLocks noGrp="1"/>
          </p:cNvSpPr>
          <p:nvPr>
            <p:ph sz="quarter" idx="20"/>
          </p:nvPr>
        </p:nvSpPr>
        <p:spPr>
          <a:xfrm>
            <a:off x="4296228" y="1998312"/>
            <a:ext cx="3578400" cy="3952800"/>
          </a:xfrm>
        </p:spPr>
        <p:txBody>
          <a:bodyPr/>
          <a:lstStyle>
            <a:lvl1pPr>
              <a:buClr>
                <a:srgbClr val="56A13D"/>
              </a:buClr>
              <a:defRPr/>
            </a:lvl1pPr>
            <a:lvl2pPr>
              <a:buClr>
                <a:srgbClr val="56A13D"/>
              </a:buClr>
              <a:defRPr/>
            </a:lvl2pPr>
            <a:lvl3pPr>
              <a:buClr>
                <a:srgbClr val="56A13D"/>
              </a:buClr>
              <a:defRPr/>
            </a:lvl3pPr>
            <a:lvl4pPr>
              <a:buClr>
                <a:srgbClr val="56A13D"/>
              </a:buClr>
              <a:defRPr/>
            </a:lvl4pPr>
            <a:lvl5pPr>
              <a:buClr>
                <a:srgbClr val="56A13D"/>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11">
            <a:extLst>
              <a:ext uri="{FF2B5EF4-FFF2-40B4-BE49-F238E27FC236}">
                <a16:creationId xmlns:a16="http://schemas.microsoft.com/office/drawing/2014/main" id="{D909D41A-2F35-324E-88B7-BBC8B0EF4384}"/>
              </a:ext>
            </a:extLst>
          </p:cNvPr>
          <p:cNvSpPr>
            <a:spLocks noGrp="1"/>
          </p:cNvSpPr>
          <p:nvPr>
            <p:ph sz="quarter" idx="21"/>
          </p:nvPr>
        </p:nvSpPr>
        <p:spPr>
          <a:xfrm>
            <a:off x="7954943" y="1998312"/>
            <a:ext cx="3578400" cy="3952800"/>
          </a:xfrm>
        </p:spPr>
        <p:txBody>
          <a:bodyPr/>
          <a:lstStyle>
            <a:lvl1pPr>
              <a:buClr>
                <a:srgbClr val="56A13D"/>
              </a:buClr>
              <a:defRPr/>
            </a:lvl1pPr>
            <a:lvl2pPr>
              <a:buClr>
                <a:srgbClr val="56A13D"/>
              </a:buClr>
              <a:defRPr/>
            </a:lvl2pPr>
            <a:lvl3pPr>
              <a:buClr>
                <a:srgbClr val="56A13D"/>
              </a:buClr>
              <a:defRPr/>
            </a:lvl3pPr>
            <a:lvl4pPr>
              <a:buClr>
                <a:srgbClr val="56A13D"/>
              </a:buClr>
              <a:defRPr/>
            </a:lvl4pPr>
            <a:lvl5pPr>
              <a:buClr>
                <a:srgbClr val="56A13D"/>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Footer Placeholder 2">
            <a:extLst>
              <a:ext uri="{FF2B5EF4-FFF2-40B4-BE49-F238E27FC236}">
                <a16:creationId xmlns:a16="http://schemas.microsoft.com/office/drawing/2014/main" id="{84DD1CEE-9132-FE49-8066-647CD767D4FB}"/>
              </a:ext>
            </a:extLst>
          </p:cNvPr>
          <p:cNvSpPr>
            <a:spLocks noGrp="1"/>
          </p:cNvSpPr>
          <p:nvPr>
            <p:ph type="ftr" sz="quarter" idx="23"/>
          </p:nvPr>
        </p:nvSpPr>
        <p:spPr/>
        <p:txBody>
          <a:bodyPr/>
          <a:lstStyle/>
          <a:p>
            <a:endParaRPr lang="en-US"/>
          </a:p>
        </p:txBody>
      </p:sp>
      <p:sp>
        <p:nvSpPr>
          <p:cNvPr id="2" name="Slide Number Placeholder 1">
            <a:extLst>
              <a:ext uri="{FF2B5EF4-FFF2-40B4-BE49-F238E27FC236}">
                <a16:creationId xmlns:a16="http://schemas.microsoft.com/office/drawing/2014/main" id="{014E4C30-BAC1-B54F-888B-1BC871484892}"/>
              </a:ext>
            </a:extLst>
          </p:cNvPr>
          <p:cNvSpPr>
            <a:spLocks noGrp="1"/>
          </p:cNvSpPr>
          <p:nvPr>
            <p:ph type="sldNum" sz="quarter" idx="22"/>
          </p:nvPr>
        </p:nvSpPr>
        <p:spPr/>
        <p:txBody>
          <a:bodyPr/>
          <a:lstStyle/>
          <a:p>
            <a:fld id="{7AF8E309-D608-654D-B811-6A2C46C88181}" type="slidenum">
              <a:rPr lang="en-US" smtClean="0"/>
              <a:pPr/>
              <a:t>‹#›</a:t>
            </a:fld>
            <a:endParaRPr lang="en-US"/>
          </a:p>
        </p:txBody>
      </p:sp>
      <p:sp>
        <p:nvSpPr>
          <p:cNvPr id="4" name="Title 3">
            <a:extLst>
              <a:ext uri="{FF2B5EF4-FFF2-40B4-BE49-F238E27FC236}">
                <a16:creationId xmlns:a16="http://schemas.microsoft.com/office/drawing/2014/main" id="{03192CEF-0977-4F9E-933E-5501E5125602}"/>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29594830"/>
      </p:ext>
    </p:extLst>
  </p:cSld>
  <p:clrMapOvr>
    <a:masterClrMapping/>
  </p:clrMapOvr>
  <p:extLst>
    <p:ext uri="{DCECCB84-F9BA-43D5-87BE-67443E8EF086}">
      <p15:sldGuideLst xmlns:p15="http://schemas.microsoft.com/office/powerpoint/2012/main">
        <p15:guide id="1" orient="horz" pos="1253"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Subtitled Rows">
    <p:spTree>
      <p:nvGrpSpPr>
        <p:cNvPr id="1" name=""/>
        <p:cNvGrpSpPr/>
        <p:nvPr/>
      </p:nvGrpSpPr>
      <p:grpSpPr>
        <a:xfrm>
          <a:off x="0" y="0"/>
          <a:ext cx="0" cy="0"/>
          <a:chOff x="0" y="0"/>
          <a:chExt cx="0" cy="0"/>
        </a:xfrm>
      </p:grpSpPr>
      <p:sp>
        <p:nvSpPr>
          <p:cNvPr id="13" name="Text Placeholder 8">
            <a:extLst>
              <a:ext uri="{FF2B5EF4-FFF2-40B4-BE49-F238E27FC236}">
                <a16:creationId xmlns:a16="http://schemas.microsoft.com/office/drawing/2014/main" id="{C4B7CCBA-C3EF-4873-9EE9-066327A56C68}"/>
              </a:ext>
            </a:extLst>
          </p:cNvPr>
          <p:cNvSpPr>
            <a:spLocks noGrp="1"/>
          </p:cNvSpPr>
          <p:nvPr>
            <p:ph type="body" sz="quarter" idx="13" hasCustomPrompt="1"/>
          </p:nvPr>
        </p:nvSpPr>
        <p:spPr>
          <a:xfrm>
            <a:off x="623888" y="1412874"/>
            <a:ext cx="10909299" cy="468313"/>
          </a:xfrm>
          <a:prstGeom prst="rect">
            <a:avLst/>
          </a:prstGeom>
        </p:spPr>
        <p:txBody>
          <a:bodyPr anchor="t">
            <a:noAutofit/>
          </a:bodyPr>
          <a:lstStyle>
            <a:lvl1pPr marL="0" indent="0">
              <a:lnSpc>
                <a:spcPct val="90000"/>
              </a:lnSpc>
              <a:spcBef>
                <a:spcPts val="0"/>
              </a:spcBef>
              <a:buNone/>
              <a:defRPr sz="2000" b="1">
                <a:solidFill>
                  <a:schemeClr val="bg2"/>
                </a:solidFill>
              </a:defRPr>
            </a:lvl1pPr>
          </a:lstStyle>
          <a:p>
            <a:pPr lvl="0"/>
            <a:r>
              <a:rPr lang="en-US"/>
              <a:t>Subhead Edit Master text</a:t>
            </a:r>
          </a:p>
        </p:txBody>
      </p:sp>
      <p:sp>
        <p:nvSpPr>
          <p:cNvPr id="17" name="Text Placeholder 8">
            <a:extLst>
              <a:ext uri="{FF2B5EF4-FFF2-40B4-BE49-F238E27FC236}">
                <a16:creationId xmlns:a16="http://schemas.microsoft.com/office/drawing/2014/main" id="{782FB108-F9DB-4563-B629-3B6DDB8B9673}"/>
              </a:ext>
            </a:extLst>
          </p:cNvPr>
          <p:cNvSpPr>
            <a:spLocks noGrp="1"/>
          </p:cNvSpPr>
          <p:nvPr>
            <p:ph type="body" sz="quarter" idx="17" hasCustomPrompt="1"/>
          </p:nvPr>
        </p:nvSpPr>
        <p:spPr>
          <a:xfrm>
            <a:off x="623887" y="3702530"/>
            <a:ext cx="10909300" cy="468000"/>
          </a:xfrm>
          <a:prstGeom prst="rect">
            <a:avLst/>
          </a:prstGeom>
        </p:spPr>
        <p:txBody>
          <a:bodyPr anchor="t">
            <a:noAutofit/>
          </a:bodyPr>
          <a:lstStyle>
            <a:lvl1pPr marL="0" indent="0">
              <a:lnSpc>
                <a:spcPct val="90000"/>
              </a:lnSpc>
              <a:spcBef>
                <a:spcPts val="0"/>
              </a:spcBef>
              <a:buNone/>
              <a:defRPr sz="2000" b="1">
                <a:solidFill>
                  <a:schemeClr val="bg2"/>
                </a:solidFill>
              </a:defRPr>
            </a:lvl1pPr>
          </a:lstStyle>
          <a:p>
            <a:pPr lvl="0"/>
            <a:r>
              <a:rPr lang="en-US"/>
              <a:t>Subhead Edit Master text</a:t>
            </a:r>
          </a:p>
          <a:p>
            <a:pPr lvl="0"/>
            <a:endParaRPr lang="en-US"/>
          </a:p>
        </p:txBody>
      </p:sp>
      <p:sp>
        <p:nvSpPr>
          <p:cNvPr id="8" name="Content Placeholder 7">
            <a:extLst>
              <a:ext uri="{FF2B5EF4-FFF2-40B4-BE49-F238E27FC236}">
                <a16:creationId xmlns:a16="http://schemas.microsoft.com/office/drawing/2014/main" id="{55B565F1-3967-6343-85D1-110E53F38DB3}"/>
              </a:ext>
            </a:extLst>
          </p:cNvPr>
          <p:cNvSpPr>
            <a:spLocks noGrp="1"/>
          </p:cNvSpPr>
          <p:nvPr>
            <p:ph sz="quarter" idx="19"/>
          </p:nvPr>
        </p:nvSpPr>
        <p:spPr>
          <a:xfrm>
            <a:off x="623887" y="1997451"/>
            <a:ext cx="10909301" cy="1623600"/>
          </a:xfrm>
        </p:spPr>
        <p:txBody>
          <a:bodyPr/>
          <a:lstStyle>
            <a:lvl1pPr>
              <a:buClr>
                <a:srgbClr val="56A13D"/>
              </a:buClr>
              <a:defRPr/>
            </a:lvl1pPr>
            <a:lvl2pPr>
              <a:buClr>
                <a:srgbClr val="56A13D"/>
              </a:buClr>
              <a:defRPr/>
            </a:lvl2pPr>
            <a:lvl3pPr>
              <a:buClr>
                <a:srgbClr val="56A13D"/>
              </a:buClr>
              <a:defRPr/>
            </a:lvl3pPr>
            <a:lvl4pPr>
              <a:buClr>
                <a:srgbClr val="56A13D"/>
              </a:buClr>
              <a:defRPr/>
            </a:lvl4pPr>
            <a:lvl5pPr>
              <a:buClr>
                <a:srgbClr val="56A13D"/>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Content Placeholder 9">
            <a:extLst>
              <a:ext uri="{FF2B5EF4-FFF2-40B4-BE49-F238E27FC236}">
                <a16:creationId xmlns:a16="http://schemas.microsoft.com/office/drawing/2014/main" id="{26D8FC6B-E0AC-474E-817A-E0A1933B8653}"/>
              </a:ext>
            </a:extLst>
          </p:cNvPr>
          <p:cNvSpPr>
            <a:spLocks noGrp="1"/>
          </p:cNvSpPr>
          <p:nvPr>
            <p:ph sz="quarter" idx="20"/>
          </p:nvPr>
        </p:nvSpPr>
        <p:spPr>
          <a:xfrm>
            <a:off x="623888" y="4230000"/>
            <a:ext cx="10908000" cy="1720800"/>
          </a:xfrm>
        </p:spPr>
        <p:txBody>
          <a:bodyPr/>
          <a:lstStyle>
            <a:lvl1pPr>
              <a:buClr>
                <a:srgbClr val="56A13D"/>
              </a:buClr>
              <a:defRPr/>
            </a:lvl1pPr>
            <a:lvl2pPr>
              <a:buClr>
                <a:srgbClr val="56A13D"/>
              </a:buClr>
              <a:defRPr/>
            </a:lvl2pPr>
            <a:lvl3pPr>
              <a:buClr>
                <a:srgbClr val="56A13D"/>
              </a:buClr>
              <a:defRPr/>
            </a:lvl3pPr>
            <a:lvl4pPr>
              <a:buClr>
                <a:srgbClr val="56A13D"/>
              </a:buClr>
              <a:defRPr/>
            </a:lvl4pPr>
            <a:lvl5pPr>
              <a:buClr>
                <a:srgbClr val="56A13D"/>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Footer Placeholder 2">
            <a:extLst>
              <a:ext uri="{FF2B5EF4-FFF2-40B4-BE49-F238E27FC236}">
                <a16:creationId xmlns:a16="http://schemas.microsoft.com/office/drawing/2014/main" id="{DDEB64F7-79EA-5F47-A33D-50EF307829C7}"/>
              </a:ext>
            </a:extLst>
          </p:cNvPr>
          <p:cNvSpPr>
            <a:spLocks noGrp="1"/>
          </p:cNvSpPr>
          <p:nvPr>
            <p:ph type="ftr" sz="quarter" idx="22"/>
          </p:nvPr>
        </p:nvSpPr>
        <p:spPr/>
        <p:txBody>
          <a:bodyPr/>
          <a:lstStyle/>
          <a:p>
            <a:endParaRPr lang="en-US"/>
          </a:p>
        </p:txBody>
      </p:sp>
      <p:sp>
        <p:nvSpPr>
          <p:cNvPr id="2" name="Slide Number Placeholder 1">
            <a:extLst>
              <a:ext uri="{FF2B5EF4-FFF2-40B4-BE49-F238E27FC236}">
                <a16:creationId xmlns:a16="http://schemas.microsoft.com/office/drawing/2014/main" id="{514C1048-0203-5B45-8FEE-EF955BB5F55F}"/>
              </a:ext>
            </a:extLst>
          </p:cNvPr>
          <p:cNvSpPr>
            <a:spLocks noGrp="1"/>
          </p:cNvSpPr>
          <p:nvPr>
            <p:ph type="sldNum" sz="quarter" idx="21"/>
          </p:nvPr>
        </p:nvSpPr>
        <p:spPr/>
        <p:txBody>
          <a:bodyPr/>
          <a:lstStyle/>
          <a:p>
            <a:fld id="{7AF8E309-D608-654D-B811-6A2C46C88181}" type="slidenum">
              <a:rPr lang="en-US" smtClean="0"/>
              <a:pPr/>
              <a:t>‹#›</a:t>
            </a:fld>
            <a:endParaRPr lang="en-US"/>
          </a:p>
        </p:txBody>
      </p:sp>
      <p:sp>
        <p:nvSpPr>
          <p:cNvPr id="4" name="Title 3">
            <a:extLst>
              <a:ext uri="{FF2B5EF4-FFF2-40B4-BE49-F238E27FC236}">
                <a16:creationId xmlns:a16="http://schemas.microsoft.com/office/drawing/2014/main" id="{FFE9ADF9-56DB-41F5-9DDE-44EC03C8E620}"/>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568685726"/>
      </p:ext>
    </p:extLst>
  </p:cSld>
  <p:clrMapOvr>
    <a:masterClrMapping/>
  </p:clrMapOvr>
  <p:extLst>
    <p:ext uri="{DCECCB84-F9BA-43D5-87BE-67443E8EF086}">
      <p15:sldGuideLst xmlns:p15="http://schemas.microsoft.com/office/powerpoint/2012/main">
        <p15:guide id="1" orient="horz" pos="1253" userDrawn="1">
          <p15:clr>
            <a:srgbClr val="FBAE40"/>
          </p15:clr>
        </p15:guide>
        <p15:guide id="2" orient="horz" pos="2319" userDrawn="1">
          <p15:clr>
            <a:srgbClr val="FBAE40"/>
          </p15:clr>
        </p15:guide>
        <p15:guide id="3" orient="horz" pos="2659"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12E2B49E-BF8F-E148-8ADB-30D997F2E2D1}"/>
              </a:ext>
            </a:extLst>
          </p:cNvPr>
          <p:cNvSpPr>
            <a:spLocks noGrp="1"/>
          </p:cNvSpPr>
          <p:nvPr>
            <p:ph type="ftr" sz="quarter" idx="11"/>
          </p:nvPr>
        </p:nvSpPr>
        <p:spPr/>
        <p:txBody>
          <a:bodyPr/>
          <a:lstStyle/>
          <a:p>
            <a:endParaRPr lang="en-US"/>
          </a:p>
        </p:txBody>
      </p:sp>
      <p:sp>
        <p:nvSpPr>
          <p:cNvPr id="2" name="Slide Number Placeholder 1">
            <a:extLst>
              <a:ext uri="{FF2B5EF4-FFF2-40B4-BE49-F238E27FC236}">
                <a16:creationId xmlns:a16="http://schemas.microsoft.com/office/drawing/2014/main" id="{831ECFC9-4ECB-2545-8B65-4C466EE107E1}"/>
              </a:ext>
            </a:extLst>
          </p:cNvPr>
          <p:cNvSpPr>
            <a:spLocks noGrp="1"/>
          </p:cNvSpPr>
          <p:nvPr>
            <p:ph type="sldNum" sz="quarter" idx="10"/>
          </p:nvPr>
        </p:nvSpPr>
        <p:spPr/>
        <p:txBody>
          <a:bodyPr/>
          <a:lstStyle/>
          <a:p>
            <a:fld id="{7AF8E309-D608-654D-B811-6A2C46C88181}" type="slidenum">
              <a:rPr lang="en-US" smtClean="0"/>
              <a:pPr/>
              <a:t>‹#›</a:t>
            </a:fld>
            <a:endParaRPr lang="en-US"/>
          </a:p>
        </p:txBody>
      </p:sp>
      <p:sp>
        <p:nvSpPr>
          <p:cNvPr id="3" name="Title 2">
            <a:extLst>
              <a:ext uri="{FF2B5EF4-FFF2-40B4-BE49-F238E27FC236}">
                <a16:creationId xmlns:a16="http://schemas.microsoft.com/office/drawing/2014/main" id="{5153043E-77DB-4BDB-ABF8-386AA3452A94}"/>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6855466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11" name="Text Placeholder 8">
            <a:extLst>
              <a:ext uri="{FF2B5EF4-FFF2-40B4-BE49-F238E27FC236}">
                <a16:creationId xmlns:a16="http://schemas.microsoft.com/office/drawing/2014/main" id="{774EAA05-443F-42B3-AFFA-02448A7C3A87}"/>
              </a:ext>
            </a:extLst>
          </p:cNvPr>
          <p:cNvSpPr>
            <a:spLocks noGrp="1"/>
          </p:cNvSpPr>
          <p:nvPr>
            <p:ph type="body" sz="quarter" idx="13" hasCustomPrompt="1"/>
          </p:nvPr>
        </p:nvSpPr>
        <p:spPr>
          <a:xfrm>
            <a:off x="623887" y="1414800"/>
            <a:ext cx="10908000" cy="468000"/>
          </a:xfrm>
          <a:prstGeom prst="rect">
            <a:avLst/>
          </a:prstGeom>
        </p:spPr>
        <p:txBody>
          <a:bodyPr anchor="t">
            <a:noAutofit/>
          </a:bodyPr>
          <a:lstStyle>
            <a:lvl1pPr marL="0" indent="0">
              <a:lnSpc>
                <a:spcPct val="90000"/>
              </a:lnSpc>
              <a:spcBef>
                <a:spcPts val="0"/>
              </a:spcBef>
              <a:buNone/>
              <a:defRPr sz="2000" b="1">
                <a:solidFill>
                  <a:schemeClr val="bg2"/>
                </a:solidFill>
              </a:defRPr>
            </a:lvl1pPr>
          </a:lstStyle>
          <a:p>
            <a:pPr lvl="0"/>
            <a:r>
              <a:rPr lang="en-US"/>
              <a:t>Subhead Edit Master text styles</a:t>
            </a:r>
          </a:p>
        </p:txBody>
      </p:sp>
      <p:sp>
        <p:nvSpPr>
          <p:cNvPr id="3" name="Footer Placeholder 2">
            <a:extLst>
              <a:ext uri="{FF2B5EF4-FFF2-40B4-BE49-F238E27FC236}">
                <a16:creationId xmlns:a16="http://schemas.microsoft.com/office/drawing/2014/main" id="{5FB72BCB-3008-7447-A49D-F7F50941AF94}"/>
              </a:ext>
            </a:extLst>
          </p:cNvPr>
          <p:cNvSpPr>
            <a:spLocks noGrp="1"/>
          </p:cNvSpPr>
          <p:nvPr>
            <p:ph type="ftr" sz="quarter" idx="15"/>
          </p:nvPr>
        </p:nvSpPr>
        <p:spPr/>
        <p:txBody>
          <a:bodyPr/>
          <a:lstStyle/>
          <a:p>
            <a:endParaRPr lang="en-US"/>
          </a:p>
        </p:txBody>
      </p:sp>
      <p:sp>
        <p:nvSpPr>
          <p:cNvPr id="2" name="Slide Number Placeholder 1">
            <a:extLst>
              <a:ext uri="{FF2B5EF4-FFF2-40B4-BE49-F238E27FC236}">
                <a16:creationId xmlns:a16="http://schemas.microsoft.com/office/drawing/2014/main" id="{9433A6D8-6689-5347-BF8B-452491D65C76}"/>
              </a:ext>
            </a:extLst>
          </p:cNvPr>
          <p:cNvSpPr>
            <a:spLocks noGrp="1"/>
          </p:cNvSpPr>
          <p:nvPr>
            <p:ph type="sldNum" sz="quarter" idx="14"/>
          </p:nvPr>
        </p:nvSpPr>
        <p:spPr/>
        <p:txBody>
          <a:bodyPr/>
          <a:lstStyle/>
          <a:p>
            <a:fld id="{7AF8E309-D608-654D-B811-6A2C46C88181}" type="slidenum">
              <a:rPr lang="en-US" smtClean="0"/>
              <a:pPr/>
              <a:t>‹#›</a:t>
            </a:fld>
            <a:endParaRPr lang="en-US"/>
          </a:p>
        </p:txBody>
      </p:sp>
      <p:sp>
        <p:nvSpPr>
          <p:cNvPr id="4" name="Title 3">
            <a:extLst>
              <a:ext uri="{FF2B5EF4-FFF2-40B4-BE49-F238E27FC236}">
                <a16:creationId xmlns:a16="http://schemas.microsoft.com/office/drawing/2014/main" id="{A19FB225-BD9D-4DAD-AC24-958C2DF8DD62}"/>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87298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492539C-42B1-0A4B-A300-9C9ECA7C56EB}"/>
              </a:ext>
            </a:extLst>
          </p:cNvPr>
          <p:cNvSpPr>
            <a:spLocks noGrp="1"/>
          </p:cNvSpPr>
          <p:nvPr>
            <p:ph type="ftr" sz="quarter" idx="11"/>
          </p:nvPr>
        </p:nvSpPr>
        <p:spPr/>
        <p:txBody>
          <a:bodyPr/>
          <a:lstStyle/>
          <a:p>
            <a:endParaRPr lang="en-US"/>
          </a:p>
        </p:txBody>
      </p:sp>
      <p:sp>
        <p:nvSpPr>
          <p:cNvPr id="2" name="Slide Number Placeholder 1">
            <a:extLst>
              <a:ext uri="{FF2B5EF4-FFF2-40B4-BE49-F238E27FC236}">
                <a16:creationId xmlns:a16="http://schemas.microsoft.com/office/drawing/2014/main" id="{22456987-2C04-F846-AD37-4407261B12BD}"/>
              </a:ext>
            </a:extLst>
          </p:cNvPr>
          <p:cNvSpPr>
            <a:spLocks noGrp="1"/>
          </p:cNvSpPr>
          <p:nvPr>
            <p:ph type="sldNum" sz="quarter" idx="10"/>
          </p:nvPr>
        </p:nvSpPr>
        <p:spPr/>
        <p:txBody>
          <a:bodyPr/>
          <a:lstStyle/>
          <a:p>
            <a:fld id="{7AF8E309-D608-654D-B811-6A2C46C88181}" type="slidenum">
              <a:rPr lang="en-US" smtClean="0"/>
              <a:pPr/>
              <a:t>‹#›</a:t>
            </a:fld>
            <a:endParaRPr lang="en-US"/>
          </a:p>
        </p:txBody>
      </p:sp>
    </p:spTree>
    <p:extLst>
      <p:ext uri="{BB962C8B-B14F-4D97-AF65-F5344CB8AC3E}">
        <p14:creationId xmlns:p14="http://schemas.microsoft.com/office/powerpoint/2010/main" val="4951963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562EC-FF7B-7D42-A27C-EBA5371188A9}"/>
              </a:ext>
            </a:extLst>
          </p:cNvPr>
          <p:cNvSpPr>
            <a:spLocks noGrp="1"/>
          </p:cNvSpPr>
          <p:nvPr>
            <p:ph type="title" hasCustomPrompt="1"/>
          </p:nvPr>
        </p:nvSpPr>
        <p:spPr>
          <a:xfrm>
            <a:off x="650239" y="318136"/>
            <a:ext cx="8901749" cy="978650"/>
          </a:xfrm>
        </p:spPr>
        <p:txBody>
          <a:bodyPr>
            <a:normAutofit/>
          </a:bodyPr>
          <a:lstStyle>
            <a:lvl1pPr>
              <a:defRPr sz="3200"/>
            </a:lvl1pPr>
          </a:lstStyle>
          <a:p>
            <a:r>
              <a:rPr lang="en-US"/>
              <a:t>Click to edit Master title style</a:t>
            </a:r>
            <a:br>
              <a:rPr lang="en-US"/>
            </a:br>
            <a:endParaRPr lang="en-US"/>
          </a:p>
        </p:txBody>
      </p:sp>
      <p:sp>
        <p:nvSpPr>
          <p:cNvPr id="3" name="Footer Placeholder 4">
            <a:extLst>
              <a:ext uri="{FF2B5EF4-FFF2-40B4-BE49-F238E27FC236}">
                <a16:creationId xmlns:a16="http://schemas.microsoft.com/office/drawing/2014/main" id="{8E4813BD-2954-D5A7-2864-9ECB2B8528D4}"/>
              </a:ext>
            </a:extLst>
          </p:cNvPr>
          <p:cNvSpPr>
            <a:spLocks noGrp="1"/>
          </p:cNvSpPr>
          <p:nvPr>
            <p:ph type="ftr" sz="quarter" idx="3"/>
          </p:nvPr>
        </p:nvSpPr>
        <p:spPr>
          <a:xfrm>
            <a:off x="2058463" y="6233823"/>
            <a:ext cx="8961837" cy="365125"/>
          </a:xfrm>
          <a:prstGeom prst="rect">
            <a:avLst/>
          </a:prstGeom>
        </p:spPr>
        <p:txBody>
          <a:bodyPr vert="horz" lIns="91440" tIns="45720" rIns="91440" bIns="45720" rtlCol="0" anchor="b"/>
          <a:lstStyle>
            <a:lvl1pPr algn="l">
              <a:defRPr sz="900">
                <a:solidFill>
                  <a:schemeClr val="tx1"/>
                </a:solidFill>
                <a:latin typeface="+mn-lt"/>
              </a:defRPr>
            </a:lvl1pPr>
          </a:lstStyle>
          <a:p>
            <a:endParaRPr lang="en-US"/>
          </a:p>
        </p:txBody>
      </p:sp>
      <p:sp>
        <p:nvSpPr>
          <p:cNvPr id="8" name="Slide Number Placeholder 5">
            <a:extLst>
              <a:ext uri="{FF2B5EF4-FFF2-40B4-BE49-F238E27FC236}">
                <a16:creationId xmlns:a16="http://schemas.microsoft.com/office/drawing/2014/main" id="{5917FF72-79AE-7E6A-1520-FD0430ED8DC1}"/>
              </a:ext>
            </a:extLst>
          </p:cNvPr>
          <p:cNvSpPr>
            <a:spLocks noGrp="1"/>
          </p:cNvSpPr>
          <p:nvPr>
            <p:ph type="sldNum" sz="quarter" idx="4"/>
          </p:nvPr>
        </p:nvSpPr>
        <p:spPr>
          <a:xfrm>
            <a:off x="11134690" y="6233823"/>
            <a:ext cx="398498" cy="365125"/>
          </a:xfrm>
          <a:prstGeom prst="rect">
            <a:avLst/>
          </a:prstGeom>
        </p:spPr>
        <p:txBody>
          <a:bodyPr vert="horz" lIns="91440" tIns="45720" rIns="91440" bIns="45720" rtlCol="0" anchor="b"/>
          <a:lstStyle>
            <a:lvl1pPr algn="ctr">
              <a:defRPr sz="900">
                <a:solidFill>
                  <a:schemeClr val="tx1"/>
                </a:solidFill>
                <a:latin typeface="+mn-lt"/>
              </a:defRPr>
            </a:lvl1pPr>
          </a:lstStyle>
          <a:p>
            <a:fld id="{7AF8E309-D608-654D-B811-6A2C46C88181}" type="slidenum">
              <a:rPr lang="en-US" smtClean="0"/>
              <a:pPr/>
              <a:t>‹#›</a:t>
            </a:fld>
            <a:endParaRPr lang="en-US"/>
          </a:p>
        </p:txBody>
      </p:sp>
      <p:sp>
        <p:nvSpPr>
          <p:cNvPr id="9" name="Text Placeholder 3">
            <a:extLst>
              <a:ext uri="{FF2B5EF4-FFF2-40B4-BE49-F238E27FC236}">
                <a16:creationId xmlns:a16="http://schemas.microsoft.com/office/drawing/2014/main" id="{848B2E17-A04A-9CB7-4D2E-963A82D9AF19}"/>
              </a:ext>
            </a:extLst>
          </p:cNvPr>
          <p:cNvSpPr>
            <a:spLocks noGrp="1"/>
          </p:cNvSpPr>
          <p:nvPr>
            <p:ph idx="1"/>
          </p:nvPr>
        </p:nvSpPr>
        <p:spPr>
          <a:xfrm>
            <a:off x="650239" y="1432762"/>
            <a:ext cx="10882949" cy="46434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711378164"/>
      </p:ext>
    </p:extLst>
  </p:cSld>
  <p:clrMapOvr>
    <a:masterClrMapping/>
  </p:clrMapOvr>
  <p:extLst>
    <p:ext uri="{DCECCB84-F9BA-43D5-87BE-67443E8EF086}">
      <p15:sldGuideLst xmlns:p15="http://schemas.microsoft.com/office/powerpoint/2012/main">
        <p15:guide id="1" pos="3840">
          <p15:clr>
            <a:srgbClr val="FBAE40"/>
          </p15:clr>
        </p15:guide>
        <p15:guide id="3" orient="horz" pos="2160">
          <p15:clr>
            <a:srgbClr val="FBAE40"/>
          </p15:clr>
        </p15:guide>
        <p15:guide id="4" orient="horz" pos="822">
          <p15:clr>
            <a:srgbClr val="FBAE40"/>
          </p15:clr>
        </p15:guide>
        <p15:guide id="5" pos="6017">
          <p15:clr>
            <a:srgbClr val="FBAE40"/>
          </p15:clr>
        </p15:guide>
        <p15:guide id="6" pos="7265">
          <p15:clr>
            <a:srgbClr val="FBAE40"/>
          </p15:clr>
        </p15:guide>
        <p15:guide id="7" orient="horz" pos="913">
          <p15:clr>
            <a:srgbClr val="FBAE40"/>
          </p15:clr>
        </p15:guide>
        <p15:guide id="8" orient="horz" pos="383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Title, Subhead and Content">
    <p:spTree>
      <p:nvGrpSpPr>
        <p:cNvPr id="1" name=""/>
        <p:cNvGrpSpPr/>
        <p:nvPr/>
      </p:nvGrpSpPr>
      <p:grpSpPr>
        <a:xfrm>
          <a:off x="0" y="0"/>
          <a:ext cx="0" cy="0"/>
          <a:chOff x="0" y="0"/>
          <a:chExt cx="0" cy="0"/>
        </a:xfrm>
      </p:grpSpPr>
      <p:sp>
        <p:nvSpPr>
          <p:cNvPr id="11" name="Text Placeholder 8">
            <a:extLst>
              <a:ext uri="{FF2B5EF4-FFF2-40B4-BE49-F238E27FC236}">
                <a16:creationId xmlns:a16="http://schemas.microsoft.com/office/drawing/2014/main" id="{774EAA05-443F-42B3-AFFA-02448A7C3A87}"/>
              </a:ext>
            </a:extLst>
          </p:cNvPr>
          <p:cNvSpPr>
            <a:spLocks noGrp="1"/>
          </p:cNvSpPr>
          <p:nvPr>
            <p:ph type="body" sz="quarter" idx="13" hasCustomPrompt="1"/>
          </p:nvPr>
        </p:nvSpPr>
        <p:spPr>
          <a:xfrm>
            <a:off x="622800" y="1440000"/>
            <a:ext cx="10908000" cy="432000"/>
          </a:xfrm>
          <a:prstGeom prst="rect">
            <a:avLst/>
          </a:prstGeom>
        </p:spPr>
        <p:txBody>
          <a:bodyPr anchor="t">
            <a:noAutofit/>
          </a:bodyPr>
          <a:lstStyle>
            <a:lvl1pPr marL="0" indent="0">
              <a:lnSpc>
                <a:spcPct val="90000"/>
              </a:lnSpc>
              <a:spcBef>
                <a:spcPts val="0"/>
              </a:spcBef>
              <a:buNone/>
              <a:defRPr sz="2000" b="1">
                <a:solidFill>
                  <a:schemeClr val="accent1"/>
                </a:solidFill>
              </a:defRPr>
            </a:lvl1pPr>
          </a:lstStyle>
          <a:p>
            <a:pPr lvl="0"/>
            <a:r>
              <a:rPr lang="en-US"/>
              <a:t>Subhead Edit Master text styles</a:t>
            </a:r>
          </a:p>
        </p:txBody>
      </p:sp>
      <p:sp>
        <p:nvSpPr>
          <p:cNvPr id="7" name="Content Placeholder 6">
            <a:extLst>
              <a:ext uri="{FF2B5EF4-FFF2-40B4-BE49-F238E27FC236}">
                <a16:creationId xmlns:a16="http://schemas.microsoft.com/office/drawing/2014/main" id="{D401E156-3E7F-2047-94FE-2E86D5D9BFB9}"/>
              </a:ext>
            </a:extLst>
          </p:cNvPr>
          <p:cNvSpPr>
            <a:spLocks noGrp="1"/>
          </p:cNvSpPr>
          <p:nvPr>
            <p:ph sz="quarter" idx="14"/>
          </p:nvPr>
        </p:nvSpPr>
        <p:spPr>
          <a:xfrm>
            <a:off x="622800" y="1989138"/>
            <a:ext cx="10908000" cy="410368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Title 7">
            <a:extLst>
              <a:ext uri="{FF2B5EF4-FFF2-40B4-BE49-F238E27FC236}">
                <a16:creationId xmlns:a16="http://schemas.microsoft.com/office/drawing/2014/main" id="{0F149D46-0D0C-3C46-AE34-97763977AB32}"/>
              </a:ext>
            </a:extLst>
          </p:cNvPr>
          <p:cNvSpPr>
            <a:spLocks noGrp="1"/>
          </p:cNvSpPr>
          <p:nvPr>
            <p:ph type="title"/>
          </p:nvPr>
        </p:nvSpPr>
        <p:spPr/>
        <p:txBody>
          <a:bodyPr/>
          <a:lstStyle/>
          <a:p>
            <a:r>
              <a:rPr lang="en-GB"/>
              <a:t>Click to edit Master title style</a:t>
            </a:r>
          </a:p>
        </p:txBody>
      </p:sp>
      <p:sp>
        <p:nvSpPr>
          <p:cNvPr id="9" name="Footer Placeholder 8">
            <a:extLst>
              <a:ext uri="{FF2B5EF4-FFF2-40B4-BE49-F238E27FC236}">
                <a16:creationId xmlns:a16="http://schemas.microsoft.com/office/drawing/2014/main" id="{C51A4BB6-0165-3B43-B292-DADDDDD579E0}"/>
              </a:ext>
            </a:extLst>
          </p:cNvPr>
          <p:cNvSpPr>
            <a:spLocks noGrp="1"/>
          </p:cNvSpPr>
          <p:nvPr>
            <p:ph type="ftr" sz="quarter" idx="15"/>
          </p:nvPr>
        </p:nvSpPr>
        <p:spPr/>
        <p:txBody>
          <a:bodyPr/>
          <a:lstStyle/>
          <a:p>
            <a:endParaRPr lang="en-US"/>
          </a:p>
        </p:txBody>
      </p:sp>
      <p:sp>
        <p:nvSpPr>
          <p:cNvPr id="10" name="Slide Number Placeholder 9">
            <a:extLst>
              <a:ext uri="{FF2B5EF4-FFF2-40B4-BE49-F238E27FC236}">
                <a16:creationId xmlns:a16="http://schemas.microsoft.com/office/drawing/2014/main" id="{1BE2E9E4-866D-8848-9670-A8A0A19AAAC9}"/>
              </a:ext>
            </a:extLst>
          </p:cNvPr>
          <p:cNvSpPr>
            <a:spLocks noGrp="1"/>
          </p:cNvSpPr>
          <p:nvPr>
            <p:ph type="sldNum" sz="quarter" idx="16"/>
          </p:nvPr>
        </p:nvSpPr>
        <p:spPr/>
        <p:txBody>
          <a:bodyPr/>
          <a:lstStyle/>
          <a:p>
            <a:fld id="{7AF8E309-D608-654D-B811-6A2C46C88181}" type="slidenum">
              <a:rPr lang="en-US" smtClean="0"/>
              <a:pPr/>
              <a:t>‹#›</a:t>
            </a:fld>
            <a:endParaRPr lang="en-US"/>
          </a:p>
        </p:txBody>
      </p:sp>
    </p:spTree>
    <p:extLst>
      <p:ext uri="{BB962C8B-B14F-4D97-AF65-F5344CB8AC3E}">
        <p14:creationId xmlns:p14="http://schemas.microsoft.com/office/powerpoint/2010/main" val="1125110494"/>
      </p:ext>
    </p:extLst>
  </p:cSld>
  <p:clrMapOvr>
    <a:masterClrMapping/>
  </p:clrMapOvr>
  <p:extLst>
    <p:ext uri="{DCECCB84-F9BA-43D5-87BE-67443E8EF086}">
      <p15:sldGuideLst xmlns:p15="http://schemas.microsoft.com/office/powerpoint/2012/main">
        <p15:guide id="1" pos="7265">
          <p15:clr>
            <a:srgbClr val="FBAE40"/>
          </p15:clr>
        </p15:guide>
        <p15:guide id="2" orient="horz" pos="1185">
          <p15:clr>
            <a:srgbClr val="FBAE40"/>
          </p15:clr>
        </p15:guide>
        <p15:guide id="3" orient="horz" pos="822">
          <p15:clr>
            <a:srgbClr val="FBAE40"/>
          </p15:clr>
        </p15:guide>
        <p15:guide id="4" pos="6017">
          <p15:clr>
            <a:srgbClr val="FBAE40"/>
          </p15:clr>
        </p15:guide>
        <p15:guide id="5" orient="horz" pos="1253">
          <p15:clr>
            <a:srgbClr val="FBAE40"/>
          </p15:clr>
        </p15:guide>
        <p15:guide id="6" pos="3749">
          <p15:clr>
            <a:srgbClr val="FBAE40"/>
          </p15:clr>
        </p15:guide>
        <p15:guide id="7" pos="3908">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6_Title and Content">
    <p:spTree>
      <p:nvGrpSpPr>
        <p:cNvPr id="1" name=""/>
        <p:cNvGrpSpPr/>
        <p:nvPr/>
      </p:nvGrpSpPr>
      <p:grpSpPr>
        <a:xfrm>
          <a:off x="0" y="0"/>
          <a:ext cx="0" cy="0"/>
          <a:chOff x="0" y="0"/>
          <a:chExt cx="0" cy="0"/>
        </a:xfrm>
      </p:grpSpPr>
      <p:sp>
        <p:nvSpPr>
          <p:cNvPr id="11" name="Footer Placeholder 10">
            <a:extLst>
              <a:ext uri="{FF2B5EF4-FFF2-40B4-BE49-F238E27FC236}">
                <a16:creationId xmlns:a16="http://schemas.microsoft.com/office/drawing/2014/main" id="{AB83DDA8-7B32-EE47-840A-934A0CC6BFE3}"/>
              </a:ext>
            </a:extLst>
          </p:cNvPr>
          <p:cNvSpPr>
            <a:spLocks noGrp="1"/>
          </p:cNvSpPr>
          <p:nvPr>
            <p:ph type="ftr" sz="quarter" idx="14"/>
          </p:nvPr>
        </p:nvSpPr>
        <p:spPr/>
        <p:txBody>
          <a:bodyPr/>
          <a:lstStyle/>
          <a:p>
            <a:endParaRPr lang="en-US"/>
          </a:p>
        </p:txBody>
      </p:sp>
      <p:sp>
        <p:nvSpPr>
          <p:cNvPr id="12" name="Slide Number Placeholder 11">
            <a:extLst>
              <a:ext uri="{FF2B5EF4-FFF2-40B4-BE49-F238E27FC236}">
                <a16:creationId xmlns:a16="http://schemas.microsoft.com/office/drawing/2014/main" id="{74780B43-40DC-C34E-AAC9-4FDACC059B46}"/>
              </a:ext>
            </a:extLst>
          </p:cNvPr>
          <p:cNvSpPr>
            <a:spLocks noGrp="1"/>
          </p:cNvSpPr>
          <p:nvPr>
            <p:ph type="sldNum" sz="quarter" idx="15"/>
          </p:nvPr>
        </p:nvSpPr>
        <p:spPr/>
        <p:txBody>
          <a:bodyPr/>
          <a:lstStyle/>
          <a:p>
            <a:fld id="{7AF8E309-D608-654D-B811-6A2C46C88181}" type="slidenum">
              <a:rPr lang="en-US" smtClean="0"/>
              <a:pPr/>
              <a:t>‹#›</a:t>
            </a:fld>
            <a:endParaRPr lang="en-US"/>
          </a:p>
        </p:txBody>
      </p:sp>
      <p:sp>
        <p:nvSpPr>
          <p:cNvPr id="14" name="Content Placeholder 13">
            <a:extLst>
              <a:ext uri="{FF2B5EF4-FFF2-40B4-BE49-F238E27FC236}">
                <a16:creationId xmlns:a16="http://schemas.microsoft.com/office/drawing/2014/main" id="{4EE6E1D8-8FFD-8044-93A3-FD09D9B9C22B}"/>
              </a:ext>
            </a:extLst>
          </p:cNvPr>
          <p:cNvSpPr>
            <a:spLocks noGrp="1"/>
          </p:cNvSpPr>
          <p:nvPr>
            <p:ph sz="quarter" idx="16"/>
          </p:nvPr>
        </p:nvSpPr>
        <p:spPr>
          <a:xfrm>
            <a:off x="622800" y="1440000"/>
            <a:ext cx="10908000" cy="4643437"/>
          </a:xfrm>
        </p:spPr>
        <p:txBody>
          <a:bodyPr lIns="90000"/>
          <a:lstStyle>
            <a:lvl1pPr>
              <a:spcBef>
                <a:spcPts val="1200"/>
              </a:spcBef>
              <a:defRPr/>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5" name="Title 14">
            <a:extLst>
              <a:ext uri="{FF2B5EF4-FFF2-40B4-BE49-F238E27FC236}">
                <a16:creationId xmlns:a16="http://schemas.microsoft.com/office/drawing/2014/main" id="{7C579CB4-4DC2-6B4A-8848-199EE8DC7344}"/>
              </a:ext>
            </a:extLst>
          </p:cNvPr>
          <p:cNvSpPr>
            <a:spLocks noGrp="1"/>
          </p:cNvSpPr>
          <p:nvPr>
            <p:ph type="title"/>
          </p:nvPr>
        </p:nvSpPr>
        <p:spPr/>
        <p:txBody>
          <a:bodyPr/>
          <a:lstStyle/>
          <a:p>
            <a:r>
              <a:rPr lang="en-GB"/>
              <a:t>Click to edit Master title style</a:t>
            </a:r>
          </a:p>
        </p:txBody>
      </p:sp>
    </p:spTree>
    <p:extLst>
      <p:ext uri="{BB962C8B-B14F-4D97-AF65-F5344CB8AC3E}">
        <p14:creationId xmlns:p14="http://schemas.microsoft.com/office/powerpoint/2010/main" val="3828590337"/>
      </p:ext>
    </p:extLst>
  </p:cSld>
  <p:clrMapOvr>
    <a:masterClrMapping/>
  </p:clrMapOvr>
  <p:extLst>
    <p:ext uri="{DCECCB84-F9BA-43D5-87BE-67443E8EF086}">
      <p15:sldGuideLst xmlns:p15="http://schemas.microsoft.com/office/powerpoint/2012/main">
        <p15:guide id="1" pos="3840">
          <p15:clr>
            <a:srgbClr val="FBAE40"/>
          </p15:clr>
        </p15:guide>
        <p15:guide id="2" pos="7265">
          <p15:clr>
            <a:srgbClr val="FBAE40"/>
          </p15:clr>
        </p15:guide>
        <p15:guide id="3" orient="horz" pos="2160">
          <p15:clr>
            <a:srgbClr val="FBAE40"/>
          </p15:clr>
        </p15:guide>
        <p15:guide id="4" orient="horz" pos="3838">
          <p15:clr>
            <a:srgbClr val="FBAE40"/>
          </p15:clr>
        </p15:guide>
        <p15:guide id="5" pos="6017">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1337613-309D-4503-AC30-0B45AE70C957}"/>
              </a:ext>
            </a:extLst>
          </p:cNvPr>
          <p:cNvPicPr>
            <a:picLocks noChangeAspect="1"/>
          </p:cNvPicPr>
          <p:nvPr userDrawn="1"/>
        </p:nvPicPr>
        <p:blipFill>
          <a:blip r:embed="rId20"/>
          <a:stretch>
            <a:fillRect/>
          </a:stretch>
        </p:blipFill>
        <p:spPr>
          <a:xfrm>
            <a:off x="0" y="6558399"/>
            <a:ext cx="12192000" cy="291948"/>
          </a:xfrm>
          <a:prstGeom prst="rect">
            <a:avLst/>
          </a:prstGeom>
        </p:spPr>
      </p:pic>
      <p:sp>
        <p:nvSpPr>
          <p:cNvPr id="2" name="Title Placeholder 1">
            <a:extLst>
              <a:ext uri="{FF2B5EF4-FFF2-40B4-BE49-F238E27FC236}">
                <a16:creationId xmlns:a16="http://schemas.microsoft.com/office/drawing/2014/main" id="{C7E25A40-614A-0C4A-BB71-DFDE6A44E82F}"/>
              </a:ext>
            </a:extLst>
          </p:cNvPr>
          <p:cNvSpPr>
            <a:spLocks noGrp="1"/>
          </p:cNvSpPr>
          <p:nvPr>
            <p:ph type="title"/>
          </p:nvPr>
        </p:nvSpPr>
        <p:spPr>
          <a:xfrm>
            <a:off x="623889" y="333375"/>
            <a:ext cx="9324974" cy="962377"/>
          </a:xfrm>
          <a:prstGeom prst="rect">
            <a:avLst/>
          </a:prstGeom>
        </p:spPr>
        <p:txBody>
          <a:bodyPr vert="horz" lIns="91440" tIns="45720" rIns="91440" bIns="45720" rtlCol="0" anchor="t">
            <a:normAutofit/>
          </a:bodyPr>
          <a:lstStyle/>
          <a:p>
            <a:endParaRPr lang="en-US"/>
          </a:p>
        </p:txBody>
      </p:sp>
      <p:sp>
        <p:nvSpPr>
          <p:cNvPr id="5" name="Footer Placeholder 4">
            <a:extLst>
              <a:ext uri="{FF2B5EF4-FFF2-40B4-BE49-F238E27FC236}">
                <a16:creationId xmlns:a16="http://schemas.microsoft.com/office/drawing/2014/main" id="{CE8778B0-D627-DC40-9773-10985402291F}"/>
              </a:ext>
            </a:extLst>
          </p:cNvPr>
          <p:cNvSpPr>
            <a:spLocks noGrp="1"/>
          </p:cNvSpPr>
          <p:nvPr>
            <p:ph type="ftr" sz="quarter" idx="3"/>
          </p:nvPr>
        </p:nvSpPr>
        <p:spPr>
          <a:xfrm>
            <a:off x="623887" y="6013459"/>
            <a:ext cx="10909300" cy="506124"/>
          </a:xfrm>
          <a:prstGeom prst="rect">
            <a:avLst/>
          </a:prstGeom>
        </p:spPr>
        <p:txBody>
          <a:bodyPr vert="horz" lIns="91440" tIns="45720" rIns="91440" bIns="45720" rtlCol="0" anchor="b"/>
          <a:lstStyle>
            <a:lvl1pPr algn="l">
              <a:defRPr sz="900">
                <a:solidFill>
                  <a:schemeClr val="tx1"/>
                </a:solidFill>
                <a:latin typeface="+mn-lt"/>
              </a:defRPr>
            </a:lvl1pPr>
          </a:lstStyle>
          <a:p>
            <a:endParaRPr lang="en-US"/>
          </a:p>
        </p:txBody>
      </p:sp>
      <p:sp>
        <p:nvSpPr>
          <p:cNvPr id="7" name="Text Placeholder 6">
            <a:extLst>
              <a:ext uri="{FF2B5EF4-FFF2-40B4-BE49-F238E27FC236}">
                <a16:creationId xmlns:a16="http://schemas.microsoft.com/office/drawing/2014/main" id="{BAE56C7F-E073-4349-AA82-F6474617AF7D}"/>
              </a:ext>
            </a:extLst>
          </p:cNvPr>
          <p:cNvSpPr>
            <a:spLocks noGrp="1"/>
          </p:cNvSpPr>
          <p:nvPr>
            <p:ph type="body" idx="1"/>
          </p:nvPr>
        </p:nvSpPr>
        <p:spPr>
          <a:xfrm>
            <a:off x="623888" y="1414800"/>
            <a:ext cx="10909300" cy="45360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Box 3">
            <a:extLst>
              <a:ext uri="{FF2B5EF4-FFF2-40B4-BE49-F238E27FC236}">
                <a16:creationId xmlns:a16="http://schemas.microsoft.com/office/drawing/2014/main" id="{99B100FD-66AE-5A41-A80B-EFA162DAA9B8}"/>
              </a:ext>
            </a:extLst>
          </p:cNvPr>
          <p:cNvSpPr txBox="1"/>
          <p:nvPr userDrawn="1"/>
        </p:nvSpPr>
        <p:spPr>
          <a:xfrm>
            <a:off x="298174" y="2027583"/>
            <a:ext cx="0" cy="0"/>
          </a:xfrm>
          <a:prstGeom prst="rect">
            <a:avLst/>
          </a:prstGeom>
        </p:spPr>
        <p:txBody>
          <a:bodyPr vert="horz" wrap="none" lIns="91440" tIns="45720" rIns="91440" bIns="45720" rtlCol="0">
            <a:noAutofit/>
          </a:bodyPr>
          <a:lstStyle/>
          <a:p>
            <a:pPr algn="l">
              <a:spcBef>
                <a:spcPts val="600"/>
              </a:spcBef>
            </a:pPr>
            <a:endParaRPr lang="en-US" sz="1350" err="1">
              <a:latin typeface="+mn-lt"/>
            </a:endParaRPr>
          </a:p>
        </p:txBody>
      </p:sp>
      <p:sp>
        <p:nvSpPr>
          <p:cNvPr id="10" name="Slide Number Placeholder 5">
            <a:extLst>
              <a:ext uri="{FF2B5EF4-FFF2-40B4-BE49-F238E27FC236}">
                <a16:creationId xmlns:a16="http://schemas.microsoft.com/office/drawing/2014/main" id="{8B5070EA-3077-5F49-9B9F-8C89E5981262}"/>
              </a:ext>
            </a:extLst>
          </p:cNvPr>
          <p:cNvSpPr>
            <a:spLocks noGrp="1"/>
          </p:cNvSpPr>
          <p:nvPr>
            <p:ph type="sldNum" sz="quarter" idx="4"/>
          </p:nvPr>
        </p:nvSpPr>
        <p:spPr>
          <a:xfrm>
            <a:off x="146368" y="6610389"/>
            <a:ext cx="373987" cy="230832"/>
          </a:xfrm>
          <a:prstGeom prst="rect">
            <a:avLst/>
          </a:prstGeom>
        </p:spPr>
        <p:txBody>
          <a:bodyPr vert="horz" lIns="0" tIns="45720" rIns="90000" bIns="45720" rtlCol="0" anchor="b">
            <a:spAutoFit/>
          </a:bodyPr>
          <a:lstStyle>
            <a:lvl1pPr algn="l">
              <a:defRPr sz="900" b="0">
                <a:solidFill>
                  <a:schemeClr val="bg1"/>
                </a:solidFill>
                <a:latin typeface="+mn-lt"/>
              </a:defRPr>
            </a:lvl1pPr>
          </a:lstStyle>
          <a:p>
            <a:fld id="{7AF8E309-D608-654D-B811-6A2C46C88181}" type="slidenum">
              <a:rPr lang="en-US" smtClean="0"/>
              <a:pPr/>
              <a:t>‹#›</a:t>
            </a:fld>
            <a:endParaRPr lang="en-US"/>
          </a:p>
        </p:txBody>
      </p:sp>
      <p:sp>
        <p:nvSpPr>
          <p:cNvPr id="6" name="TextBox 5">
            <a:extLst>
              <a:ext uri="{FF2B5EF4-FFF2-40B4-BE49-F238E27FC236}">
                <a16:creationId xmlns:a16="http://schemas.microsoft.com/office/drawing/2014/main" id="{AFE43249-28DF-8547-917E-47D297088845}"/>
              </a:ext>
            </a:extLst>
          </p:cNvPr>
          <p:cNvSpPr txBox="1"/>
          <p:nvPr userDrawn="1"/>
        </p:nvSpPr>
        <p:spPr>
          <a:xfrm>
            <a:off x="2420471" y="6844553"/>
            <a:ext cx="0" cy="0"/>
          </a:xfrm>
          <a:prstGeom prst="rect">
            <a:avLst/>
          </a:prstGeom>
        </p:spPr>
        <p:txBody>
          <a:bodyPr vert="horz" wrap="none" lIns="91440" tIns="45720" rIns="91440" bIns="45720" rtlCol="0">
            <a:noAutofit/>
          </a:bodyPr>
          <a:lstStyle/>
          <a:p>
            <a:pPr algn="l">
              <a:spcBef>
                <a:spcPts val="600"/>
              </a:spcBef>
            </a:pPr>
            <a:endParaRPr lang="en-US" sz="1350" err="1">
              <a:latin typeface="+mn-lt"/>
            </a:endParaRPr>
          </a:p>
        </p:txBody>
      </p:sp>
      <p:pic>
        <p:nvPicPr>
          <p:cNvPr id="3" name="Picture 2" descr="Logo&#10;&#10;Description automatically generated with medium confidence">
            <a:extLst>
              <a:ext uri="{FF2B5EF4-FFF2-40B4-BE49-F238E27FC236}">
                <a16:creationId xmlns:a16="http://schemas.microsoft.com/office/drawing/2014/main" id="{D810C38E-493D-D5EA-DCBE-8BB7D695DC45}"/>
              </a:ext>
            </a:extLst>
          </p:cNvPr>
          <p:cNvPicPr>
            <a:picLocks noChangeAspect="1"/>
          </p:cNvPicPr>
          <p:nvPr userDrawn="1"/>
        </p:nvPicPr>
        <p:blipFill>
          <a:blip r:embed="rId21">
            <a:extLst>
              <a:ext uri="{28A0092B-C50C-407E-A947-70E740481C1C}">
                <a14:useLocalDpi xmlns:a14="http://schemas.microsoft.com/office/drawing/2010/main"/>
              </a:ext>
            </a:extLst>
          </a:blip>
          <a:stretch>
            <a:fillRect/>
          </a:stretch>
        </p:blipFill>
        <p:spPr>
          <a:xfrm>
            <a:off x="9995696" y="377059"/>
            <a:ext cx="1536748" cy="359788"/>
          </a:xfrm>
          <a:prstGeom prst="rect">
            <a:avLst/>
          </a:prstGeom>
        </p:spPr>
      </p:pic>
    </p:spTree>
    <p:extLst>
      <p:ext uri="{BB962C8B-B14F-4D97-AF65-F5344CB8AC3E}">
        <p14:creationId xmlns:p14="http://schemas.microsoft.com/office/powerpoint/2010/main" val="2009778319"/>
      </p:ext>
    </p:extLst>
  </p:cSld>
  <p:clrMap bg1="lt1" tx1="dk1" bg2="lt2" tx2="dk2" accent1="accent1" accent2="accent2" accent3="accent3" accent4="accent4" accent5="accent5" accent6="accent6" hlink="hlink" folHlink="folHlink"/>
  <p:sldLayoutIdLst>
    <p:sldLayoutId id="2147485314" r:id="rId1"/>
    <p:sldLayoutId id="2147485310" r:id="rId2"/>
    <p:sldLayoutId id="2147485288" r:id="rId3"/>
    <p:sldLayoutId id="2147485289" r:id="rId4"/>
    <p:sldLayoutId id="2147485315" r:id="rId5"/>
    <p:sldLayoutId id="2147485316" r:id="rId6"/>
    <p:sldLayoutId id="2147485290" r:id="rId7"/>
    <p:sldLayoutId id="2147485303" r:id="rId8"/>
    <p:sldLayoutId id="2147485302" r:id="rId9"/>
    <p:sldLayoutId id="2147485291" r:id="rId10"/>
    <p:sldLayoutId id="2147485307" r:id="rId11"/>
    <p:sldLayoutId id="2147485294" r:id="rId12"/>
    <p:sldLayoutId id="2147485309" r:id="rId13"/>
    <p:sldLayoutId id="2147485295" r:id="rId14"/>
    <p:sldLayoutId id="2147485318" r:id="rId15"/>
    <p:sldLayoutId id="2147485319" r:id="rId16"/>
    <p:sldLayoutId id="2147485321" r:id="rId17"/>
  </p:sldLayoutIdLst>
  <p:hf hdr="0" dt="0"/>
  <p:txStyles>
    <p:titleStyle>
      <a:lvl1pPr algn="l" defTabSz="914400" rtl="0" eaLnBrk="1" latinLnBrk="0" hangingPunct="1">
        <a:lnSpc>
          <a:spcPct val="90000"/>
        </a:lnSpc>
        <a:spcBef>
          <a:spcPct val="0"/>
        </a:spcBef>
        <a:buNone/>
        <a:defRPr sz="2800" b="1" kern="1200">
          <a:solidFill>
            <a:schemeClr val="accent3"/>
          </a:solidFill>
          <a:latin typeface="+mj-lt"/>
          <a:ea typeface="+mj-ea"/>
          <a:cs typeface="+mj-cs"/>
        </a:defRPr>
      </a:lvl1pPr>
    </p:titleStyle>
    <p:bodyStyle>
      <a:lvl1pPr marL="266700" indent="-266700" algn="l" defTabSz="914400" rtl="0" eaLnBrk="1" latinLnBrk="0" hangingPunct="1">
        <a:lnSpc>
          <a:spcPct val="100000"/>
        </a:lnSpc>
        <a:spcBef>
          <a:spcPts val="1000"/>
        </a:spcBef>
        <a:buClr>
          <a:schemeClr val="bg2"/>
        </a:buClr>
        <a:buFont typeface="Arial" panose="020B0604020202020204" pitchFamily="34" charset="0"/>
        <a:buChar char="•"/>
        <a:tabLst/>
        <a:defRPr lang="en-US" sz="1600" kern="1200" dirty="0">
          <a:solidFill>
            <a:schemeClr val="accent3"/>
          </a:solidFill>
          <a:latin typeface="+mn-lt"/>
          <a:ea typeface="+mn-ea"/>
          <a:cs typeface="+mn-cs"/>
        </a:defRPr>
      </a:lvl1pPr>
      <a:lvl2pPr marL="533400" indent="-249238" algn="l" defTabSz="914400" rtl="0" eaLnBrk="1" latinLnBrk="0" hangingPunct="1">
        <a:lnSpc>
          <a:spcPct val="100000"/>
        </a:lnSpc>
        <a:spcBef>
          <a:spcPts val="600"/>
        </a:spcBef>
        <a:buClr>
          <a:schemeClr val="bg2"/>
        </a:buClr>
        <a:buFont typeface="System Font"/>
        <a:buChar char="–"/>
        <a:tabLst/>
        <a:defRPr lang="en-US" sz="1600" kern="1200" dirty="0">
          <a:solidFill>
            <a:schemeClr val="accent3"/>
          </a:solidFill>
          <a:latin typeface="+mn-lt"/>
          <a:ea typeface="+mn-ea"/>
          <a:cs typeface="+mn-cs"/>
        </a:defRPr>
      </a:lvl2pPr>
      <a:lvl3pPr marL="800100" indent="-266700" algn="l" defTabSz="914400" rtl="0" eaLnBrk="1" latinLnBrk="0" hangingPunct="1">
        <a:lnSpc>
          <a:spcPct val="100000"/>
        </a:lnSpc>
        <a:spcBef>
          <a:spcPts val="600"/>
        </a:spcBef>
        <a:buClr>
          <a:schemeClr val="bg2"/>
        </a:buClr>
        <a:buFont typeface="Arial" panose="020B0604020202020204" pitchFamily="34" charset="0"/>
        <a:buChar char="•"/>
        <a:tabLst/>
        <a:defRPr lang="en-US" sz="1400" kern="1200" dirty="0">
          <a:solidFill>
            <a:schemeClr val="accent3"/>
          </a:solidFill>
          <a:latin typeface="+mn-lt"/>
          <a:ea typeface="+mn-ea"/>
          <a:cs typeface="+mn-cs"/>
        </a:defRPr>
      </a:lvl3pPr>
      <a:lvl4pPr marL="1016000" indent="-215900" algn="l" defTabSz="914400" rtl="0" eaLnBrk="1" latinLnBrk="0" hangingPunct="1">
        <a:lnSpc>
          <a:spcPct val="100000"/>
        </a:lnSpc>
        <a:spcBef>
          <a:spcPts val="600"/>
        </a:spcBef>
        <a:buClr>
          <a:schemeClr val="bg2"/>
        </a:buClr>
        <a:buFont typeface="System Font"/>
        <a:buChar char="–"/>
        <a:tabLst/>
        <a:defRPr lang="en-US" sz="1200" kern="1200" dirty="0">
          <a:solidFill>
            <a:schemeClr val="accent3"/>
          </a:solidFill>
          <a:latin typeface="+mn-lt"/>
          <a:ea typeface="+mn-ea"/>
          <a:cs typeface="+mn-cs"/>
        </a:defRPr>
      </a:lvl4pPr>
      <a:lvl5pPr marL="1244600" indent="-228600" algn="l" defTabSz="914400" rtl="0" eaLnBrk="1" latinLnBrk="0" hangingPunct="1">
        <a:lnSpc>
          <a:spcPct val="100000"/>
        </a:lnSpc>
        <a:spcBef>
          <a:spcPts val="600"/>
        </a:spcBef>
        <a:buClr>
          <a:schemeClr val="bg2"/>
        </a:buClr>
        <a:buFont typeface="Arial" panose="020B0604020202020204" pitchFamily="34" charset="0"/>
        <a:buChar char="•"/>
        <a:tabLst/>
        <a:defRPr lang="en-US" sz="1200" kern="1200" dirty="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7265" userDrawn="1">
          <p15:clr>
            <a:srgbClr val="F26B43"/>
          </p15:clr>
        </p15:guide>
        <p15:guide id="4" orient="horz" pos="822" userDrawn="1">
          <p15:clr>
            <a:srgbClr val="F26B43"/>
          </p15:clr>
        </p15:guide>
        <p15:guide id="5" orient="horz" pos="3748" userDrawn="1">
          <p15:clr>
            <a:srgbClr val="F26B43"/>
          </p15:clr>
        </p15:guide>
        <p15:guide id="6" pos="393" userDrawn="1">
          <p15:clr>
            <a:srgbClr val="F26B43"/>
          </p15:clr>
        </p15:guide>
        <p15:guide id="7" orient="horz" pos="210" userDrawn="1">
          <p15:clr>
            <a:srgbClr val="F26B43"/>
          </p15:clr>
        </p15:guide>
        <p15:guide id="10" orient="horz" pos="4110" userDrawn="1">
          <p15:clr>
            <a:srgbClr val="F26B43"/>
          </p15:clr>
        </p15:guide>
        <p15:guide id="16" orient="horz" pos="89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microsoft.com/office/2017/06/relationships/model3d" Target="../media/model3d1.glb"/><Relationship Id="rId5" Type="http://schemas.openxmlformats.org/officeDocument/2006/relationships/image" Target="../media/image13.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15.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image" Target="../media/image18.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chart" Target="../charts/chart1.xml"/><Relationship Id="rId7" Type="http://schemas.openxmlformats.org/officeDocument/2006/relationships/image" Target="../media/image21.sv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20.png"/><Relationship Id="rId4" Type="http://schemas.openxmlformats.org/officeDocument/2006/relationships/image" Target="../media/image19.svg"/><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8" Type="http://schemas.openxmlformats.org/officeDocument/2006/relationships/chart" Target="../charts/chart2.xml"/><Relationship Id="rId3" Type="http://schemas.openxmlformats.org/officeDocument/2006/relationships/tags" Target="../tags/tag3.xml"/><Relationship Id="rId7" Type="http://schemas.openxmlformats.org/officeDocument/2006/relationships/notesSlide" Target="../notesSlides/notesSlide7.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slideLayout" Target="../slideLayouts/slideLayout7.xml"/><Relationship Id="rId5" Type="http://schemas.openxmlformats.org/officeDocument/2006/relationships/tags" Target="../tags/tag5.xml"/><Relationship Id="rId4" Type="http://schemas.openxmlformats.org/officeDocument/2006/relationships/tags" Target="../tags/tag4.xml"/><Relationship Id="rId9"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chart" Target="../charts/chart4.xml"/><Relationship Id="rId4" Type="http://schemas.openxmlformats.org/officeDocument/2006/relationships/chart" Target="../charts/chart3.xml"/></Relationships>
</file>

<file path=ppt/slides/_rels/slide1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microsoft.com/office/2018/10/relationships/comments" Target="../comments/modernComment_3423_9A581D40.xml"/><Relationship Id="rId7"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25.svg"/><Relationship Id="rId5" Type="http://schemas.openxmlformats.org/officeDocument/2006/relationships/image" Target="../media/image24.svg"/><Relationship Id="rId4" Type="http://schemas.openxmlformats.org/officeDocument/2006/relationships/image" Target="../media/image2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BF57BAE-9869-C526-D6A2-620E1ED634B2}"/>
              </a:ext>
            </a:extLst>
          </p:cNvPr>
          <p:cNvSpPr/>
          <p:nvPr/>
        </p:nvSpPr>
        <p:spPr>
          <a:xfrm>
            <a:off x="9573768" y="0"/>
            <a:ext cx="2596896" cy="156362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5" name="Title 4">
            <a:extLst>
              <a:ext uri="{FF2B5EF4-FFF2-40B4-BE49-F238E27FC236}">
                <a16:creationId xmlns:a16="http://schemas.microsoft.com/office/drawing/2014/main" id="{A1DCC44F-73CE-DC48-944F-C8A27464A37F}"/>
              </a:ext>
            </a:extLst>
          </p:cNvPr>
          <p:cNvSpPr>
            <a:spLocks noGrp="1"/>
          </p:cNvSpPr>
          <p:nvPr>
            <p:ph type="ctrTitle"/>
          </p:nvPr>
        </p:nvSpPr>
        <p:spPr>
          <a:xfrm>
            <a:off x="589850" y="2067869"/>
            <a:ext cx="6633910" cy="2623874"/>
          </a:xfrm>
        </p:spPr>
        <p:txBody>
          <a:bodyPr anchor="ctr"/>
          <a:lstStyle/>
          <a:p>
            <a:r>
              <a:rPr lang="en-GB" sz="4000" noProof="0" dirty="0"/>
              <a:t>Effects of finerenone in </a:t>
            </a:r>
            <a:br>
              <a:rPr lang="en-GB" sz="4000" noProof="0" dirty="0"/>
            </a:br>
            <a:r>
              <a:rPr lang="en-GB" sz="4000" noProof="0" dirty="0"/>
              <a:t>patients with hypertensive nephropathy</a:t>
            </a:r>
          </a:p>
        </p:txBody>
      </p:sp>
      <p:sp>
        <p:nvSpPr>
          <p:cNvPr id="3" name="TextBox 2">
            <a:extLst>
              <a:ext uri="{FF2B5EF4-FFF2-40B4-BE49-F238E27FC236}">
                <a16:creationId xmlns:a16="http://schemas.microsoft.com/office/drawing/2014/main" id="{6254416B-2831-CB49-AE14-C2496B73FB10}"/>
              </a:ext>
            </a:extLst>
          </p:cNvPr>
          <p:cNvSpPr txBox="1"/>
          <p:nvPr/>
        </p:nvSpPr>
        <p:spPr>
          <a:xfrm>
            <a:off x="6307810" y="418454"/>
            <a:ext cx="0" cy="0"/>
          </a:xfrm>
          <a:prstGeom prst="rect">
            <a:avLst/>
          </a:prstGeom>
        </p:spPr>
        <p:txBody>
          <a:bodyPr vert="horz" wrap="none" lIns="91440" tIns="45720" rIns="91440" bIns="45720" rtlCol="0">
            <a:noAutofit/>
          </a:bodyPr>
          <a:lstStyle/>
          <a:p>
            <a:pPr marL="0" marR="0" lvl="0" indent="0" algn="l" defTabSz="609585" rtl="0" eaLnBrk="0" fontAlgn="base" latinLnBrk="0" hangingPunct="0">
              <a:lnSpc>
                <a:spcPct val="100000"/>
              </a:lnSpc>
              <a:spcBef>
                <a:spcPts val="600"/>
              </a:spcBef>
              <a:spcAft>
                <a:spcPct val="0"/>
              </a:spcAft>
              <a:buClrTx/>
              <a:buSzTx/>
              <a:buFontTx/>
              <a:buNone/>
              <a:tabLst/>
              <a:defRPr/>
            </a:pPr>
            <a:endParaRPr kumimoji="0" lang="en-GB" sz="1350" b="0" i="0" u="none" strike="noStrike" kern="1200" cap="none" spc="0" normalizeH="0" baseline="0" noProof="0" dirty="0">
              <a:ln>
                <a:noFill/>
              </a:ln>
              <a:solidFill>
                <a:srgbClr val="53585A"/>
              </a:solidFill>
              <a:effectLst/>
              <a:uLnTx/>
              <a:uFillTx/>
              <a:latin typeface="Arial" panose="020B0604020202020204"/>
              <a:ea typeface="MS PGothic" charset="0"/>
            </a:endParaRPr>
          </a:p>
        </p:txBody>
      </p:sp>
      <p:sp>
        <p:nvSpPr>
          <p:cNvPr id="4" name="TextBox 3">
            <a:extLst>
              <a:ext uri="{FF2B5EF4-FFF2-40B4-BE49-F238E27FC236}">
                <a16:creationId xmlns:a16="http://schemas.microsoft.com/office/drawing/2014/main" id="{11E3095A-05A4-864B-BDE3-F89FC3101EFB}"/>
              </a:ext>
            </a:extLst>
          </p:cNvPr>
          <p:cNvSpPr txBox="1"/>
          <p:nvPr/>
        </p:nvSpPr>
        <p:spPr>
          <a:xfrm>
            <a:off x="7439186" y="1239864"/>
            <a:ext cx="0" cy="0"/>
          </a:xfrm>
          <a:prstGeom prst="rect">
            <a:avLst/>
          </a:prstGeom>
        </p:spPr>
        <p:txBody>
          <a:bodyPr vert="horz" wrap="none" lIns="91440" tIns="45720" rIns="91440" bIns="45720" rtlCol="0">
            <a:noAutofit/>
          </a:bodyPr>
          <a:lstStyle/>
          <a:p>
            <a:pPr marL="0" marR="0" lvl="0" indent="0" algn="l" defTabSz="609585" rtl="0" eaLnBrk="0" fontAlgn="base" latinLnBrk="0" hangingPunct="0">
              <a:lnSpc>
                <a:spcPct val="100000"/>
              </a:lnSpc>
              <a:spcBef>
                <a:spcPts val="600"/>
              </a:spcBef>
              <a:spcAft>
                <a:spcPct val="0"/>
              </a:spcAft>
              <a:buClrTx/>
              <a:buSzTx/>
              <a:buFontTx/>
              <a:buNone/>
              <a:tabLst/>
              <a:defRPr/>
            </a:pPr>
            <a:endParaRPr kumimoji="0" lang="en-GB" sz="1350" b="0" i="0" u="none" strike="noStrike" kern="1200" cap="none" spc="0" normalizeH="0" baseline="0" noProof="0" dirty="0">
              <a:ln>
                <a:noFill/>
              </a:ln>
              <a:solidFill>
                <a:srgbClr val="53585A"/>
              </a:solidFill>
              <a:effectLst/>
              <a:uLnTx/>
              <a:uFillTx/>
              <a:latin typeface="Arial" panose="020B0604020202020204"/>
              <a:ea typeface="MS PGothic" charset="0"/>
            </a:endParaRPr>
          </a:p>
        </p:txBody>
      </p:sp>
      <p:pic>
        <p:nvPicPr>
          <p:cNvPr id="7" name="Picture 6" descr="ESC Logo - LogoDix">
            <a:extLst>
              <a:ext uri="{FF2B5EF4-FFF2-40B4-BE49-F238E27FC236}">
                <a16:creationId xmlns:a16="http://schemas.microsoft.com/office/drawing/2014/main" id="{2E6FE4D9-7CDC-99E2-4F43-808F29F255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87546" y="0"/>
            <a:ext cx="2588079" cy="1552847"/>
          </a:xfrm>
          <a:prstGeom prst="rect">
            <a:avLst/>
          </a:prstGeom>
          <a:noFill/>
          <a:extLst>
            <a:ext uri="{909E8E84-426E-40DD-AFC4-6F175D3DCCD1}">
              <a14:hiddenFill xmlns:a14="http://schemas.microsoft.com/office/drawing/2010/main">
                <a:solidFill>
                  <a:srgbClr val="FFFFFF"/>
                </a:solidFill>
              </a14:hiddenFill>
            </a:ext>
          </a:extLst>
        </p:spPr>
      </p:pic>
      <p:sp>
        <p:nvSpPr>
          <p:cNvPr id="9" name="Subtitle 5">
            <a:extLst>
              <a:ext uri="{FF2B5EF4-FFF2-40B4-BE49-F238E27FC236}">
                <a16:creationId xmlns:a16="http://schemas.microsoft.com/office/drawing/2014/main" id="{4CA86FCE-FC42-572A-C8ED-2E8981CDCED2}"/>
              </a:ext>
            </a:extLst>
          </p:cNvPr>
          <p:cNvSpPr>
            <a:spLocks noGrp="1"/>
          </p:cNvSpPr>
          <p:nvPr>
            <p:ph type="subTitle" idx="1"/>
          </p:nvPr>
        </p:nvSpPr>
        <p:spPr>
          <a:xfrm>
            <a:off x="589850" y="4272672"/>
            <a:ext cx="6201314" cy="558899"/>
          </a:xfrm>
        </p:spPr>
        <p:txBody>
          <a:bodyPr/>
          <a:lstStyle/>
          <a:p>
            <a:r>
              <a:rPr lang="en-GB" sz="2800" noProof="0" dirty="0"/>
              <a:t>Hiddo J.L. Heerspink</a:t>
            </a:r>
          </a:p>
          <a:p>
            <a:r>
              <a:rPr lang="en-GB" sz="1800" noProof="0" dirty="0"/>
              <a:t>On behalf of Jelle M. Beernink, Rajiv Agarwal, David Z.I. Cherney, Carolyn S.P. Lam, Brendon L. Neuen, Vlado Perkovic, Katherine R. Tuttle, Pantelis Sarafidis, Niels Jongs, J. David Smeijer, Meike Brinker, Juliana D. Reis, Christoph </a:t>
            </a:r>
            <a:r>
              <a:rPr lang="en-GB" sz="1800" noProof="0" dirty="0" err="1"/>
              <a:t>Wanner</a:t>
            </a:r>
            <a:r>
              <a:rPr lang="en-GB" sz="1800" noProof="0" dirty="0"/>
              <a:t> and the FIND-CKD Investigators</a:t>
            </a:r>
          </a:p>
        </p:txBody>
      </p:sp>
    </p:spTree>
    <p:extLst>
      <p:ext uri="{BB962C8B-B14F-4D97-AF65-F5344CB8AC3E}">
        <p14:creationId xmlns:p14="http://schemas.microsoft.com/office/powerpoint/2010/main" val="22760255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285E5D-9F15-56F8-1B55-F0EDEA731715}"/>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2C02909-2F99-3B7F-D44E-F4CBFDE00E53}"/>
              </a:ext>
            </a:extLst>
          </p:cNvPr>
          <p:cNvSpPr>
            <a:spLocks noGrp="1"/>
          </p:cNvSpPr>
          <p:nvPr>
            <p:ph type="sldNum" sz="quarter" idx="17"/>
          </p:nvPr>
        </p:nvSpPr>
        <p:spPr/>
        <p:txBody>
          <a:bodyPr/>
          <a:lstStyle/>
          <a:p>
            <a:fld id="{7AF8E309-D608-654D-B811-6A2C46C88181}" type="slidenum">
              <a:rPr lang="en-GB" noProof="0" smtClean="0"/>
              <a:pPr/>
              <a:t>2</a:t>
            </a:fld>
            <a:endParaRPr lang="en-GB" noProof="0" dirty="0"/>
          </a:p>
        </p:txBody>
      </p:sp>
      <p:sp>
        <p:nvSpPr>
          <p:cNvPr id="4" name="Title 3">
            <a:extLst>
              <a:ext uri="{FF2B5EF4-FFF2-40B4-BE49-F238E27FC236}">
                <a16:creationId xmlns:a16="http://schemas.microsoft.com/office/drawing/2014/main" id="{9F9643DC-CAB3-85DE-6F22-10391674FF11}"/>
              </a:ext>
            </a:extLst>
          </p:cNvPr>
          <p:cNvSpPr>
            <a:spLocks noGrp="1"/>
          </p:cNvSpPr>
          <p:nvPr>
            <p:ph type="title"/>
          </p:nvPr>
        </p:nvSpPr>
        <p:spPr/>
        <p:txBody>
          <a:bodyPr/>
          <a:lstStyle/>
          <a:p>
            <a:r>
              <a:rPr lang="en-GB" noProof="0" dirty="0"/>
              <a:t>Introduction</a:t>
            </a:r>
          </a:p>
        </p:txBody>
      </p:sp>
      <p:sp>
        <p:nvSpPr>
          <p:cNvPr id="5" name="Footer Placeholder 4">
            <a:extLst>
              <a:ext uri="{FF2B5EF4-FFF2-40B4-BE49-F238E27FC236}">
                <a16:creationId xmlns:a16="http://schemas.microsoft.com/office/drawing/2014/main" id="{87350475-AE8B-0106-3DCD-967D1601FD16}"/>
              </a:ext>
            </a:extLst>
          </p:cNvPr>
          <p:cNvSpPr>
            <a:spLocks noGrp="1"/>
          </p:cNvSpPr>
          <p:nvPr>
            <p:ph type="ftr" sz="quarter" idx="18"/>
          </p:nvPr>
        </p:nvSpPr>
        <p:spPr>
          <a:xfrm>
            <a:off x="1384527" y="6033123"/>
            <a:ext cx="10296195" cy="506124"/>
          </a:xfrm>
        </p:spPr>
        <p:txBody>
          <a:bodyPr/>
          <a:lstStyle/>
          <a:p>
            <a:r>
              <a:rPr lang="en-GB" sz="800" noProof="0" dirty="0">
                <a:solidFill>
                  <a:srgbClr val="53585A"/>
                </a:solidFill>
              </a:rPr>
              <a:t>*R</a:t>
            </a:r>
            <a:r>
              <a:rPr lang="en-GB" sz="800" noProof="0" dirty="0"/>
              <a:t>enin–angiotensin system inhibitors, sodium-glucose co-transporter-2 inhibitors, lifestyle modifications, blood pressure control (</a:t>
            </a:r>
            <a:r>
              <a:rPr lang="en-GB" sz="800" noProof="0" dirty="0">
                <a:solidFill>
                  <a:srgbClr val="53585A"/>
                </a:solidFill>
              </a:rPr>
              <a:t>diuretics, calcium antagonists) and lipid-lowering therapies</a:t>
            </a:r>
          </a:p>
          <a:p>
            <a:r>
              <a:rPr lang="en-GB" sz="800" spc="-10" noProof="0" dirty="0"/>
              <a:t>CKD, chronic kidney disease; MR, mineralocorticoid receptor</a:t>
            </a:r>
          </a:p>
          <a:p>
            <a:r>
              <a:rPr lang="en-GB" sz="800" noProof="0" dirty="0"/>
              <a:t>1. </a:t>
            </a:r>
            <a:r>
              <a:rPr lang="en-GB" sz="800" noProof="0" dirty="0" err="1"/>
              <a:t>Burnier</a:t>
            </a:r>
            <a:r>
              <a:rPr lang="en-GB" sz="800" noProof="0" dirty="0"/>
              <a:t> M, </a:t>
            </a:r>
            <a:r>
              <a:rPr lang="en-GB" sz="800" i="1" noProof="0" dirty="0"/>
              <a:t>et al</a:t>
            </a:r>
            <a:r>
              <a:rPr lang="en-GB" sz="800" noProof="0" dirty="0"/>
              <a:t>. </a:t>
            </a:r>
            <a:r>
              <a:rPr lang="en-GB" sz="800" i="1" noProof="0" dirty="0" err="1"/>
              <a:t>Circ</a:t>
            </a:r>
            <a:r>
              <a:rPr lang="en-GB" sz="800" i="1" noProof="0" dirty="0"/>
              <a:t> Res </a:t>
            </a:r>
            <a:r>
              <a:rPr lang="en-GB" sz="800" noProof="0" dirty="0"/>
              <a:t>2023;132:1050–1063; 2. </a:t>
            </a:r>
            <a:r>
              <a:rPr lang="en-GB" sz="800" noProof="0" dirty="0" err="1"/>
              <a:t>Theodorakopoulou</a:t>
            </a:r>
            <a:r>
              <a:rPr lang="en-GB" sz="800" noProof="0" dirty="0"/>
              <a:t> M, </a:t>
            </a:r>
            <a:r>
              <a:rPr lang="en-GB" sz="800" i="1" noProof="0" dirty="0"/>
              <a:t>et al</a:t>
            </a:r>
            <a:r>
              <a:rPr lang="en-GB" sz="800" noProof="0" dirty="0"/>
              <a:t>. </a:t>
            </a:r>
            <a:r>
              <a:rPr lang="en-GB" sz="800" i="1" noProof="0" dirty="0"/>
              <a:t>Clin Kidney J </a:t>
            </a:r>
            <a:r>
              <a:rPr lang="en-GB" sz="800" noProof="0" dirty="0"/>
              <a:t>2024;17:36–50; 3. Textor SC, </a:t>
            </a:r>
            <a:r>
              <a:rPr lang="en-GB" sz="800" i="1" noProof="0" dirty="0"/>
              <a:t>et al</a:t>
            </a:r>
            <a:r>
              <a:rPr lang="en-GB" sz="800" noProof="0" dirty="0"/>
              <a:t>. </a:t>
            </a:r>
            <a:r>
              <a:rPr lang="en-GB" sz="800" i="1" noProof="0" dirty="0"/>
              <a:t>J Am Soc Nephrol </a:t>
            </a:r>
            <a:r>
              <a:rPr lang="en-GB" sz="800" noProof="0" dirty="0"/>
              <a:t>2004;15:1974–1982; 4. Bauersachs J, </a:t>
            </a:r>
            <a:r>
              <a:rPr lang="en-GB" sz="800" i="1" noProof="0" dirty="0"/>
              <a:t>et al</a:t>
            </a:r>
            <a:r>
              <a:rPr lang="en-GB" sz="800" noProof="0" dirty="0"/>
              <a:t>. </a:t>
            </a:r>
            <a:r>
              <a:rPr lang="en-GB" sz="800" i="1" noProof="0" dirty="0"/>
              <a:t>Hypertension </a:t>
            </a:r>
            <a:r>
              <a:rPr lang="en-GB" sz="800" noProof="0" dirty="0"/>
              <a:t>2015;65:25763; 5. Jeong GH, </a:t>
            </a:r>
            <a:r>
              <a:rPr lang="en-GB" sz="800" i="1" noProof="0" dirty="0"/>
              <a:t>et al</a:t>
            </a:r>
            <a:r>
              <a:rPr lang="en-GB" sz="800" noProof="0" dirty="0"/>
              <a:t>. </a:t>
            </a:r>
            <a:r>
              <a:rPr lang="en-GB" sz="800" i="1" noProof="0" dirty="0"/>
              <a:t>Diabetology </a:t>
            </a:r>
            <a:r>
              <a:rPr lang="en-GB" sz="800" noProof="0" dirty="0"/>
              <a:t>2026;7:1–17; 6. El </a:t>
            </a:r>
            <a:r>
              <a:rPr lang="en-GB" sz="800" noProof="0" dirty="0" err="1"/>
              <a:t>Mouhayyar</a:t>
            </a:r>
            <a:r>
              <a:rPr lang="en-GB" sz="800" noProof="0" dirty="0"/>
              <a:t> C, </a:t>
            </a:r>
            <a:r>
              <a:rPr lang="en-GB" sz="800" i="1" noProof="0" dirty="0"/>
              <a:t>et al</a:t>
            </a:r>
            <a:r>
              <a:rPr lang="en-GB" sz="800" noProof="0" dirty="0"/>
              <a:t>. </a:t>
            </a:r>
            <a:r>
              <a:rPr lang="en-GB" sz="800" i="1" noProof="0" dirty="0"/>
              <a:t>Clin Kidney J </a:t>
            </a:r>
            <a:r>
              <a:rPr lang="en-GB" sz="800" noProof="0" dirty="0" err="1"/>
              <a:t>2025;18:sfae346</a:t>
            </a:r>
            <a:r>
              <a:rPr lang="en-GB" sz="800" noProof="0" dirty="0"/>
              <a:t>; 7. </a:t>
            </a:r>
            <a:r>
              <a:rPr lang="en-GB" sz="800" noProof="0" dirty="0" err="1"/>
              <a:t>Kintscher</a:t>
            </a:r>
            <a:r>
              <a:rPr lang="en-GB" sz="800" noProof="0" dirty="0"/>
              <a:t> U, </a:t>
            </a:r>
            <a:r>
              <a:rPr lang="en-GB" sz="800" i="1" noProof="0" dirty="0"/>
              <a:t>et al</a:t>
            </a:r>
            <a:r>
              <a:rPr lang="en-GB" sz="800" noProof="0" dirty="0"/>
              <a:t>. </a:t>
            </a:r>
            <a:r>
              <a:rPr lang="en-GB" sz="800" i="1" noProof="0" dirty="0"/>
              <a:t>Br J </a:t>
            </a:r>
            <a:r>
              <a:rPr lang="en-GB" sz="800" i="1" noProof="0" dirty="0" err="1"/>
              <a:t>Pharmacol</a:t>
            </a:r>
            <a:r>
              <a:rPr lang="en-GB" sz="800" i="1" noProof="0" dirty="0"/>
              <a:t> </a:t>
            </a:r>
            <a:r>
              <a:rPr lang="en-GB" sz="800" noProof="0" dirty="0"/>
              <a:t>2022;179:3220–3234</a:t>
            </a:r>
          </a:p>
        </p:txBody>
      </p:sp>
      <p:pic>
        <p:nvPicPr>
          <p:cNvPr id="8" name="Picture 7">
            <a:extLst>
              <a:ext uri="{FF2B5EF4-FFF2-40B4-BE49-F238E27FC236}">
                <a16:creationId xmlns:a16="http://schemas.microsoft.com/office/drawing/2014/main" id="{CB57E258-71E9-650A-8FFE-76208C42301D}"/>
              </a:ext>
            </a:extLst>
          </p:cNvPr>
          <p:cNvPicPr>
            <a:picLocks noChangeAspect="1"/>
          </p:cNvPicPr>
          <p:nvPr/>
        </p:nvPicPr>
        <p:blipFill>
          <a:blip r:embed="rId3">
            <a:clrChange>
              <a:clrFrom>
                <a:srgbClr val="FAFAFA"/>
              </a:clrFrom>
              <a:clrTo>
                <a:srgbClr val="FAFAFA">
                  <a:alpha val="0"/>
                </a:srgbClr>
              </a:clrTo>
            </a:clrChange>
          </a:blip>
          <a:stretch>
            <a:fillRect/>
          </a:stretch>
        </p:blipFill>
        <p:spPr>
          <a:xfrm>
            <a:off x="41733" y="6013459"/>
            <a:ext cx="1291102" cy="340129"/>
          </a:xfrm>
          <a:prstGeom prst="rect">
            <a:avLst/>
          </a:prstGeom>
        </p:spPr>
      </p:pic>
      <p:sp>
        <p:nvSpPr>
          <p:cNvPr id="2" name="Rectangle: Rounded Corners 1">
            <a:extLst>
              <a:ext uri="{FF2B5EF4-FFF2-40B4-BE49-F238E27FC236}">
                <a16:creationId xmlns:a16="http://schemas.microsoft.com/office/drawing/2014/main" id="{E53CABAD-C26F-023C-76C8-CFF8BF85EA67}"/>
              </a:ext>
            </a:extLst>
          </p:cNvPr>
          <p:cNvSpPr/>
          <p:nvPr/>
        </p:nvSpPr>
        <p:spPr>
          <a:xfrm>
            <a:off x="1002346" y="1407129"/>
            <a:ext cx="10528453" cy="962378"/>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00000" lvl="0">
              <a:tabLst>
                <a:tab pos="450850" algn="l"/>
              </a:tabLst>
              <a:defRPr/>
            </a:pPr>
            <a:r>
              <a:rPr kumimoji="0" lang="en-GB" b="1" i="0" u="none" strike="noStrike" kern="1200" cap="none" spc="0" normalizeH="0" baseline="0" noProof="0" dirty="0">
                <a:ln>
                  <a:noFill/>
                </a:ln>
                <a:solidFill>
                  <a:schemeClr val="bg2">
                    <a:lumMod val="50000"/>
                  </a:schemeClr>
                </a:solidFill>
                <a:effectLst/>
                <a:uLnTx/>
                <a:uFillTx/>
                <a:ea typeface="+mn-ea"/>
                <a:cs typeface="+mn-cs"/>
              </a:rPr>
              <a:t>Hypertensive nephropathy is a common cause of CKD </a:t>
            </a:r>
            <a:r>
              <a:rPr kumimoji="0" lang="en-GB" b="0" i="0" u="none" strike="noStrike" kern="1200" cap="none" spc="0" normalizeH="0" baseline="0" noProof="0" dirty="0">
                <a:ln>
                  <a:noFill/>
                </a:ln>
                <a:solidFill>
                  <a:srgbClr val="53585A"/>
                </a:solidFill>
                <a:effectLst/>
                <a:uLnTx/>
                <a:uFillTx/>
                <a:ea typeface="+mn-ea"/>
                <a:cs typeface="+mn-cs"/>
              </a:rPr>
              <a:t>and is associated with</a:t>
            </a:r>
            <a:r>
              <a:rPr lang="en-GB" noProof="0" dirty="0">
                <a:solidFill>
                  <a:srgbClr val="53585A"/>
                </a:solidFill>
              </a:rPr>
              <a:t> substantial </a:t>
            </a:r>
            <a:r>
              <a:rPr lang="en-GB" b="1" noProof="0" dirty="0">
                <a:solidFill>
                  <a:schemeClr val="bg2">
                    <a:lumMod val="50000"/>
                  </a:schemeClr>
                </a:solidFill>
              </a:rPr>
              <a:t>residual risk </a:t>
            </a:r>
            <a:r>
              <a:rPr lang="en-GB" noProof="0" dirty="0">
                <a:solidFill>
                  <a:srgbClr val="53585A"/>
                </a:solidFill>
              </a:rPr>
              <a:t>of kidney function decline </a:t>
            </a:r>
            <a:r>
              <a:rPr kumimoji="0" lang="en-GB" b="0" i="0" u="none" strike="noStrike" kern="1200" cap="none" spc="0" normalizeH="0" baseline="0" noProof="0" dirty="0">
                <a:ln>
                  <a:noFill/>
                </a:ln>
                <a:solidFill>
                  <a:srgbClr val="53585A"/>
                </a:solidFill>
                <a:effectLst/>
                <a:uLnTx/>
                <a:uFillTx/>
                <a:ea typeface="+mn-ea"/>
                <a:cs typeface="+mn-cs"/>
              </a:rPr>
              <a:t>despite treatment with </a:t>
            </a:r>
            <a:r>
              <a:rPr lang="en-GB" noProof="0" dirty="0">
                <a:solidFill>
                  <a:srgbClr val="53585A"/>
                </a:solidFill>
              </a:rPr>
              <a:t>contemporary guideline-directed therapies*</a:t>
            </a:r>
            <a:r>
              <a:rPr lang="en-GB" baseline="30000" noProof="0" dirty="0">
                <a:solidFill>
                  <a:srgbClr val="53585A"/>
                </a:solidFill>
              </a:rPr>
              <a:t>,1–3</a:t>
            </a:r>
            <a:endParaRPr kumimoji="0" lang="en-GB" b="1" i="0" u="none" strike="noStrike" kern="1200" cap="none" spc="0" normalizeH="0" baseline="0" noProof="0" dirty="0">
              <a:ln>
                <a:noFill/>
              </a:ln>
              <a:solidFill>
                <a:schemeClr val="accent3"/>
              </a:solidFill>
              <a:effectLst/>
              <a:uLnTx/>
              <a:uFillTx/>
            </a:endParaRPr>
          </a:p>
        </p:txBody>
      </p:sp>
      <p:sp>
        <p:nvSpPr>
          <p:cNvPr id="7" name="Rectangle: Rounded Corners 6">
            <a:extLst>
              <a:ext uri="{FF2B5EF4-FFF2-40B4-BE49-F238E27FC236}">
                <a16:creationId xmlns:a16="http://schemas.microsoft.com/office/drawing/2014/main" id="{78107420-56CC-35E8-9417-6E160DE976D2}"/>
              </a:ext>
            </a:extLst>
          </p:cNvPr>
          <p:cNvSpPr/>
          <p:nvPr/>
        </p:nvSpPr>
        <p:spPr>
          <a:xfrm>
            <a:off x="622799" y="2759999"/>
            <a:ext cx="10795149" cy="932204"/>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47200" lvl="0">
              <a:tabLst>
                <a:tab pos="450850" algn="l"/>
              </a:tabLst>
              <a:defRPr/>
            </a:pPr>
            <a:r>
              <a:rPr kumimoji="0" lang="en-GB" b="1" i="0" u="none" strike="noStrike" kern="1200" cap="none" spc="0" normalizeH="0" baseline="0" noProof="0" dirty="0">
                <a:ln>
                  <a:noFill/>
                </a:ln>
                <a:solidFill>
                  <a:schemeClr val="accent4"/>
                </a:solidFill>
                <a:effectLst/>
                <a:uLnTx/>
                <a:uFillTx/>
                <a:ea typeface="+mn-ea"/>
                <a:cs typeface="+mn-cs"/>
              </a:rPr>
              <a:t>Overactivation of the </a:t>
            </a:r>
            <a:r>
              <a:rPr lang="en-GB" b="1" noProof="0" dirty="0">
                <a:solidFill>
                  <a:schemeClr val="accent4"/>
                </a:solidFill>
              </a:rPr>
              <a:t>mineralocorticoid receptor </a:t>
            </a:r>
            <a:r>
              <a:rPr lang="en-GB" noProof="0" dirty="0">
                <a:solidFill>
                  <a:schemeClr val="tx1"/>
                </a:solidFill>
              </a:rPr>
              <a:t>is implicated in the pathophysiology of hypertensive </a:t>
            </a:r>
            <a:r>
              <a:rPr lang="en-GB" noProof="0" dirty="0" err="1">
                <a:solidFill>
                  <a:schemeClr val="tx1"/>
                </a:solidFill>
              </a:rPr>
              <a:t>nephropathy</a:t>
            </a:r>
            <a:r>
              <a:rPr lang="en-GB" baseline="30000" noProof="0" dirty="0" err="1">
                <a:solidFill>
                  <a:schemeClr val="tx1"/>
                </a:solidFill>
              </a:rPr>
              <a:t>4</a:t>
            </a:r>
            <a:r>
              <a:rPr lang="en-GB" baseline="30000" noProof="0" dirty="0">
                <a:solidFill>
                  <a:schemeClr val="tx1"/>
                </a:solidFill>
              </a:rPr>
              <a:t>–6</a:t>
            </a:r>
            <a:endParaRPr kumimoji="0" lang="en-GB" b="0" i="0" u="none" strike="noStrike" kern="1200" cap="none" spc="0" normalizeH="0" baseline="30000" noProof="0" dirty="0">
              <a:ln>
                <a:noFill/>
              </a:ln>
              <a:solidFill>
                <a:srgbClr val="53585A"/>
              </a:solidFill>
              <a:effectLst/>
              <a:uLnTx/>
              <a:uFillTx/>
              <a:ea typeface="+mn-ea"/>
              <a:cs typeface="+mn-cs"/>
            </a:endParaRPr>
          </a:p>
        </p:txBody>
      </p:sp>
      <p:sp>
        <p:nvSpPr>
          <p:cNvPr id="9" name="Rectangle: Rounded Corners 8">
            <a:extLst>
              <a:ext uri="{FF2B5EF4-FFF2-40B4-BE49-F238E27FC236}">
                <a16:creationId xmlns:a16="http://schemas.microsoft.com/office/drawing/2014/main" id="{85D99739-2870-B579-0199-DEEFEC547F86}"/>
              </a:ext>
            </a:extLst>
          </p:cNvPr>
          <p:cNvSpPr/>
          <p:nvPr/>
        </p:nvSpPr>
        <p:spPr>
          <a:xfrm>
            <a:off x="1014448" y="4341252"/>
            <a:ext cx="10516352" cy="1015282"/>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Ins="36000" rtlCol="0" anchor="ctr"/>
          <a:lstStyle/>
          <a:p>
            <a:pPr marL="900000" lvl="0">
              <a:tabLst>
                <a:tab pos="450850" algn="l"/>
              </a:tabLst>
              <a:defRPr/>
            </a:pPr>
            <a:r>
              <a:rPr lang="en-GB" b="1" noProof="0" dirty="0">
                <a:solidFill>
                  <a:srgbClr val="669BD2"/>
                </a:solidFill>
              </a:rPr>
              <a:t>Finerenone</a:t>
            </a:r>
            <a:r>
              <a:rPr lang="en-GB" noProof="0" dirty="0">
                <a:solidFill>
                  <a:schemeClr val="tx1"/>
                </a:solidFill>
              </a:rPr>
              <a:t> is a </a:t>
            </a:r>
            <a:r>
              <a:rPr lang="en-GB" b="1" noProof="0" dirty="0">
                <a:solidFill>
                  <a:srgbClr val="669BD2"/>
                </a:solidFill>
              </a:rPr>
              <a:t>selective, nonsteroidal mineralocorticoid receptor antagonist </a:t>
            </a:r>
            <a:r>
              <a:rPr lang="en-GB" noProof="0" dirty="0">
                <a:solidFill>
                  <a:schemeClr val="tx1"/>
                </a:solidFill>
              </a:rPr>
              <a:t>that targets inflammatory and fibrotic pathways mediated by mineralocorticoid receptor overactivation in the heart and </a:t>
            </a:r>
            <a:r>
              <a:rPr lang="en-GB" noProof="0" dirty="0" err="1">
                <a:solidFill>
                  <a:schemeClr val="tx1"/>
                </a:solidFill>
              </a:rPr>
              <a:t>kidney</a:t>
            </a:r>
            <a:r>
              <a:rPr lang="en-GB" baseline="30000" noProof="0" dirty="0" err="1">
                <a:solidFill>
                  <a:schemeClr val="tx1"/>
                </a:solidFill>
              </a:rPr>
              <a:t>7</a:t>
            </a:r>
            <a:endParaRPr kumimoji="0" lang="en-GB" b="0" i="0" u="none" strike="noStrike" kern="1200" cap="none" spc="0" normalizeH="0" baseline="30000" noProof="0" dirty="0">
              <a:ln>
                <a:noFill/>
              </a:ln>
              <a:solidFill>
                <a:schemeClr val="tx1"/>
              </a:solidFill>
              <a:effectLst/>
              <a:uLnTx/>
              <a:uFillTx/>
              <a:ea typeface="+mn-ea"/>
              <a:cs typeface="+mn-cs"/>
            </a:endParaRPr>
          </a:p>
        </p:txBody>
      </p:sp>
      <p:sp>
        <p:nvSpPr>
          <p:cNvPr id="10" name="Oval 9">
            <a:extLst>
              <a:ext uri="{FF2B5EF4-FFF2-40B4-BE49-F238E27FC236}">
                <a16:creationId xmlns:a16="http://schemas.microsoft.com/office/drawing/2014/main" id="{052244AD-E347-DC8F-70D9-2D1BC697FC57}"/>
              </a:ext>
            </a:extLst>
          </p:cNvPr>
          <p:cNvSpPr/>
          <p:nvPr/>
        </p:nvSpPr>
        <p:spPr>
          <a:xfrm>
            <a:off x="582350" y="1301666"/>
            <a:ext cx="1235894" cy="1159939"/>
          </a:xfrm>
          <a:prstGeom prst="ellipse">
            <a:avLst/>
          </a:prstGeom>
          <a:solidFill>
            <a:schemeClr val="bg1"/>
          </a:solidFill>
          <a:ln w="57150">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pic>
        <p:nvPicPr>
          <p:cNvPr id="12" name="Picture 2">
            <a:extLst>
              <a:ext uri="{FF2B5EF4-FFF2-40B4-BE49-F238E27FC236}">
                <a16:creationId xmlns:a16="http://schemas.microsoft.com/office/drawing/2014/main" id="{CFBA55E4-C6DB-A469-1A07-BFF2047E680C}"/>
              </a:ext>
            </a:extLst>
          </p:cNvPr>
          <p:cNvPicPr>
            <a:picLocks noChangeAspect="1"/>
          </p:cNvPicPr>
          <p:nvPr/>
        </p:nvPicPr>
        <p:blipFill rotWithShape="1">
          <a:blip r:embed="rId4"/>
          <a:srcRect r="22671"/>
          <a:stretch/>
        </p:blipFill>
        <p:spPr>
          <a:xfrm>
            <a:off x="613268" y="1484352"/>
            <a:ext cx="651406" cy="842384"/>
          </a:xfrm>
          <a:prstGeom prst="rect">
            <a:avLst/>
          </a:prstGeom>
        </p:spPr>
      </p:pic>
      <p:sp>
        <p:nvSpPr>
          <p:cNvPr id="21" name="Freeform: Shape 20">
            <a:extLst>
              <a:ext uri="{FF2B5EF4-FFF2-40B4-BE49-F238E27FC236}">
                <a16:creationId xmlns:a16="http://schemas.microsoft.com/office/drawing/2014/main" id="{EEB9A4EF-6C94-DA10-F3D6-655274E7393F}"/>
              </a:ext>
            </a:extLst>
          </p:cNvPr>
          <p:cNvSpPr/>
          <p:nvPr/>
        </p:nvSpPr>
        <p:spPr>
          <a:xfrm>
            <a:off x="1096793" y="1572335"/>
            <a:ext cx="563101" cy="646369"/>
          </a:xfrm>
          <a:custGeom>
            <a:avLst/>
            <a:gdLst>
              <a:gd name="connsiteX0" fmla="*/ 114520 w 472748"/>
              <a:gd name="connsiteY0" fmla="*/ 101033 h 465887"/>
              <a:gd name="connsiteX1" fmla="*/ 101033 w 472748"/>
              <a:gd name="connsiteY1" fmla="*/ 87546 h 465887"/>
              <a:gd name="connsiteX2" fmla="*/ 87546 w 472748"/>
              <a:gd name="connsiteY2" fmla="*/ 101033 h 465887"/>
              <a:gd name="connsiteX3" fmla="*/ 101033 w 472748"/>
              <a:gd name="connsiteY3" fmla="*/ 114520 h 465887"/>
              <a:gd name="connsiteX4" fmla="*/ 114520 w 472748"/>
              <a:gd name="connsiteY4" fmla="*/ 101033 h 465887"/>
              <a:gd name="connsiteX5" fmla="*/ 365328 w 472748"/>
              <a:gd name="connsiteY5" fmla="*/ 129900 h 465887"/>
              <a:gd name="connsiteX6" fmla="*/ 333148 w 472748"/>
              <a:gd name="connsiteY6" fmla="*/ 215553 h 465887"/>
              <a:gd name="connsiteX7" fmla="*/ 323447 w 472748"/>
              <a:gd name="connsiteY7" fmla="*/ 225254 h 465887"/>
              <a:gd name="connsiteX8" fmla="*/ 313746 w 472748"/>
              <a:gd name="connsiteY8" fmla="*/ 215553 h 465887"/>
              <a:gd name="connsiteX9" fmla="*/ 357519 w 472748"/>
              <a:gd name="connsiteY9" fmla="*/ 111917 h 465887"/>
              <a:gd name="connsiteX10" fmla="*/ 370296 w 472748"/>
              <a:gd name="connsiteY10" fmla="*/ 117123 h 465887"/>
              <a:gd name="connsiteX11" fmla="*/ 365328 w 472748"/>
              <a:gd name="connsiteY11" fmla="*/ 129900 h 465887"/>
              <a:gd name="connsiteX12" fmla="*/ 133922 w 472748"/>
              <a:gd name="connsiteY12" fmla="*/ 101033 h 465887"/>
              <a:gd name="connsiteX13" fmla="*/ 100796 w 472748"/>
              <a:gd name="connsiteY13" fmla="*/ 133922 h 465887"/>
              <a:gd name="connsiteX14" fmla="*/ 67907 w 472748"/>
              <a:gd name="connsiteY14" fmla="*/ 101033 h 465887"/>
              <a:gd name="connsiteX15" fmla="*/ 91095 w 472748"/>
              <a:gd name="connsiteY15" fmla="*/ 69564 h 465887"/>
              <a:gd name="connsiteX16" fmla="*/ 91095 w 472748"/>
              <a:gd name="connsiteY16" fmla="*/ 36202 h 465887"/>
              <a:gd name="connsiteX17" fmla="*/ 100796 w 472748"/>
              <a:gd name="connsiteY17" fmla="*/ 26500 h 465887"/>
              <a:gd name="connsiteX18" fmla="*/ 110497 w 472748"/>
              <a:gd name="connsiteY18" fmla="*/ 36202 h 465887"/>
              <a:gd name="connsiteX19" fmla="*/ 110497 w 472748"/>
              <a:gd name="connsiteY19" fmla="*/ 69564 h 465887"/>
              <a:gd name="connsiteX20" fmla="*/ 133922 w 472748"/>
              <a:gd name="connsiteY20" fmla="*/ 101033 h 465887"/>
              <a:gd name="connsiteX21" fmla="*/ 472512 w 472748"/>
              <a:gd name="connsiteY21" fmla="*/ 215553 h 465887"/>
              <a:gd name="connsiteX22" fmla="*/ 414306 w 472748"/>
              <a:gd name="connsiteY22" fmla="*/ 87546 h 465887"/>
              <a:gd name="connsiteX23" fmla="*/ 414306 w 472748"/>
              <a:gd name="connsiteY23" fmla="*/ 58206 h 465887"/>
              <a:gd name="connsiteX24" fmla="*/ 406498 w 472748"/>
              <a:gd name="connsiteY24" fmla="*/ 50398 h 465887"/>
              <a:gd name="connsiteX25" fmla="*/ 343086 w 472748"/>
              <a:gd name="connsiteY25" fmla="*/ 50398 h 465887"/>
              <a:gd name="connsiteX26" fmla="*/ 335278 w 472748"/>
              <a:gd name="connsiteY26" fmla="*/ 58206 h 465887"/>
              <a:gd name="connsiteX27" fmla="*/ 335278 w 472748"/>
              <a:gd name="connsiteY27" fmla="*/ 83524 h 465887"/>
              <a:gd name="connsiteX28" fmla="*/ 270446 w 472748"/>
              <a:gd name="connsiteY28" fmla="*/ 215553 h 465887"/>
              <a:gd name="connsiteX29" fmla="*/ 335278 w 472748"/>
              <a:gd name="connsiteY29" fmla="*/ 347345 h 465887"/>
              <a:gd name="connsiteX30" fmla="*/ 335278 w 472748"/>
              <a:gd name="connsiteY30" fmla="*/ 362961 h 465887"/>
              <a:gd name="connsiteX31" fmla="*/ 343086 w 472748"/>
              <a:gd name="connsiteY31" fmla="*/ 370770 h 465887"/>
              <a:gd name="connsiteX32" fmla="*/ 361778 w 472748"/>
              <a:gd name="connsiteY32" fmla="*/ 370770 h 465887"/>
              <a:gd name="connsiteX33" fmla="*/ 361778 w 472748"/>
              <a:gd name="connsiteY33" fmla="*/ 378341 h 465887"/>
              <a:gd name="connsiteX34" fmla="*/ 294108 w 472748"/>
              <a:gd name="connsiteY34" fmla="*/ 446012 h 465887"/>
              <a:gd name="connsiteX35" fmla="*/ 226437 w 472748"/>
              <a:gd name="connsiteY35" fmla="*/ 378341 h 465887"/>
              <a:gd name="connsiteX36" fmla="*/ 226437 w 472748"/>
              <a:gd name="connsiteY36" fmla="*/ 336461 h 465887"/>
              <a:gd name="connsiteX37" fmla="*/ 226437 w 472748"/>
              <a:gd name="connsiteY37" fmla="*/ 181007 h 465887"/>
              <a:gd name="connsiteX38" fmla="*/ 210584 w 472748"/>
              <a:gd name="connsiteY38" fmla="*/ 136288 h 465887"/>
              <a:gd name="connsiteX39" fmla="*/ 198280 w 472748"/>
              <a:gd name="connsiteY39" fmla="*/ 128480 h 465887"/>
              <a:gd name="connsiteX40" fmla="*/ 202066 w 472748"/>
              <a:gd name="connsiteY40" fmla="*/ 101033 h 465887"/>
              <a:gd name="connsiteX41" fmla="*/ 101033 w 472748"/>
              <a:gd name="connsiteY41" fmla="*/ 0 h 465887"/>
              <a:gd name="connsiteX42" fmla="*/ 0 w 472748"/>
              <a:gd name="connsiteY42" fmla="*/ 101033 h 465887"/>
              <a:gd name="connsiteX43" fmla="*/ 101033 w 472748"/>
              <a:gd name="connsiteY43" fmla="*/ 202066 h 465887"/>
              <a:gd name="connsiteX44" fmla="*/ 191182 w 472748"/>
              <a:gd name="connsiteY44" fmla="*/ 146699 h 465887"/>
              <a:gd name="connsiteX45" fmla="*/ 197570 w 472748"/>
              <a:gd name="connsiteY45" fmla="*/ 150958 h 465887"/>
              <a:gd name="connsiteX46" fmla="*/ 207035 w 472748"/>
              <a:gd name="connsiteY46" fmla="*/ 181007 h 465887"/>
              <a:gd name="connsiteX47" fmla="*/ 207035 w 472748"/>
              <a:gd name="connsiteY47" fmla="*/ 336934 h 465887"/>
              <a:gd name="connsiteX48" fmla="*/ 207035 w 472748"/>
              <a:gd name="connsiteY48" fmla="*/ 378814 h 465887"/>
              <a:gd name="connsiteX49" fmla="*/ 294344 w 472748"/>
              <a:gd name="connsiteY49" fmla="*/ 465887 h 465887"/>
              <a:gd name="connsiteX50" fmla="*/ 381417 w 472748"/>
              <a:gd name="connsiteY50" fmla="*/ 378814 h 465887"/>
              <a:gd name="connsiteX51" fmla="*/ 381417 w 472748"/>
              <a:gd name="connsiteY51" fmla="*/ 371243 h 465887"/>
              <a:gd name="connsiteX52" fmla="*/ 406734 w 472748"/>
              <a:gd name="connsiteY52" fmla="*/ 371243 h 465887"/>
              <a:gd name="connsiteX53" fmla="*/ 414543 w 472748"/>
              <a:gd name="connsiteY53" fmla="*/ 363435 h 465887"/>
              <a:gd name="connsiteX54" fmla="*/ 414543 w 472748"/>
              <a:gd name="connsiteY54" fmla="*/ 343796 h 465887"/>
              <a:gd name="connsiteX55" fmla="*/ 472749 w 472748"/>
              <a:gd name="connsiteY55" fmla="*/ 215789 h 46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472748" h="465887">
                <a:moveTo>
                  <a:pt x="114520" y="101033"/>
                </a:moveTo>
                <a:cubicBezTo>
                  <a:pt x="114520" y="93461"/>
                  <a:pt x="108368" y="87546"/>
                  <a:pt x="101033" y="87546"/>
                </a:cubicBezTo>
                <a:cubicBezTo>
                  <a:pt x="93698" y="87546"/>
                  <a:pt x="87546" y="93698"/>
                  <a:pt x="87546" y="101033"/>
                </a:cubicBezTo>
                <a:cubicBezTo>
                  <a:pt x="87546" y="108368"/>
                  <a:pt x="93698" y="114520"/>
                  <a:pt x="101033" y="114520"/>
                </a:cubicBezTo>
                <a:cubicBezTo>
                  <a:pt x="108368" y="114520"/>
                  <a:pt x="114520" y="108368"/>
                  <a:pt x="114520" y="101033"/>
                </a:cubicBezTo>
                <a:moveTo>
                  <a:pt x="365328" y="129900"/>
                </a:moveTo>
                <a:cubicBezTo>
                  <a:pt x="363671" y="130609"/>
                  <a:pt x="333148" y="145752"/>
                  <a:pt x="333148" y="215553"/>
                </a:cubicBezTo>
                <a:cubicBezTo>
                  <a:pt x="333148" y="220995"/>
                  <a:pt x="328889" y="225254"/>
                  <a:pt x="323447" y="225254"/>
                </a:cubicBezTo>
                <a:cubicBezTo>
                  <a:pt x="318005" y="225254"/>
                  <a:pt x="313746" y="220995"/>
                  <a:pt x="313746" y="215553"/>
                </a:cubicBezTo>
                <a:cubicBezTo>
                  <a:pt x="313746" y="131556"/>
                  <a:pt x="355863" y="112864"/>
                  <a:pt x="357519" y="111917"/>
                </a:cubicBezTo>
                <a:cubicBezTo>
                  <a:pt x="362488" y="109788"/>
                  <a:pt x="368167" y="112154"/>
                  <a:pt x="370296" y="117123"/>
                </a:cubicBezTo>
                <a:cubicBezTo>
                  <a:pt x="372426" y="122091"/>
                  <a:pt x="370296" y="127770"/>
                  <a:pt x="365328" y="129900"/>
                </a:cubicBezTo>
                <a:moveTo>
                  <a:pt x="133922" y="101033"/>
                </a:moveTo>
                <a:cubicBezTo>
                  <a:pt x="133922" y="119252"/>
                  <a:pt x="119015" y="133922"/>
                  <a:pt x="100796" y="133922"/>
                </a:cubicBezTo>
                <a:cubicBezTo>
                  <a:pt x="82577" y="133922"/>
                  <a:pt x="67907" y="119252"/>
                  <a:pt x="67907" y="101033"/>
                </a:cubicBezTo>
                <a:cubicBezTo>
                  <a:pt x="67907" y="86126"/>
                  <a:pt x="77608" y="73586"/>
                  <a:pt x="91095" y="69564"/>
                </a:cubicBezTo>
                <a:lnTo>
                  <a:pt x="91095" y="36202"/>
                </a:lnTo>
                <a:cubicBezTo>
                  <a:pt x="91095" y="30759"/>
                  <a:pt x="95354" y="26500"/>
                  <a:pt x="100796" y="26500"/>
                </a:cubicBezTo>
                <a:cubicBezTo>
                  <a:pt x="106238" y="26500"/>
                  <a:pt x="110497" y="30759"/>
                  <a:pt x="110497" y="36202"/>
                </a:cubicBezTo>
                <a:lnTo>
                  <a:pt x="110497" y="69564"/>
                </a:lnTo>
                <a:cubicBezTo>
                  <a:pt x="123984" y="73823"/>
                  <a:pt x="133922" y="86363"/>
                  <a:pt x="133922" y="101033"/>
                </a:cubicBezTo>
                <a:moveTo>
                  <a:pt x="472512" y="215553"/>
                </a:moveTo>
                <a:cubicBezTo>
                  <a:pt x="472512" y="159003"/>
                  <a:pt x="448615" y="110024"/>
                  <a:pt x="414306" y="87546"/>
                </a:cubicBezTo>
                <a:lnTo>
                  <a:pt x="414306" y="58206"/>
                </a:lnTo>
                <a:cubicBezTo>
                  <a:pt x="414306" y="53947"/>
                  <a:pt x="410757" y="50398"/>
                  <a:pt x="406498" y="50398"/>
                </a:cubicBezTo>
                <a:lnTo>
                  <a:pt x="343086" y="50398"/>
                </a:lnTo>
                <a:cubicBezTo>
                  <a:pt x="338827" y="50398"/>
                  <a:pt x="335278" y="53947"/>
                  <a:pt x="335278" y="58206"/>
                </a:cubicBezTo>
                <a:lnTo>
                  <a:pt x="335278" y="83524"/>
                </a:lnTo>
                <a:cubicBezTo>
                  <a:pt x="297420" y="103872"/>
                  <a:pt x="270446" y="155217"/>
                  <a:pt x="270446" y="215553"/>
                </a:cubicBezTo>
                <a:cubicBezTo>
                  <a:pt x="270446" y="275889"/>
                  <a:pt x="297420" y="327233"/>
                  <a:pt x="335278" y="347345"/>
                </a:cubicBezTo>
                <a:lnTo>
                  <a:pt x="335278" y="362961"/>
                </a:lnTo>
                <a:cubicBezTo>
                  <a:pt x="335278" y="367220"/>
                  <a:pt x="338827" y="370770"/>
                  <a:pt x="343086" y="370770"/>
                </a:cubicBezTo>
                <a:lnTo>
                  <a:pt x="361778" y="370770"/>
                </a:lnTo>
                <a:lnTo>
                  <a:pt x="361778" y="378341"/>
                </a:lnTo>
                <a:cubicBezTo>
                  <a:pt x="361778" y="415726"/>
                  <a:pt x="331492" y="446012"/>
                  <a:pt x="294108" y="446012"/>
                </a:cubicBezTo>
                <a:cubicBezTo>
                  <a:pt x="256723" y="446012"/>
                  <a:pt x="226437" y="415726"/>
                  <a:pt x="226437" y="378341"/>
                </a:cubicBezTo>
                <a:lnTo>
                  <a:pt x="226437" y="336461"/>
                </a:lnTo>
                <a:cubicBezTo>
                  <a:pt x="226437" y="336461"/>
                  <a:pt x="225490" y="230932"/>
                  <a:pt x="226437" y="181007"/>
                </a:cubicBezTo>
                <a:cubicBezTo>
                  <a:pt x="226673" y="161369"/>
                  <a:pt x="221468" y="146226"/>
                  <a:pt x="210584" y="136288"/>
                </a:cubicBezTo>
                <a:cubicBezTo>
                  <a:pt x="206561" y="132739"/>
                  <a:pt x="202539" y="130136"/>
                  <a:pt x="198280" y="128480"/>
                </a:cubicBezTo>
                <a:cubicBezTo>
                  <a:pt x="200646" y="119725"/>
                  <a:pt x="202066" y="110497"/>
                  <a:pt x="202066" y="101033"/>
                </a:cubicBezTo>
                <a:cubicBezTo>
                  <a:pt x="202066" y="45193"/>
                  <a:pt x="156873" y="0"/>
                  <a:pt x="101033" y="0"/>
                </a:cubicBezTo>
                <a:cubicBezTo>
                  <a:pt x="45193" y="0"/>
                  <a:pt x="0" y="45193"/>
                  <a:pt x="0" y="101033"/>
                </a:cubicBezTo>
                <a:cubicBezTo>
                  <a:pt x="0" y="156873"/>
                  <a:pt x="45193" y="202066"/>
                  <a:pt x="101033" y="202066"/>
                </a:cubicBezTo>
                <a:cubicBezTo>
                  <a:pt x="140310" y="202066"/>
                  <a:pt x="174382" y="179588"/>
                  <a:pt x="191182" y="146699"/>
                </a:cubicBezTo>
                <a:cubicBezTo>
                  <a:pt x="193311" y="147645"/>
                  <a:pt x="195677" y="149065"/>
                  <a:pt x="197570" y="150958"/>
                </a:cubicBezTo>
                <a:cubicBezTo>
                  <a:pt x="203959" y="157110"/>
                  <a:pt x="207271" y="167047"/>
                  <a:pt x="207035" y="181007"/>
                </a:cubicBezTo>
                <a:cubicBezTo>
                  <a:pt x="206325" y="231169"/>
                  <a:pt x="207035" y="335751"/>
                  <a:pt x="207035" y="336934"/>
                </a:cubicBezTo>
                <a:lnTo>
                  <a:pt x="207035" y="378814"/>
                </a:lnTo>
                <a:cubicBezTo>
                  <a:pt x="207035" y="426846"/>
                  <a:pt x="246312" y="465887"/>
                  <a:pt x="294344" y="465887"/>
                </a:cubicBezTo>
                <a:cubicBezTo>
                  <a:pt x="342376" y="465887"/>
                  <a:pt x="381417" y="426846"/>
                  <a:pt x="381417" y="378814"/>
                </a:cubicBezTo>
                <a:lnTo>
                  <a:pt x="381417" y="371243"/>
                </a:lnTo>
                <a:lnTo>
                  <a:pt x="406734" y="371243"/>
                </a:lnTo>
                <a:cubicBezTo>
                  <a:pt x="410993" y="371243"/>
                  <a:pt x="414543" y="367694"/>
                  <a:pt x="414543" y="363435"/>
                </a:cubicBezTo>
                <a:lnTo>
                  <a:pt x="414543" y="343796"/>
                </a:lnTo>
                <a:cubicBezTo>
                  <a:pt x="448851" y="321318"/>
                  <a:pt x="472749" y="272339"/>
                  <a:pt x="472749" y="215789"/>
                </a:cubicBezTo>
              </a:path>
            </a:pathLst>
          </a:custGeom>
          <a:solidFill>
            <a:schemeClr val="bg2">
              <a:lumMod val="50000"/>
            </a:schemeClr>
          </a:solidFill>
          <a:ln w="12700" cap="flat">
            <a:solidFill>
              <a:schemeClr val="bg1"/>
            </a:solidFill>
            <a:prstDash val="solid"/>
            <a:miter/>
          </a:ln>
        </p:spPr>
        <p:txBody>
          <a:bodyPr rtlCol="0" anchor="ctr"/>
          <a:lstStyle/>
          <a:p>
            <a:pPr marL="0" marR="0" lvl="0" indent="0" algn="l" defTabSz="609570" rtl="0" eaLnBrk="0" fontAlgn="base" latinLnBrk="0" hangingPunct="0">
              <a:lnSpc>
                <a:spcPct val="100000"/>
              </a:lnSpc>
              <a:spcBef>
                <a:spcPct val="0"/>
              </a:spcBef>
              <a:spcAft>
                <a:spcPct val="0"/>
              </a:spcAft>
              <a:buClrTx/>
              <a:buSzTx/>
              <a:buFontTx/>
              <a:buNone/>
              <a:tabLst/>
              <a:defRPr/>
            </a:pPr>
            <a:endParaRPr kumimoji="0" lang="en-GB" b="1" i="0" u="none" strike="noStrike" kern="0" cap="none" spc="0" normalizeH="0" baseline="0" noProof="0" dirty="0">
              <a:ln>
                <a:noFill/>
              </a:ln>
              <a:solidFill>
                <a:srgbClr val="53585A"/>
              </a:solidFill>
              <a:effectLst/>
              <a:uLnTx/>
              <a:uFillTx/>
              <a:latin typeface="Arial" panose="020B0604020202020204"/>
              <a:ea typeface="MS PGothic" charset="0"/>
              <a:cs typeface="+mn-cs"/>
            </a:endParaRPr>
          </a:p>
        </p:txBody>
      </p:sp>
      <p:sp>
        <p:nvSpPr>
          <p:cNvPr id="22" name="Oval 21">
            <a:extLst>
              <a:ext uri="{FF2B5EF4-FFF2-40B4-BE49-F238E27FC236}">
                <a16:creationId xmlns:a16="http://schemas.microsoft.com/office/drawing/2014/main" id="{6B68AD27-B054-274D-C962-9308CF8C2579}"/>
              </a:ext>
            </a:extLst>
          </p:cNvPr>
          <p:cNvSpPr/>
          <p:nvPr/>
        </p:nvSpPr>
        <p:spPr>
          <a:xfrm>
            <a:off x="10285383" y="2620446"/>
            <a:ext cx="1235894" cy="1159939"/>
          </a:xfrm>
          <a:prstGeom prst="ellipse">
            <a:avLst/>
          </a:prstGeom>
          <a:solidFill>
            <a:schemeClr val="bg1"/>
          </a:solidFill>
          <a:ln w="571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27" name="TextBox 26">
            <a:extLst>
              <a:ext uri="{FF2B5EF4-FFF2-40B4-BE49-F238E27FC236}">
                <a16:creationId xmlns:a16="http://schemas.microsoft.com/office/drawing/2014/main" id="{6ED2D01B-533F-4F67-5287-1F119DAC0B46}"/>
              </a:ext>
            </a:extLst>
          </p:cNvPr>
          <p:cNvSpPr txBox="1"/>
          <p:nvPr/>
        </p:nvSpPr>
        <p:spPr>
          <a:xfrm>
            <a:off x="10386594" y="2728846"/>
            <a:ext cx="971549" cy="288969"/>
          </a:xfrm>
          <a:prstGeom prst="rect">
            <a:avLst/>
          </a:prstGeom>
        </p:spPr>
        <p:txBody>
          <a:bodyPr vert="horz" wrap="none" lIns="91440" tIns="45720" rIns="91440" bIns="45720" rtlCol="0">
            <a:noAutofit/>
          </a:bodyPr>
          <a:lstStyle/>
          <a:p>
            <a:pPr algn="l">
              <a:spcBef>
                <a:spcPts val="600"/>
              </a:spcBef>
            </a:pPr>
            <a:r>
              <a:rPr lang="en-GB" sz="1350" b="1" noProof="0" dirty="0">
                <a:solidFill>
                  <a:schemeClr val="accent4"/>
                </a:solidFill>
                <a:latin typeface="+mn-lt"/>
              </a:rPr>
              <a:t>MR</a:t>
            </a:r>
          </a:p>
        </p:txBody>
      </p:sp>
      <p:pic>
        <p:nvPicPr>
          <p:cNvPr id="37" name="object 10">
            <a:extLst>
              <a:ext uri="{FF2B5EF4-FFF2-40B4-BE49-F238E27FC236}">
                <a16:creationId xmlns:a16="http://schemas.microsoft.com/office/drawing/2014/main" id="{E05B1100-29A3-6676-5DF0-5A6A2B0F2CF0}"/>
              </a:ext>
            </a:extLst>
          </p:cNvPr>
          <p:cNvPicPr>
            <a:picLocks/>
          </p:cNvPicPr>
          <p:nvPr/>
        </p:nvPicPr>
        <p:blipFill>
          <a:blip r:embed="rId5" cstate="print"/>
          <a:srcRect l="18699" t="6160" r="15881" b="5864"/>
          <a:stretch>
            <a:fillRect/>
          </a:stretch>
        </p:blipFill>
        <p:spPr>
          <a:xfrm>
            <a:off x="10481482" y="2757845"/>
            <a:ext cx="932828" cy="962897"/>
          </a:xfrm>
          <a:prstGeom prst="rect">
            <a:avLst/>
          </a:prstGeom>
        </p:spPr>
      </p:pic>
      <p:sp>
        <p:nvSpPr>
          <p:cNvPr id="39" name="Oval 38">
            <a:extLst>
              <a:ext uri="{FF2B5EF4-FFF2-40B4-BE49-F238E27FC236}">
                <a16:creationId xmlns:a16="http://schemas.microsoft.com/office/drawing/2014/main" id="{30A40EB0-A559-8BF9-1E58-471E0FBFDC8C}"/>
              </a:ext>
            </a:extLst>
          </p:cNvPr>
          <p:cNvSpPr/>
          <p:nvPr/>
        </p:nvSpPr>
        <p:spPr>
          <a:xfrm>
            <a:off x="582350" y="4257666"/>
            <a:ext cx="1235894" cy="1159939"/>
          </a:xfrm>
          <a:prstGeom prst="ellipse">
            <a:avLst/>
          </a:prstGeom>
          <a:solidFill>
            <a:schemeClr val="bg1"/>
          </a:solid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43" name="TextBox 42">
            <a:extLst>
              <a:ext uri="{FF2B5EF4-FFF2-40B4-BE49-F238E27FC236}">
                <a16:creationId xmlns:a16="http://schemas.microsoft.com/office/drawing/2014/main" id="{AFBF4EDA-EDC0-75EE-F809-092EA40718B5}"/>
              </a:ext>
            </a:extLst>
          </p:cNvPr>
          <p:cNvSpPr txBox="1"/>
          <p:nvPr/>
        </p:nvSpPr>
        <p:spPr>
          <a:xfrm>
            <a:off x="650557" y="4389090"/>
            <a:ext cx="971549" cy="288969"/>
          </a:xfrm>
          <a:prstGeom prst="rect">
            <a:avLst/>
          </a:prstGeom>
        </p:spPr>
        <p:txBody>
          <a:bodyPr vert="horz" wrap="none" lIns="91440" tIns="45720" rIns="91440" bIns="45720" rtlCol="0">
            <a:noAutofit/>
          </a:bodyPr>
          <a:lstStyle/>
          <a:p>
            <a:pPr algn="l">
              <a:spcBef>
                <a:spcPts val="600"/>
              </a:spcBef>
            </a:pPr>
            <a:r>
              <a:rPr lang="en-GB" sz="1350" b="1" noProof="0" dirty="0">
                <a:solidFill>
                  <a:schemeClr val="accent4"/>
                </a:solidFill>
                <a:latin typeface="+mn-lt"/>
              </a:rPr>
              <a:t>MR</a:t>
            </a:r>
          </a:p>
        </p:txBody>
      </p:sp>
      <p:pic>
        <p:nvPicPr>
          <p:cNvPr id="44" name="object 10">
            <a:extLst>
              <a:ext uri="{FF2B5EF4-FFF2-40B4-BE49-F238E27FC236}">
                <a16:creationId xmlns:a16="http://schemas.microsoft.com/office/drawing/2014/main" id="{E8B1FB22-22D5-3990-55E7-BD5372E70119}"/>
              </a:ext>
            </a:extLst>
          </p:cNvPr>
          <p:cNvPicPr>
            <a:picLocks/>
          </p:cNvPicPr>
          <p:nvPr/>
        </p:nvPicPr>
        <p:blipFill>
          <a:blip r:embed="rId5" cstate="print"/>
          <a:srcRect l="18699" t="6160" r="15881" b="5864"/>
          <a:stretch>
            <a:fillRect/>
          </a:stretch>
        </p:blipFill>
        <p:spPr>
          <a:xfrm>
            <a:off x="774370" y="4418754"/>
            <a:ext cx="830522" cy="899630"/>
          </a:xfrm>
          <a:prstGeom prst="rect">
            <a:avLst/>
          </a:prstGeom>
        </p:spPr>
      </p:pic>
      <p:sp>
        <p:nvSpPr>
          <p:cNvPr id="47" name="Isosceles Triangle 46">
            <a:extLst>
              <a:ext uri="{FF2B5EF4-FFF2-40B4-BE49-F238E27FC236}">
                <a16:creationId xmlns:a16="http://schemas.microsoft.com/office/drawing/2014/main" id="{760C12A8-EC5F-C2D2-B766-E806BD296F03}"/>
              </a:ext>
            </a:extLst>
          </p:cNvPr>
          <p:cNvSpPr/>
          <p:nvPr/>
        </p:nvSpPr>
        <p:spPr>
          <a:xfrm rot="4885254">
            <a:off x="1168624" y="4033707"/>
            <a:ext cx="468100" cy="448833"/>
          </a:xfrm>
          <a:prstGeom prst="triangle">
            <a:avLst>
              <a:gd name="adj" fmla="val 56158"/>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48" name="Oval 47">
            <a:extLst>
              <a:ext uri="{FF2B5EF4-FFF2-40B4-BE49-F238E27FC236}">
                <a16:creationId xmlns:a16="http://schemas.microsoft.com/office/drawing/2014/main" id="{8A3369A3-DA80-9B2E-AB6F-FF5F4D02F44A}"/>
              </a:ext>
            </a:extLst>
          </p:cNvPr>
          <p:cNvSpPr/>
          <p:nvPr/>
        </p:nvSpPr>
        <p:spPr>
          <a:xfrm>
            <a:off x="1096793" y="3741409"/>
            <a:ext cx="664533" cy="573155"/>
          </a:xfrm>
          <a:prstGeom prst="ellipse">
            <a:avLst/>
          </a:prstGeom>
          <a:solidFill>
            <a:schemeClr val="bg1"/>
          </a:solid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mc:AlternateContent xmlns:mc="http://schemas.openxmlformats.org/markup-compatibility/2006">
        <mc:Choice xmlns:am3d="http://schemas.microsoft.com/office/drawing/2017/model3d" Requires="am3d">
          <p:graphicFrame>
            <p:nvGraphicFramePr>
              <p:cNvPr id="49" name="3D-Modell 1">
                <a:extLst>
                  <a:ext uri="{FF2B5EF4-FFF2-40B4-BE49-F238E27FC236}">
                    <a16:creationId xmlns:a16="http://schemas.microsoft.com/office/drawing/2014/main" id="{A9C57A54-9D42-1B6F-D794-BEFBDA3F00C9}"/>
                  </a:ext>
                </a:extLst>
              </p:cNvPr>
              <p:cNvGraphicFramePr>
                <a:graphicFrameLocks noChangeAspect="1"/>
              </p:cNvGraphicFramePr>
              <p:nvPr>
                <p:extLst>
                  <p:ext uri="{D42A27DB-BD31-4B8C-83A1-F6EECF244321}">
                    <p14:modId xmlns:p14="http://schemas.microsoft.com/office/powerpoint/2010/main" val="2022206680"/>
                  </p:ext>
                </p:extLst>
              </p:nvPr>
            </p:nvGraphicFramePr>
            <p:xfrm>
              <a:off x="1165580" y="3792723"/>
              <a:ext cx="529644" cy="529645"/>
            </p:xfrm>
            <a:graphic>
              <a:graphicData uri="http://schemas.microsoft.com/office/drawing/2017/model3d">
                <am3d:model3d r:embed="rId6">
                  <am3d:spPr>
                    <a:xfrm>
                      <a:off x="0" y="0"/>
                      <a:ext cx="529644" cy="529645"/>
                    </a:xfrm>
                    <a:prstGeom prst="rect">
                      <a:avLst/>
                    </a:prstGeom>
                    <a:effectLst>
                      <a:outerShdw sx="103000" sy="103000" algn="ctr" rotWithShape="0">
                        <a:srgbClr val="17506F"/>
                      </a:outerShdw>
                    </a:effectLst>
                  </am3d:spPr>
                  <am3d:camera>
                    <am3d:pos x="0" y="0" z="73056275"/>
                    <am3d:up dx="0" dy="36000000" dz="0"/>
                    <am3d:lookAt x="0" y="0" z="0"/>
                    <am3d:perspective fov="2700000"/>
                  </am3d:camera>
                  <am3d:trans>
                    <am3d:meterPerModelUnit n="14819" d="1000000"/>
                    <am3d:preTrans dx="-1353054" dy="-661632" dz="1360602"/>
                    <am3d:scale>
                      <am3d:sx n="1000000" d="1000000"/>
                      <am3d:sy n="1000000" d="1000000"/>
                      <am3d:sz n="1000000" d="1000000"/>
                    </am3d:scale>
                    <am3d:rot ax="873402" ay="4327059" az="-7729858"/>
                    <am3d:postTrans dx="0" dy="0" dz="0"/>
                  </am3d:trans>
                  <am3d:raster rName="Office3DRenderer" rVer="16.0.8326">
                    <am3d:blip r:embed="rId7"/>
                  </am3d:raster>
                  <am3d:objViewport viewportSz="1047518"/>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9" name="3D-Modell 1">
                <a:extLst>
                  <a:ext uri="{FF2B5EF4-FFF2-40B4-BE49-F238E27FC236}">
                    <a16:creationId xmlns:a16="http://schemas.microsoft.com/office/drawing/2014/main" id="{A9C57A54-9D42-1B6F-D794-BEFBDA3F00C9}"/>
                  </a:ext>
                </a:extLst>
              </p:cNvPr>
              <p:cNvPicPr>
                <a:picLocks noGrp="1" noRot="1" noChangeAspect="1" noMove="1" noResize="1" noEditPoints="1" noAdjustHandles="1" noChangeArrowheads="1" noChangeShapeType="1" noCrop="1"/>
              </p:cNvPicPr>
              <p:nvPr/>
            </p:nvPicPr>
            <p:blipFill>
              <a:blip r:embed="rId7"/>
              <a:stretch>
                <a:fillRect/>
              </a:stretch>
            </p:blipFill>
            <p:spPr>
              <a:xfrm>
                <a:off x="1165580" y="3792723"/>
                <a:ext cx="529644" cy="529645"/>
              </a:xfrm>
              <a:prstGeom prst="rect">
                <a:avLst/>
              </a:prstGeom>
              <a:effectLst>
                <a:outerShdw sx="103000" sy="103000" algn="ctr" rotWithShape="0">
                  <a:srgbClr val="17506F"/>
                </a:outerShdw>
              </a:effectLst>
            </p:spPr>
          </p:pic>
        </mc:Fallback>
      </mc:AlternateContent>
      <p:cxnSp>
        <p:nvCxnSpPr>
          <p:cNvPr id="96" name="Straight Connector 95">
            <a:extLst>
              <a:ext uri="{FF2B5EF4-FFF2-40B4-BE49-F238E27FC236}">
                <a16:creationId xmlns:a16="http://schemas.microsoft.com/office/drawing/2014/main" id="{E5DE675B-36C4-BC33-14E3-7C4558F9258C}"/>
              </a:ext>
            </a:extLst>
          </p:cNvPr>
          <p:cNvCxnSpPr>
            <a:cxnSpLocks/>
          </p:cNvCxnSpPr>
          <p:nvPr/>
        </p:nvCxnSpPr>
        <p:spPr>
          <a:xfrm>
            <a:off x="5301826" y="4540070"/>
            <a:ext cx="8746" cy="4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7" name="Straight Connector 96">
            <a:extLst>
              <a:ext uri="{FF2B5EF4-FFF2-40B4-BE49-F238E27FC236}">
                <a16:creationId xmlns:a16="http://schemas.microsoft.com/office/drawing/2014/main" id="{23E937F3-837A-AFA8-2178-F89F623A1497}"/>
              </a:ext>
            </a:extLst>
          </p:cNvPr>
          <p:cNvCxnSpPr>
            <a:cxnSpLocks/>
          </p:cNvCxnSpPr>
          <p:nvPr/>
        </p:nvCxnSpPr>
        <p:spPr>
          <a:xfrm>
            <a:off x="5342915" y="4540070"/>
            <a:ext cx="8746" cy="4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235272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B2650A-FB69-2581-7E75-B28FE7CB05B5}"/>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4D2ECBD-E2E2-EC5B-41F2-7D77E703ECBD}"/>
              </a:ext>
            </a:extLst>
          </p:cNvPr>
          <p:cNvSpPr>
            <a:spLocks noGrp="1"/>
          </p:cNvSpPr>
          <p:nvPr>
            <p:ph type="sldNum" sz="quarter" idx="17"/>
          </p:nvPr>
        </p:nvSpPr>
        <p:spPr/>
        <p:txBody>
          <a:bodyPr/>
          <a:lstStyle/>
          <a:p>
            <a:fld id="{7AF8E309-D608-654D-B811-6A2C46C88181}" type="slidenum">
              <a:rPr lang="en-GB" noProof="0" smtClean="0"/>
              <a:pPr/>
              <a:t>3</a:t>
            </a:fld>
            <a:endParaRPr lang="en-GB" noProof="0" dirty="0"/>
          </a:p>
        </p:txBody>
      </p:sp>
      <p:sp>
        <p:nvSpPr>
          <p:cNvPr id="4" name="Title 3">
            <a:extLst>
              <a:ext uri="{FF2B5EF4-FFF2-40B4-BE49-F238E27FC236}">
                <a16:creationId xmlns:a16="http://schemas.microsoft.com/office/drawing/2014/main" id="{1697A590-59D7-637C-5F7D-62AA59DBA24C}"/>
              </a:ext>
            </a:extLst>
          </p:cNvPr>
          <p:cNvSpPr>
            <a:spLocks noGrp="1"/>
          </p:cNvSpPr>
          <p:nvPr>
            <p:ph type="title"/>
          </p:nvPr>
        </p:nvSpPr>
        <p:spPr/>
        <p:txBody>
          <a:bodyPr/>
          <a:lstStyle/>
          <a:p>
            <a:r>
              <a:rPr lang="en-GB" noProof="0" dirty="0"/>
              <a:t>Introduction</a:t>
            </a:r>
          </a:p>
        </p:txBody>
      </p:sp>
      <p:sp>
        <p:nvSpPr>
          <p:cNvPr id="5" name="Footer Placeholder 4">
            <a:extLst>
              <a:ext uri="{FF2B5EF4-FFF2-40B4-BE49-F238E27FC236}">
                <a16:creationId xmlns:a16="http://schemas.microsoft.com/office/drawing/2014/main" id="{D33EDB67-A11C-3544-1CA1-5436CA06F4D9}"/>
              </a:ext>
            </a:extLst>
          </p:cNvPr>
          <p:cNvSpPr>
            <a:spLocks noGrp="1"/>
          </p:cNvSpPr>
          <p:nvPr>
            <p:ph type="ftr" sz="quarter" idx="18"/>
          </p:nvPr>
        </p:nvSpPr>
        <p:spPr>
          <a:xfrm>
            <a:off x="1384527" y="6033123"/>
            <a:ext cx="10296195" cy="506124"/>
          </a:xfrm>
        </p:spPr>
        <p:txBody>
          <a:bodyPr/>
          <a:lstStyle/>
          <a:p>
            <a:r>
              <a:rPr lang="en-GB" sz="800" noProof="0" dirty="0"/>
              <a:t>*Mean annualised change in eGFR from baseline to month 32; </a:t>
            </a:r>
            <a:r>
              <a:rPr lang="en-GB" sz="800" baseline="30000" noProof="0" dirty="0"/>
              <a:t>#</a:t>
            </a:r>
            <a:r>
              <a:rPr lang="en-GB" sz="800" noProof="0" dirty="0"/>
              <a:t>took place when the last randomised participant reached 32 months of treatment;</a:t>
            </a:r>
            <a:r>
              <a:rPr lang="en-GB" sz="800" baseline="30000" dirty="0"/>
              <a:t> ‡</a:t>
            </a:r>
            <a:r>
              <a:rPr lang="en-GB" sz="800" noProof="0" dirty="0"/>
              <a:t>took place approximately 1 month after last administration of study drug; </a:t>
            </a:r>
            <a:r>
              <a:rPr lang="en-GB" sz="800" baseline="30000" dirty="0"/>
              <a:t>§</a:t>
            </a:r>
            <a:r>
              <a:rPr lang="en-GB" sz="800" dirty="0"/>
              <a:t>kidney failure (defined as an eGFR &lt;15 ml/min/1.73 m</a:t>
            </a:r>
            <a:r>
              <a:rPr lang="en-GB" sz="800" baseline="30000" dirty="0"/>
              <a:t>2</a:t>
            </a:r>
            <a:r>
              <a:rPr lang="en-GB" sz="800" dirty="0"/>
              <a:t>, initiation of chronic dialysis or kidney transplantation), sustained </a:t>
            </a:r>
            <a:r>
              <a:rPr lang="en-GB" sz="800" kern="0" dirty="0"/>
              <a:t>≥57% eGFR decrease, HHF or CV death</a:t>
            </a:r>
            <a:endParaRPr lang="en-GB" sz="800" noProof="0" dirty="0"/>
          </a:p>
          <a:p>
            <a:r>
              <a:rPr lang="en-GB" sz="800" spc="-10" noProof="0" dirty="0"/>
              <a:t>CI, confidence interval; CKD, chronic kidney disease; CV, cardiovascular; eGFR, estimated glomerular filtration rate; EOT, end of treatment; FU, follow-up; HHF, hospitalisation for heart failure; HR, hazard ratio; PY, patient-years</a:t>
            </a:r>
          </a:p>
          <a:p>
            <a:r>
              <a:rPr lang="en-GB" sz="800" noProof="0" dirty="0"/>
              <a:t>1. Heerspink </a:t>
            </a:r>
            <a:r>
              <a:rPr lang="en-GB" sz="800" noProof="0" dirty="0" err="1"/>
              <a:t>HJL</a:t>
            </a:r>
            <a:r>
              <a:rPr lang="en-GB" sz="800" noProof="0" dirty="0"/>
              <a:t>, </a:t>
            </a:r>
            <a:r>
              <a:rPr lang="en-GB" sz="800" i="1" noProof="0" dirty="0"/>
              <a:t>et al</a:t>
            </a:r>
            <a:r>
              <a:rPr lang="en-GB" sz="800" noProof="0" dirty="0"/>
              <a:t>. </a:t>
            </a:r>
            <a:r>
              <a:rPr lang="en-GB" sz="800" i="1" noProof="0" dirty="0"/>
              <a:t>N Engl J Med </a:t>
            </a:r>
            <a:r>
              <a:rPr lang="en-GB" sz="800" noProof="0" dirty="0"/>
              <a:t>2026; </a:t>
            </a:r>
            <a:r>
              <a:rPr lang="en-GB" sz="800" noProof="0" dirty="0" err="1"/>
              <a:t>doi</a:t>
            </a:r>
            <a:r>
              <a:rPr lang="en-GB" sz="800" noProof="0" dirty="0"/>
              <a:t>: 10.1056/</a:t>
            </a:r>
            <a:r>
              <a:rPr lang="en-GB" sz="800" noProof="0" dirty="0" err="1"/>
              <a:t>NEJMoa2604625</a:t>
            </a:r>
            <a:endParaRPr lang="en-GB" sz="800" noProof="0" dirty="0"/>
          </a:p>
        </p:txBody>
      </p:sp>
      <p:pic>
        <p:nvPicPr>
          <p:cNvPr id="8" name="Picture 7">
            <a:extLst>
              <a:ext uri="{FF2B5EF4-FFF2-40B4-BE49-F238E27FC236}">
                <a16:creationId xmlns:a16="http://schemas.microsoft.com/office/drawing/2014/main" id="{832E2D78-34A9-5900-B768-25A33C3AA076}"/>
              </a:ext>
            </a:extLst>
          </p:cNvPr>
          <p:cNvPicPr>
            <a:picLocks noChangeAspect="1"/>
          </p:cNvPicPr>
          <p:nvPr/>
        </p:nvPicPr>
        <p:blipFill>
          <a:blip r:embed="rId3">
            <a:clrChange>
              <a:clrFrom>
                <a:srgbClr val="FAFAFA"/>
              </a:clrFrom>
              <a:clrTo>
                <a:srgbClr val="FAFAFA">
                  <a:alpha val="0"/>
                </a:srgbClr>
              </a:clrTo>
            </a:clrChange>
          </a:blip>
          <a:stretch>
            <a:fillRect/>
          </a:stretch>
        </p:blipFill>
        <p:spPr>
          <a:xfrm>
            <a:off x="41733" y="6013459"/>
            <a:ext cx="1291102" cy="340129"/>
          </a:xfrm>
          <a:prstGeom prst="rect">
            <a:avLst/>
          </a:prstGeom>
        </p:spPr>
      </p:pic>
      <p:sp>
        <p:nvSpPr>
          <p:cNvPr id="54" name="Rectangle 53">
            <a:extLst>
              <a:ext uri="{FF2B5EF4-FFF2-40B4-BE49-F238E27FC236}">
                <a16:creationId xmlns:a16="http://schemas.microsoft.com/office/drawing/2014/main" id="{8F623E02-855E-1824-6C67-0C70B2F6508A}"/>
              </a:ext>
            </a:extLst>
          </p:cNvPr>
          <p:cNvSpPr/>
          <p:nvPr/>
        </p:nvSpPr>
        <p:spPr>
          <a:xfrm>
            <a:off x="748879" y="1435565"/>
            <a:ext cx="5200177" cy="37793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r>
              <a:rPr lang="en-GB" sz="1600" b="1" noProof="0" dirty="0">
                <a:solidFill>
                  <a:schemeClr val="bg2">
                    <a:lumMod val="75000"/>
                  </a:schemeClr>
                </a:solidFill>
              </a:rPr>
              <a:t>Total eGFR slope*</a:t>
            </a:r>
            <a:endParaRPr lang="en-GB" sz="1600" b="1" baseline="30000" noProof="0" dirty="0">
              <a:solidFill>
                <a:schemeClr val="bg2">
                  <a:lumMod val="75000"/>
                </a:schemeClr>
              </a:solidFill>
            </a:endParaRPr>
          </a:p>
        </p:txBody>
      </p:sp>
      <p:sp>
        <p:nvSpPr>
          <p:cNvPr id="76" name="TextBox 4">
            <a:extLst>
              <a:ext uri="{FF2B5EF4-FFF2-40B4-BE49-F238E27FC236}">
                <a16:creationId xmlns:a16="http://schemas.microsoft.com/office/drawing/2014/main" id="{098E8298-5E39-E13E-3B8A-5BAFF8182E78}"/>
              </a:ext>
            </a:extLst>
          </p:cNvPr>
          <p:cNvSpPr txBox="1"/>
          <p:nvPr/>
        </p:nvSpPr>
        <p:spPr>
          <a:xfrm>
            <a:off x="1358119" y="3588204"/>
            <a:ext cx="2484350" cy="974209"/>
          </a:xfrm>
          <a:prstGeom prst="rect">
            <a:avLst/>
          </a:prstGeom>
          <a:noFill/>
          <a:ln w="19050" cmpd="sng">
            <a:solidFill>
              <a:schemeClr val="tx2"/>
            </a:solid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l" defTabSz="609585" rtl="0" eaLnBrk="0" fontAlgn="base" latinLnBrk="0" hangingPunct="0">
              <a:lnSpc>
                <a:spcPct val="100000"/>
              </a:lnSpc>
              <a:spcBef>
                <a:spcPct val="0"/>
              </a:spcBef>
              <a:spcAft>
                <a:spcPct val="0"/>
              </a:spcAft>
              <a:buClrTx/>
              <a:buSzTx/>
              <a:buFontTx/>
              <a:buNone/>
              <a:tabLst/>
              <a:defRPr/>
            </a:pPr>
            <a:r>
              <a:rPr kumimoji="0" lang="en-GB" sz="1050" b="1" i="0" u="none" strike="noStrike" kern="1200" cap="none" spc="0" normalizeH="0" baseline="0" noProof="0" dirty="0">
                <a:ln>
                  <a:noFill/>
                </a:ln>
                <a:solidFill>
                  <a:srgbClr val="16374D"/>
                </a:solidFill>
                <a:effectLst/>
                <a:uLnTx/>
                <a:uFillTx/>
                <a:latin typeface="Arial" panose="020B0604020202020204"/>
                <a:ea typeface="+mn-ea"/>
                <a:cs typeface="+mn-cs"/>
              </a:rPr>
              <a:t>Total eGFR slope up to month 32 </a:t>
            </a:r>
            <a:r>
              <a:rPr kumimoji="0" lang="en-GB" sz="1050" i="0" u="none" strike="noStrike" kern="1200" cap="none" spc="0" normalizeH="0" baseline="0" noProof="0" dirty="0">
                <a:ln>
                  <a:noFill/>
                </a:ln>
                <a:solidFill>
                  <a:srgbClr val="16374D"/>
                </a:solidFill>
                <a:effectLst/>
                <a:uLnTx/>
                <a:uFillTx/>
                <a:latin typeface="Arial" panose="020B0604020202020204"/>
                <a:ea typeface="+mn-ea"/>
                <a:cs typeface="+mn-cs"/>
              </a:rPr>
              <a:t>(95% CI)</a:t>
            </a:r>
            <a:r>
              <a:rPr kumimoji="0" lang="en-GB" sz="1050" b="1" i="0" u="none" strike="noStrike" kern="1200" cap="none" spc="0" normalizeH="0" baseline="0" noProof="0" dirty="0">
                <a:ln>
                  <a:noFill/>
                </a:ln>
                <a:solidFill>
                  <a:srgbClr val="16374D"/>
                </a:solidFill>
                <a:effectLst/>
                <a:uLnTx/>
                <a:uFillTx/>
                <a:latin typeface="Arial" panose="020B0604020202020204"/>
                <a:ea typeface="+mn-ea"/>
                <a:cs typeface="+mn-cs"/>
              </a:rPr>
              <a:t> </a:t>
            </a:r>
            <a:r>
              <a:rPr kumimoji="0" lang="en-GB" sz="1050" b="0" i="0" u="none" strike="noStrike" kern="1200" cap="none" spc="0" normalizeH="0" baseline="0" noProof="0" dirty="0">
                <a:ln>
                  <a:noFill/>
                </a:ln>
                <a:solidFill>
                  <a:srgbClr val="16374D"/>
                </a:solidFill>
                <a:effectLst/>
                <a:uLnTx/>
                <a:uFillTx/>
                <a:latin typeface="Arial" panose="020B0604020202020204"/>
                <a:ea typeface="+mn-ea"/>
                <a:cs typeface="+mn-cs"/>
              </a:rPr>
              <a:t>(ml/min/1.73 </a:t>
            </a:r>
            <a:r>
              <a:rPr kumimoji="0" lang="en-GB" sz="1050" b="0" i="0" u="none" strike="noStrike" kern="1200" cap="none" spc="0" normalizeH="0" baseline="0" noProof="0" dirty="0" err="1">
                <a:ln>
                  <a:noFill/>
                </a:ln>
                <a:solidFill>
                  <a:srgbClr val="16374D"/>
                </a:solidFill>
                <a:effectLst/>
                <a:uLnTx/>
                <a:uFillTx/>
                <a:latin typeface="Arial" panose="020B0604020202020204"/>
                <a:ea typeface="+mn-ea"/>
                <a:cs typeface="+mn-cs"/>
              </a:rPr>
              <a:t>m</a:t>
            </a:r>
            <a:r>
              <a:rPr kumimoji="0" lang="en-GB" sz="1050" b="0" i="0" u="none" strike="noStrike" kern="1200" cap="none" spc="0" normalizeH="0" baseline="30000" noProof="0" dirty="0" err="1">
                <a:ln>
                  <a:noFill/>
                </a:ln>
                <a:solidFill>
                  <a:srgbClr val="16374D"/>
                </a:solidFill>
                <a:effectLst/>
                <a:uLnTx/>
                <a:uFillTx/>
                <a:latin typeface="Arial" panose="020B0604020202020204"/>
                <a:ea typeface="+mn-ea"/>
                <a:cs typeface="+mn-cs"/>
              </a:rPr>
              <a:t>2</a:t>
            </a:r>
            <a:r>
              <a:rPr kumimoji="0" lang="en-GB" sz="1050" b="0" i="0" u="none" strike="noStrike" kern="1200" cap="none" spc="0" normalizeH="0" baseline="0" noProof="0" dirty="0">
                <a:ln>
                  <a:noFill/>
                </a:ln>
                <a:solidFill>
                  <a:srgbClr val="16374D"/>
                </a:solidFill>
                <a:effectLst/>
                <a:uLnTx/>
                <a:uFillTx/>
                <a:latin typeface="Arial" panose="020B0604020202020204"/>
                <a:ea typeface="+mn-ea"/>
                <a:cs typeface="+mn-cs"/>
              </a:rPr>
              <a:t>/year):</a:t>
            </a:r>
          </a:p>
          <a:p>
            <a:pPr marL="0" marR="0" lvl="0" indent="0" algn="l" defTabSz="609585" rtl="0" eaLnBrk="0" fontAlgn="base" latinLnBrk="0" hangingPunct="0">
              <a:lnSpc>
                <a:spcPct val="100000"/>
              </a:lnSpc>
              <a:spcBef>
                <a:spcPct val="0"/>
              </a:spcBef>
              <a:spcAft>
                <a:spcPct val="0"/>
              </a:spcAft>
              <a:buClrTx/>
              <a:buSzTx/>
              <a:buFontTx/>
              <a:buNone/>
              <a:tabLst/>
              <a:defRPr/>
            </a:pPr>
            <a:r>
              <a:rPr kumimoji="0" lang="en-GB" sz="1050" i="0" u="none" strike="noStrike" kern="1200" cap="none" spc="0" normalizeH="0" baseline="0" noProof="0" dirty="0">
                <a:ln>
                  <a:noFill/>
                </a:ln>
                <a:solidFill>
                  <a:schemeClr val="accent1"/>
                </a:solidFill>
                <a:effectLst/>
                <a:uLnTx/>
                <a:uFillTx/>
                <a:latin typeface="Arial" panose="020B0604020202020204"/>
                <a:ea typeface="+mn-ea"/>
                <a:cs typeface="+mn-cs"/>
              </a:rPr>
              <a:t>Finerenone: –3.3 (–3.6, –3.1)</a:t>
            </a:r>
          </a:p>
          <a:p>
            <a:pPr marL="0" marR="0" lvl="0" indent="0" algn="l" defTabSz="609585" rtl="0" eaLnBrk="0" fontAlgn="base" latinLnBrk="0" hangingPunct="0">
              <a:lnSpc>
                <a:spcPct val="100000"/>
              </a:lnSpc>
              <a:spcBef>
                <a:spcPct val="0"/>
              </a:spcBef>
              <a:spcAft>
                <a:spcPct val="0"/>
              </a:spcAft>
              <a:buClrTx/>
              <a:buSzTx/>
              <a:buFontTx/>
              <a:buNone/>
              <a:tabLst/>
              <a:defRPr/>
            </a:pPr>
            <a:r>
              <a:rPr kumimoji="0" lang="en-GB" sz="1050" i="0" u="none" strike="noStrike" kern="1200" cap="none" spc="0" normalizeH="0" baseline="0" noProof="0" dirty="0">
                <a:ln>
                  <a:noFill/>
                </a:ln>
                <a:solidFill>
                  <a:schemeClr val="tx1"/>
                </a:solidFill>
                <a:effectLst/>
                <a:uLnTx/>
                <a:uFillTx/>
                <a:latin typeface="Arial" panose="020B0604020202020204"/>
                <a:ea typeface="+mn-ea"/>
                <a:cs typeface="Times New Roman" panose="02020603050405020304" pitchFamily="18" charset="0"/>
              </a:rPr>
              <a:t>Placebo: –</a:t>
            </a:r>
            <a:r>
              <a:rPr lang="en-GB" sz="1050" noProof="0" dirty="0">
                <a:solidFill>
                  <a:schemeClr val="tx1"/>
                </a:solidFill>
                <a:latin typeface="Arial" panose="020B0604020202020204"/>
                <a:cs typeface="Times New Roman" panose="02020603050405020304" pitchFamily="18" charset="0"/>
              </a:rPr>
              <a:t>4.0</a:t>
            </a:r>
            <a:r>
              <a:rPr kumimoji="0" lang="en-GB" sz="1050" i="0" u="none" strike="noStrike" kern="1200" cap="none" spc="0" normalizeH="0" baseline="0" noProof="0" dirty="0">
                <a:ln>
                  <a:noFill/>
                </a:ln>
                <a:solidFill>
                  <a:schemeClr val="tx1"/>
                </a:solidFill>
                <a:effectLst/>
                <a:uLnTx/>
                <a:uFillTx/>
                <a:latin typeface="Arial" panose="020B0604020202020204"/>
                <a:ea typeface="+mn-ea"/>
                <a:cs typeface="Times New Roman" panose="02020603050405020304" pitchFamily="18" charset="0"/>
              </a:rPr>
              <a:t> (–4.3, –3.8)</a:t>
            </a:r>
          </a:p>
          <a:p>
            <a:pPr marL="0" marR="0" lvl="0" indent="0" algn="l" defTabSz="609585" rtl="0" eaLnBrk="0" fontAlgn="base" latinLnBrk="0" hangingPunct="0">
              <a:lnSpc>
                <a:spcPct val="100000"/>
              </a:lnSpc>
              <a:spcBef>
                <a:spcPct val="0"/>
              </a:spcBef>
              <a:spcAft>
                <a:spcPct val="0"/>
              </a:spcAft>
              <a:buClrTx/>
              <a:buSzTx/>
              <a:buFontTx/>
              <a:buNone/>
              <a:tabLst/>
              <a:defRPr/>
            </a:pPr>
            <a:r>
              <a:rPr kumimoji="0" lang="en-GB" sz="1050" i="0" u="none" strike="noStrike" kern="1200" cap="none" spc="0" normalizeH="0" baseline="0" noProof="0" dirty="0">
                <a:ln>
                  <a:noFill/>
                </a:ln>
                <a:solidFill>
                  <a:schemeClr val="accent4"/>
                </a:solidFill>
                <a:effectLst/>
                <a:uLnTx/>
                <a:uFillTx/>
                <a:latin typeface="Arial" panose="020B0604020202020204"/>
                <a:ea typeface="+mn-ea"/>
                <a:cs typeface="Times New Roman" panose="02020603050405020304" pitchFamily="18" charset="0"/>
              </a:rPr>
              <a:t>Difference: 0.7 (0.3, 1.1)</a:t>
            </a:r>
          </a:p>
        </p:txBody>
      </p:sp>
      <p:sp>
        <p:nvSpPr>
          <p:cNvPr id="115" name="Rectangle 114">
            <a:extLst>
              <a:ext uri="{FF2B5EF4-FFF2-40B4-BE49-F238E27FC236}">
                <a16:creationId xmlns:a16="http://schemas.microsoft.com/office/drawing/2014/main" id="{F91F4743-8204-63DB-2426-C391E1CD5C53}"/>
              </a:ext>
            </a:extLst>
          </p:cNvPr>
          <p:cNvSpPr>
            <a:spLocks/>
          </p:cNvSpPr>
          <p:nvPr/>
        </p:nvSpPr>
        <p:spPr>
          <a:xfrm>
            <a:off x="6681433" y="1436245"/>
            <a:ext cx="5337311" cy="37793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r>
              <a:rPr lang="en-GB" sz="1600" b="1" noProof="0" dirty="0">
                <a:solidFill>
                  <a:schemeClr val="bg2">
                    <a:lumMod val="75000"/>
                  </a:schemeClr>
                </a:solidFill>
              </a:rPr>
              <a:t>Kidney–cardiovascular composite</a:t>
            </a:r>
            <a:r>
              <a:rPr lang="en-GB" sz="1600" b="1" baseline="30000" dirty="0">
                <a:solidFill>
                  <a:schemeClr val="bg2">
                    <a:lumMod val="75000"/>
                  </a:schemeClr>
                </a:solidFill>
              </a:rPr>
              <a:t>§</a:t>
            </a:r>
            <a:endParaRPr lang="en-GB" sz="1600" noProof="0" dirty="0">
              <a:solidFill>
                <a:schemeClr val="bg2">
                  <a:lumMod val="75000"/>
                </a:schemeClr>
              </a:solidFill>
            </a:endParaRPr>
          </a:p>
        </p:txBody>
      </p:sp>
      <p:sp>
        <p:nvSpPr>
          <p:cNvPr id="130" name="TextBox 129">
            <a:extLst>
              <a:ext uri="{FF2B5EF4-FFF2-40B4-BE49-F238E27FC236}">
                <a16:creationId xmlns:a16="http://schemas.microsoft.com/office/drawing/2014/main" id="{28979B19-1CD9-FCE5-10C9-C9554BAFAAE5}"/>
              </a:ext>
            </a:extLst>
          </p:cNvPr>
          <p:cNvSpPr txBox="1"/>
          <p:nvPr/>
        </p:nvSpPr>
        <p:spPr>
          <a:xfrm>
            <a:off x="197255" y="819818"/>
            <a:ext cx="11821489" cy="590931"/>
          </a:xfrm>
          <a:prstGeom prst="rect">
            <a:avLst/>
          </a:prstGeom>
          <a:solidFill>
            <a:schemeClr val="bg2">
              <a:lumMod val="50000"/>
            </a:schemeClr>
          </a:solidFill>
          <a:ln w="28575">
            <a:solidFill>
              <a:schemeClr val="accent2">
                <a:lumMod val="50000"/>
              </a:schemeClr>
            </a:solidFill>
          </a:ln>
        </p:spPr>
        <p:txBody>
          <a:bodyPr wrap="square">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GB" kern="1200" noProof="0" dirty="0">
                <a:solidFill>
                  <a:schemeClr val="bg1"/>
                </a:solidFill>
                <a:effectLst/>
                <a:latin typeface="+mn-lt"/>
                <a:ea typeface="+mn-ea"/>
                <a:cs typeface="+mn-cs"/>
              </a:rPr>
              <a:t>The </a:t>
            </a:r>
            <a:r>
              <a:rPr lang="en-GB" b="1" kern="1200" noProof="0" dirty="0">
                <a:solidFill>
                  <a:schemeClr val="bg1"/>
                </a:solidFill>
                <a:effectLst/>
                <a:latin typeface="+mn-lt"/>
                <a:ea typeface="+mn-ea"/>
                <a:cs typeface="+mn-cs"/>
              </a:rPr>
              <a:t>FIND-CKD trial </a:t>
            </a:r>
            <a:r>
              <a:rPr lang="en-GB" kern="1200" noProof="0" dirty="0">
                <a:solidFill>
                  <a:schemeClr val="bg1"/>
                </a:solidFill>
                <a:effectLst/>
                <a:latin typeface="+mn-lt"/>
                <a:ea typeface="+mn-ea"/>
                <a:cs typeface="+mn-cs"/>
              </a:rPr>
              <a:t>demonstrated that </a:t>
            </a:r>
            <a:r>
              <a:rPr lang="en-GB" b="1" kern="1200" noProof="0" dirty="0">
                <a:solidFill>
                  <a:schemeClr val="bg1"/>
                </a:solidFill>
                <a:effectLst/>
                <a:latin typeface="+mn-lt"/>
                <a:ea typeface="+mn-ea"/>
                <a:cs typeface="+mn-cs"/>
              </a:rPr>
              <a:t>finerenone slows CKD progression</a:t>
            </a:r>
            <a:br>
              <a:rPr lang="en-GB" kern="1200" noProof="0" dirty="0">
                <a:solidFill>
                  <a:schemeClr val="bg1"/>
                </a:solidFill>
                <a:effectLst/>
                <a:latin typeface="+mn-lt"/>
                <a:ea typeface="+mn-ea"/>
                <a:cs typeface="+mn-cs"/>
              </a:rPr>
            </a:br>
            <a:r>
              <a:rPr lang="en-GB" kern="1200" noProof="0" dirty="0">
                <a:solidFill>
                  <a:schemeClr val="bg1"/>
                </a:solidFill>
                <a:effectLst/>
                <a:latin typeface="+mn-lt"/>
                <a:ea typeface="+mn-ea"/>
                <a:cs typeface="+mn-cs"/>
              </a:rPr>
              <a:t> in participants with </a:t>
            </a:r>
            <a:r>
              <a:rPr lang="en-GB" b="1" kern="1200" noProof="0" dirty="0">
                <a:solidFill>
                  <a:schemeClr val="bg1"/>
                </a:solidFill>
                <a:effectLst/>
                <a:latin typeface="+mn-lt"/>
                <a:ea typeface="+mn-ea"/>
                <a:cs typeface="+mn-cs"/>
              </a:rPr>
              <a:t>CKD without </a:t>
            </a:r>
            <a:r>
              <a:rPr lang="en-GB" b="1" kern="1200" noProof="0" dirty="0" err="1">
                <a:solidFill>
                  <a:schemeClr val="bg1"/>
                </a:solidFill>
                <a:effectLst/>
                <a:latin typeface="+mn-lt"/>
                <a:ea typeface="+mn-ea"/>
                <a:cs typeface="+mn-cs"/>
              </a:rPr>
              <a:t>diabetes</a:t>
            </a:r>
            <a:r>
              <a:rPr lang="en-GB" kern="1200" baseline="30000" noProof="0" dirty="0" err="1">
                <a:solidFill>
                  <a:schemeClr val="bg1"/>
                </a:solidFill>
                <a:effectLst/>
                <a:latin typeface="+mn-lt"/>
                <a:ea typeface="+mn-ea"/>
                <a:cs typeface="+mn-cs"/>
              </a:rPr>
              <a:t>1</a:t>
            </a:r>
            <a:endParaRPr lang="en-GB" kern="1200" baseline="30000" noProof="0" dirty="0">
              <a:solidFill>
                <a:schemeClr val="bg1"/>
              </a:solidFill>
              <a:effectLst/>
              <a:latin typeface="+mn-lt"/>
              <a:ea typeface="+mn-ea"/>
              <a:cs typeface="+mn-cs"/>
            </a:endParaRPr>
          </a:p>
        </p:txBody>
      </p:sp>
      <p:cxnSp>
        <p:nvCxnSpPr>
          <p:cNvPr id="131" name="Straight Connector 130">
            <a:extLst>
              <a:ext uri="{FF2B5EF4-FFF2-40B4-BE49-F238E27FC236}">
                <a16:creationId xmlns:a16="http://schemas.microsoft.com/office/drawing/2014/main" id="{4BE55F96-C8D1-3778-208B-627DE18418D0}"/>
              </a:ext>
            </a:extLst>
          </p:cNvPr>
          <p:cNvCxnSpPr>
            <a:cxnSpLocks/>
          </p:cNvCxnSpPr>
          <p:nvPr/>
        </p:nvCxnSpPr>
        <p:spPr>
          <a:xfrm>
            <a:off x="983016" y="1813498"/>
            <a:ext cx="4976431" cy="0"/>
          </a:xfrm>
          <a:prstGeom prst="line">
            <a:avLst/>
          </a:prstGeom>
          <a:ln w="571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nvGrpSpPr>
          <p:cNvPr id="135" name="Group 134">
            <a:extLst>
              <a:ext uri="{FF2B5EF4-FFF2-40B4-BE49-F238E27FC236}">
                <a16:creationId xmlns:a16="http://schemas.microsoft.com/office/drawing/2014/main" id="{15972CCB-97D2-3262-7BF5-4A8918D6C948}"/>
              </a:ext>
            </a:extLst>
          </p:cNvPr>
          <p:cNvGrpSpPr/>
          <p:nvPr/>
        </p:nvGrpSpPr>
        <p:grpSpPr>
          <a:xfrm>
            <a:off x="6157683" y="1481057"/>
            <a:ext cx="643914" cy="562842"/>
            <a:chOff x="7376730" y="2911804"/>
            <a:chExt cx="643914" cy="562842"/>
          </a:xfrm>
        </p:grpSpPr>
        <p:sp>
          <p:nvSpPr>
            <p:cNvPr id="136" name="Oval 135">
              <a:extLst>
                <a:ext uri="{FF2B5EF4-FFF2-40B4-BE49-F238E27FC236}">
                  <a16:creationId xmlns:a16="http://schemas.microsoft.com/office/drawing/2014/main" id="{97A0B478-EE28-E109-E84B-5E622E893825}"/>
                </a:ext>
              </a:extLst>
            </p:cNvPr>
            <p:cNvSpPr/>
            <p:nvPr/>
          </p:nvSpPr>
          <p:spPr>
            <a:xfrm>
              <a:off x="7480644" y="2911804"/>
              <a:ext cx="540000" cy="540000"/>
            </a:xfrm>
            <a:prstGeom prst="ellipse">
              <a:avLst/>
            </a:prstGeom>
            <a:solidFill>
              <a:schemeClr val="bg1"/>
            </a:solidFill>
            <a:ln w="381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00" noProof="0" dirty="0"/>
            </a:p>
          </p:txBody>
        </p:sp>
        <p:grpSp>
          <p:nvGrpSpPr>
            <p:cNvPr id="137" name="Group 136">
              <a:extLst>
                <a:ext uri="{FF2B5EF4-FFF2-40B4-BE49-F238E27FC236}">
                  <a16:creationId xmlns:a16="http://schemas.microsoft.com/office/drawing/2014/main" id="{0A986638-F72A-2867-8DF0-0CA40291CA50}"/>
                </a:ext>
              </a:extLst>
            </p:cNvPr>
            <p:cNvGrpSpPr/>
            <p:nvPr/>
          </p:nvGrpSpPr>
          <p:grpSpPr>
            <a:xfrm>
              <a:off x="7376730" y="2966604"/>
              <a:ext cx="600685" cy="508042"/>
              <a:chOff x="8034541" y="3593399"/>
              <a:chExt cx="706516" cy="663153"/>
            </a:xfrm>
          </p:grpSpPr>
          <p:pic>
            <p:nvPicPr>
              <p:cNvPr id="138" name="Picture 2">
                <a:extLst>
                  <a:ext uri="{FF2B5EF4-FFF2-40B4-BE49-F238E27FC236}">
                    <a16:creationId xmlns:a16="http://schemas.microsoft.com/office/drawing/2014/main" id="{711BAB4F-CA5C-272F-4BB6-16D8D47868F6}"/>
                  </a:ext>
                </a:extLst>
              </p:cNvPr>
              <p:cNvPicPr>
                <a:picLocks noChangeAspect="1"/>
              </p:cNvPicPr>
              <p:nvPr/>
            </p:nvPicPr>
            <p:blipFill rotWithShape="1">
              <a:blip r:embed="rId4"/>
              <a:srcRect r="22671"/>
              <a:stretch/>
            </p:blipFill>
            <p:spPr>
              <a:xfrm>
                <a:off x="8318559" y="3593399"/>
                <a:ext cx="400829" cy="518342"/>
              </a:xfrm>
              <a:prstGeom prst="rect">
                <a:avLst/>
              </a:prstGeom>
            </p:spPr>
          </p:pic>
          <p:pic>
            <p:nvPicPr>
              <p:cNvPr id="139" name="Picture 4">
                <a:extLst>
                  <a:ext uri="{FF2B5EF4-FFF2-40B4-BE49-F238E27FC236}">
                    <a16:creationId xmlns:a16="http://schemas.microsoft.com/office/drawing/2014/main" id="{E77ED495-D9E3-77E4-44AA-B450233A1C4C}"/>
                  </a:ext>
                </a:extLst>
              </p:cNvPr>
              <p:cNvPicPr>
                <a:picLocks noChangeAspect="1"/>
              </p:cNvPicPr>
              <p:nvPr/>
            </p:nvPicPr>
            <p:blipFill rotWithShape="1">
              <a:blip r:embed="rId5"/>
              <a:stretch/>
            </p:blipFill>
            <p:spPr>
              <a:xfrm>
                <a:off x="8034541" y="3659695"/>
                <a:ext cx="706516" cy="596857"/>
              </a:xfrm>
              <a:prstGeom prst="rect">
                <a:avLst/>
              </a:prstGeom>
              <a:effectLst/>
            </p:spPr>
          </p:pic>
        </p:grpSp>
      </p:grpSp>
      <p:cxnSp>
        <p:nvCxnSpPr>
          <p:cNvPr id="185" name="Straight Connector 184">
            <a:extLst>
              <a:ext uri="{FF2B5EF4-FFF2-40B4-BE49-F238E27FC236}">
                <a16:creationId xmlns:a16="http://schemas.microsoft.com/office/drawing/2014/main" id="{AB09E625-EB30-1CB8-FF59-424D12C2C9F9}"/>
              </a:ext>
            </a:extLst>
          </p:cNvPr>
          <p:cNvCxnSpPr>
            <a:cxnSpLocks/>
          </p:cNvCxnSpPr>
          <p:nvPr/>
        </p:nvCxnSpPr>
        <p:spPr>
          <a:xfrm>
            <a:off x="6777678" y="1849600"/>
            <a:ext cx="4976431" cy="0"/>
          </a:xfrm>
          <a:prstGeom prst="line">
            <a:avLst/>
          </a:prstGeom>
          <a:ln w="571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nvGrpSpPr>
          <p:cNvPr id="187" name="Group 186">
            <a:extLst>
              <a:ext uri="{FF2B5EF4-FFF2-40B4-BE49-F238E27FC236}">
                <a16:creationId xmlns:a16="http://schemas.microsoft.com/office/drawing/2014/main" id="{4C867F58-D62F-8F9D-F9EF-A1456669791E}"/>
              </a:ext>
            </a:extLst>
          </p:cNvPr>
          <p:cNvGrpSpPr/>
          <p:nvPr/>
        </p:nvGrpSpPr>
        <p:grpSpPr>
          <a:xfrm>
            <a:off x="517459" y="1460584"/>
            <a:ext cx="540000" cy="540000"/>
            <a:chOff x="7480644" y="2911804"/>
            <a:chExt cx="540000" cy="540000"/>
          </a:xfrm>
        </p:grpSpPr>
        <p:sp>
          <p:nvSpPr>
            <p:cNvPr id="188" name="Oval 187">
              <a:extLst>
                <a:ext uri="{FF2B5EF4-FFF2-40B4-BE49-F238E27FC236}">
                  <a16:creationId xmlns:a16="http://schemas.microsoft.com/office/drawing/2014/main" id="{541664EE-0EF2-B1A6-E50F-BF8CD4D82136}"/>
                </a:ext>
              </a:extLst>
            </p:cNvPr>
            <p:cNvSpPr/>
            <p:nvPr/>
          </p:nvSpPr>
          <p:spPr>
            <a:xfrm>
              <a:off x="7480644" y="2911804"/>
              <a:ext cx="540000" cy="540000"/>
            </a:xfrm>
            <a:prstGeom prst="ellipse">
              <a:avLst/>
            </a:prstGeom>
            <a:solidFill>
              <a:schemeClr val="bg1"/>
            </a:solidFill>
            <a:ln w="381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00" noProof="0" dirty="0"/>
            </a:p>
          </p:txBody>
        </p:sp>
        <p:pic>
          <p:nvPicPr>
            <p:cNvPr id="189" name="Picture 2">
              <a:extLst>
                <a:ext uri="{FF2B5EF4-FFF2-40B4-BE49-F238E27FC236}">
                  <a16:creationId xmlns:a16="http://schemas.microsoft.com/office/drawing/2014/main" id="{B7F6A02B-4958-E78E-B9AB-516985D6B4AC}"/>
                </a:ext>
              </a:extLst>
            </p:cNvPr>
            <p:cNvPicPr>
              <a:picLocks noChangeAspect="1"/>
            </p:cNvPicPr>
            <p:nvPr/>
          </p:nvPicPr>
          <p:blipFill rotWithShape="1">
            <a:blip r:embed="rId4"/>
            <a:srcRect r="22671"/>
            <a:stretch/>
          </p:blipFill>
          <p:spPr>
            <a:xfrm>
              <a:off x="7516604" y="2997084"/>
              <a:ext cx="340788" cy="397102"/>
            </a:xfrm>
            <a:prstGeom prst="rect">
              <a:avLst/>
            </a:prstGeom>
          </p:spPr>
        </p:pic>
      </p:grpSp>
      <p:sp>
        <p:nvSpPr>
          <p:cNvPr id="190" name="Rectangle 189">
            <a:extLst>
              <a:ext uri="{FF2B5EF4-FFF2-40B4-BE49-F238E27FC236}">
                <a16:creationId xmlns:a16="http://schemas.microsoft.com/office/drawing/2014/main" id="{49D4C692-8BD4-9955-95C2-CEA9862F53CE}"/>
              </a:ext>
            </a:extLst>
          </p:cNvPr>
          <p:cNvSpPr/>
          <p:nvPr/>
        </p:nvSpPr>
        <p:spPr>
          <a:xfrm>
            <a:off x="197256" y="5426672"/>
            <a:ext cx="11821488" cy="543502"/>
          </a:xfrm>
          <a:prstGeom prst="rect">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90000"/>
              </a:lnSpc>
            </a:pPr>
            <a:r>
              <a:rPr lang="en-GB" sz="1600" b="1" noProof="0" dirty="0"/>
              <a:t>This prespecified analysis assessed the efficacy and safety of finerenone in </a:t>
            </a:r>
            <a:br>
              <a:rPr lang="en-GB" sz="1600" b="1" noProof="0" dirty="0"/>
            </a:br>
            <a:r>
              <a:rPr lang="en-GB" sz="1600" b="1" noProof="0" dirty="0"/>
              <a:t>FIND-CKD participants with non-diabetic CKD due to hypertensive nephropathy</a:t>
            </a:r>
          </a:p>
        </p:txBody>
      </p:sp>
      <p:sp>
        <p:nvSpPr>
          <p:cNvPr id="58" name="Rectangle 57">
            <a:extLst>
              <a:ext uri="{FF2B5EF4-FFF2-40B4-BE49-F238E27FC236}">
                <a16:creationId xmlns:a16="http://schemas.microsoft.com/office/drawing/2014/main" id="{3F86BE43-1111-3431-B3D0-2710E1674BEA}"/>
              </a:ext>
            </a:extLst>
          </p:cNvPr>
          <p:cNvSpPr/>
          <p:nvPr/>
        </p:nvSpPr>
        <p:spPr>
          <a:xfrm>
            <a:off x="5435676" y="2171809"/>
            <a:ext cx="593815" cy="2459450"/>
          </a:xfrm>
          <a:prstGeom prst="rect">
            <a:avLst/>
          </a:prstGeom>
          <a:solidFill>
            <a:srgbClr val="E6E7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cxnSp>
        <p:nvCxnSpPr>
          <p:cNvPr id="63" name="Straight Connector 62">
            <a:extLst>
              <a:ext uri="{FF2B5EF4-FFF2-40B4-BE49-F238E27FC236}">
                <a16:creationId xmlns:a16="http://schemas.microsoft.com/office/drawing/2014/main" id="{6A855857-FEDA-1F1F-07AF-7ED86D9836D9}"/>
              </a:ext>
            </a:extLst>
          </p:cNvPr>
          <p:cNvCxnSpPr/>
          <p:nvPr/>
        </p:nvCxnSpPr>
        <p:spPr>
          <a:xfrm>
            <a:off x="4129036" y="2180684"/>
            <a:ext cx="0" cy="2433813"/>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69" name="Freeform: Shape 68">
            <a:extLst>
              <a:ext uri="{FF2B5EF4-FFF2-40B4-BE49-F238E27FC236}">
                <a16:creationId xmlns:a16="http://schemas.microsoft.com/office/drawing/2014/main" id="{D0C40D97-CE25-6106-9AC9-70BB4A6A03DE}"/>
              </a:ext>
            </a:extLst>
          </p:cNvPr>
          <p:cNvSpPr/>
          <p:nvPr/>
        </p:nvSpPr>
        <p:spPr>
          <a:xfrm>
            <a:off x="1239301" y="2184485"/>
            <a:ext cx="33094" cy="15528"/>
          </a:xfrm>
          <a:custGeom>
            <a:avLst/>
            <a:gdLst>
              <a:gd name="csX0" fmla="*/ 0 w 46283"/>
              <a:gd name="csY0" fmla="*/ 0 h 15026"/>
              <a:gd name="csX1" fmla="*/ 46283 w 46283"/>
              <a:gd name="csY1" fmla="*/ 0 h 15026"/>
            </a:gdLst>
            <a:ahLst/>
            <a:cxnLst>
              <a:cxn ang="0">
                <a:pos x="csX0" y="csY0"/>
              </a:cxn>
              <a:cxn ang="0">
                <a:pos x="csX1" y="csY1"/>
              </a:cxn>
            </a:cxnLst>
            <a:rect l="l" t="t" r="r" b="b"/>
            <a:pathLst>
              <a:path w="46283" h="15026">
                <a:moveTo>
                  <a:pt x="0" y="0"/>
                </a:moveTo>
                <a:lnTo>
                  <a:pt x="46283" y="0"/>
                </a:lnTo>
              </a:path>
            </a:pathLst>
          </a:custGeom>
          <a:ln w="12700" cap="flat">
            <a:solidFill>
              <a:srgbClr val="000000"/>
            </a:solidFill>
            <a:prstDash val="solid"/>
            <a:round/>
          </a:ln>
        </p:spPr>
        <p:txBody>
          <a:bodyPr/>
          <a:lstStyle/>
          <a:p>
            <a:endParaRPr lang="en-GB" noProof="0" dirty="0"/>
          </a:p>
        </p:txBody>
      </p:sp>
      <p:sp>
        <p:nvSpPr>
          <p:cNvPr id="71" name="Freeform: Shape 70">
            <a:extLst>
              <a:ext uri="{FF2B5EF4-FFF2-40B4-BE49-F238E27FC236}">
                <a16:creationId xmlns:a16="http://schemas.microsoft.com/office/drawing/2014/main" id="{1A0DB50A-C8E3-A6FC-B98F-C0B12C12A1BD}"/>
              </a:ext>
            </a:extLst>
          </p:cNvPr>
          <p:cNvSpPr/>
          <p:nvPr/>
        </p:nvSpPr>
        <p:spPr>
          <a:xfrm>
            <a:off x="1239301" y="2593984"/>
            <a:ext cx="33094" cy="15528"/>
          </a:xfrm>
          <a:custGeom>
            <a:avLst/>
            <a:gdLst>
              <a:gd name="csX0" fmla="*/ 0 w 46283"/>
              <a:gd name="csY0" fmla="*/ 0 h 15026"/>
              <a:gd name="csX1" fmla="*/ 46283 w 46283"/>
              <a:gd name="csY1" fmla="*/ 0 h 15026"/>
            </a:gdLst>
            <a:ahLst/>
            <a:cxnLst>
              <a:cxn ang="0">
                <a:pos x="csX0" y="csY0"/>
              </a:cxn>
              <a:cxn ang="0">
                <a:pos x="csX1" y="csY1"/>
              </a:cxn>
            </a:cxnLst>
            <a:rect l="l" t="t" r="r" b="b"/>
            <a:pathLst>
              <a:path w="46283" h="15026">
                <a:moveTo>
                  <a:pt x="0" y="0"/>
                </a:moveTo>
                <a:lnTo>
                  <a:pt x="46283" y="0"/>
                </a:lnTo>
              </a:path>
            </a:pathLst>
          </a:custGeom>
          <a:ln w="12700" cap="flat">
            <a:solidFill>
              <a:srgbClr val="000000"/>
            </a:solidFill>
            <a:prstDash val="solid"/>
            <a:round/>
          </a:ln>
        </p:spPr>
        <p:txBody>
          <a:bodyPr/>
          <a:lstStyle/>
          <a:p>
            <a:endParaRPr lang="en-GB" noProof="0" dirty="0"/>
          </a:p>
        </p:txBody>
      </p:sp>
      <p:sp>
        <p:nvSpPr>
          <p:cNvPr id="83" name="Freeform: Shape 82">
            <a:extLst>
              <a:ext uri="{FF2B5EF4-FFF2-40B4-BE49-F238E27FC236}">
                <a16:creationId xmlns:a16="http://schemas.microsoft.com/office/drawing/2014/main" id="{FF221266-3FFF-7D7F-85C7-C75A58E29FE4}"/>
              </a:ext>
            </a:extLst>
          </p:cNvPr>
          <p:cNvSpPr/>
          <p:nvPr/>
        </p:nvSpPr>
        <p:spPr>
          <a:xfrm>
            <a:off x="1239301" y="3208465"/>
            <a:ext cx="33094" cy="15528"/>
          </a:xfrm>
          <a:custGeom>
            <a:avLst/>
            <a:gdLst>
              <a:gd name="csX0" fmla="*/ 0 w 46283"/>
              <a:gd name="csY0" fmla="*/ 0 h 15026"/>
              <a:gd name="csX1" fmla="*/ 46283 w 46283"/>
              <a:gd name="csY1" fmla="*/ 0 h 15026"/>
            </a:gdLst>
            <a:ahLst/>
            <a:cxnLst>
              <a:cxn ang="0">
                <a:pos x="csX0" y="csY0"/>
              </a:cxn>
              <a:cxn ang="0">
                <a:pos x="csX1" y="csY1"/>
              </a:cxn>
            </a:cxnLst>
            <a:rect l="l" t="t" r="r" b="b"/>
            <a:pathLst>
              <a:path w="46283" h="15026">
                <a:moveTo>
                  <a:pt x="0" y="0"/>
                </a:moveTo>
                <a:lnTo>
                  <a:pt x="46283" y="0"/>
                </a:lnTo>
              </a:path>
            </a:pathLst>
          </a:custGeom>
          <a:ln w="12700" cap="flat">
            <a:solidFill>
              <a:srgbClr val="000000"/>
            </a:solidFill>
            <a:prstDash val="solid"/>
            <a:round/>
          </a:ln>
        </p:spPr>
        <p:txBody>
          <a:bodyPr/>
          <a:lstStyle/>
          <a:p>
            <a:endParaRPr lang="en-GB" noProof="0" dirty="0"/>
          </a:p>
        </p:txBody>
      </p:sp>
      <p:sp>
        <p:nvSpPr>
          <p:cNvPr id="85" name="Freeform: Shape 84">
            <a:extLst>
              <a:ext uri="{FF2B5EF4-FFF2-40B4-BE49-F238E27FC236}">
                <a16:creationId xmlns:a16="http://schemas.microsoft.com/office/drawing/2014/main" id="{407E46F5-CEA7-0670-F0AE-4A11F1E75F85}"/>
              </a:ext>
            </a:extLst>
          </p:cNvPr>
          <p:cNvSpPr/>
          <p:nvPr/>
        </p:nvSpPr>
        <p:spPr>
          <a:xfrm>
            <a:off x="1239301" y="3003639"/>
            <a:ext cx="33094" cy="15528"/>
          </a:xfrm>
          <a:custGeom>
            <a:avLst/>
            <a:gdLst>
              <a:gd name="csX0" fmla="*/ 0 w 46283"/>
              <a:gd name="csY0" fmla="*/ 0 h 15026"/>
              <a:gd name="csX1" fmla="*/ 46283 w 46283"/>
              <a:gd name="csY1" fmla="*/ 0 h 15026"/>
            </a:gdLst>
            <a:ahLst/>
            <a:cxnLst>
              <a:cxn ang="0">
                <a:pos x="csX0" y="csY0"/>
              </a:cxn>
              <a:cxn ang="0">
                <a:pos x="csX1" y="csY1"/>
              </a:cxn>
            </a:cxnLst>
            <a:rect l="l" t="t" r="r" b="b"/>
            <a:pathLst>
              <a:path w="46283" h="15026">
                <a:moveTo>
                  <a:pt x="0" y="0"/>
                </a:moveTo>
                <a:lnTo>
                  <a:pt x="46283" y="0"/>
                </a:lnTo>
              </a:path>
            </a:pathLst>
          </a:custGeom>
          <a:ln w="12700" cap="flat">
            <a:solidFill>
              <a:srgbClr val="000000"/>
            </a:solidFill>
            <a:prstDash val="solid"/>
            <a:round/>
          </a:ln>
        </p:spPr>
        <p:txBody>
          <a:bodyPr/>
          <a:lstStyle/>
          <a:p>
            <a:endParaRPr lang="en-GB" noProof="0" dirty="0"/>
          </a:p>
        </p:txBody>
      </p:sp>
      <p:sp>
        <p:nvSpPr>
          <p:cNvPr id="87" name="Freeform: Shape 86">
            <a:extLst>
              <a:ext uri="{FF2B5EF4-FFF2-40B4-BE49-F238E27FC236}">
                <a16:creationId xmlns:a16="http://schemas.microsoft.com/office/drawing/2014/main" id="{892ABC9A-487E-8314-FACF-DECF3FFCF66B}"/>
              </a:ext>
            </a:extLst>
          </p:cNvPr>
          <p:cNvSpPr/>
          <p:nvPr/>
        </p:nvSpPr>
        <p:spPr>
          <a:xfrm>
            <a:off x="1239301" y="2798811"/>
            <a:ext cx="33094" cy="15528"/>
          </a:xfrm>
          <a:custGeom>
            <a:avLst/>
            <a:gdLst>
              <a:gd name="csX0" fmla="*/ 0 w 46283"/>
              <a:gd name="csY0" fmla="*/ 0 h 15026"/>
              <a:gd name="csX1" fmla="*/ 46283 w 46283"/>
              <a:gd name="csY1" fmla="*/ 0 h 15026"/>
            </a:gdLst>
            <a:ahLst/>
            <a:cxnLst>
              <a:cxn ang="0">
                <a:pos x="csX0" y="csY0"/>
              </a:cxn>
              <a:cxn ang="0">
                <a:pos x="csX1" y="csY1"/>
              </a:cxn>
            </a:cxnLst>
            <a:rect l="l" t="t" r="r" b="b"/>
            <a:pathLst>
              <a:path w="46283" h="15026">
                <a:moveTo>
                  <a:pt x="0" y="0"/>
                </a:moveTo>
                <a:lnTo>
                  <a:pt x="46283" y="0"/>
                </a:lnTo>
              </a:path>
            </a:pathLst>
          </a:custGeom>
          <a:ln w="12700" cap="flat">
            <a:solidFill>
              <a:srgbClr val="000000"/>
            </a:solidFill>
            <a:prstDash val="solid"/>
            <a:round/>
          </a:ln>
        </p:spPr>
        <p:txBody>
          <a:bodyPr/>
          <a:lstStyle/>
          <a:p>
            <a:endParaRPr lang="en-GB" noProof="0" dirty="0"/>
          </a:p>
        </p:txBody>
      </p:sp>
      <p:sp>
        <p:nvSpPr>
          <p:cNvPr id="94" name="Freeform: Shape 93">
            <a:extLst>
              <a:ext uri="{FF2B5EF4-FFF2-40B4-BE49-F238E27FC236}">
                <a16:creationId xmlns:a16="http://schemas.microsoft.com/office/drawing/2014/main" id="{1B561312-7060-2178-7088-3E1D180F010C}"/>
              </a:ext>
            </a:extLst>
          </p:cNvPr>
          <p:cNvSpPr/>
          <p:nvPr/>
        </p:nvSpPr>
        <p:spPr>
          <a:xfrm>
            <a:off x="1239301" y="4437427"/>
            <a:ext cx="33094" cy="15528"/>
          </a:xfrm>
          <a:custGeom>
            <a:avLst/>
            <a:gdLst>
              <a:gd name="csX0" fmla="*/ 0 w 46283"/>
              <a:gd name="csY0" fmla="*/ 0 h 15026"/>
              <a:gd name="csX1" fmla="*/ 46283 w 46283"/>
              <a:gd name="csY1" fmla="*/ 0 h 15026"/>
            </a:gdLst>
            <a:ahLst/>
            <a:cxnLst>
              <a:cxn ang="0">
                <a:pos x="csX0" y="csY0"/>
              </a:cxn>
              <a:cxn ang="0">
                <a:pos x="csX1" y="csY1"/>
              </a:cxn>
            </a:cxnLst>
            <a:rect l="l" t="t" r="r" b="b"/>
            <a:pathLst>
              <a:path w="46283" h="15026">
                <a:moveTo>
                  <a:pt x="0" y="0"/>
                </a:moveTo>
                <a:lnTo>
                  <a:pt x="46283" y="0"/>
                </a:lnTo>
              </a:path>
            </a:pathLst>
          </a:custGeom>
          <a:ln w="12700" cap="flat">
            <a:solidFill>
              <a:srgbClr val="000000"/>
            </a:solidFill>
            <a:prstDash val="solid"/>
            <a:round/>
          </a:ln>
        </p:spPr>
        <p:txBody>
          <a:bodyPr/>
          <a:lstStyle/>
          <a:p>
            <a:endParaRPr lang="en-GB" noProof="0" dirty="0"/>
          </a:p>
        </p:txBody>
      </p:sp>
      <p:sp>
        <p:nvSpPr>
          <p:cNvPr id="95" name="Freeform: Shape 94">
            <a:extLst>
              <a:ext uri="{FF2B5EF4-FFF2-40B4-BE49-F238E27FC236}">
                <a16:creationId xmlns:a16="http://schemas.microsoft.com/office/drawing/2014/main" id="{FB6679E3-2BB4-1D24-318B-5321A772D3C6}"/>
              </a:ext>
            </a:extLst>
          </p:cNvPr>
          <p:cNvSpPr/>
          <p:nvPr/>
        </p:nvSpPr>
        <p:spPr>
          <a:xfrm>
            <a:off x="1239301" y="4232600"/>
            <a:ext cx="33094" cy="15528"/>
          </a:xfrm>
          <a:custGeom>
            <a:avLst/>
            <a:gdLst>
              <a:gd name="csX0" fmla="*/ 0 w 46283"/>
              <a:gd name="csY0" fmla="*/ 0 h 15026"/>
              <a:gd name="csX1" fmla="*/ 46283 w 46283"/>
              <a:gd name="csY1" fmla="*/ 0 h 15026"/>
            </a:gdLst>
            <a:ahLst/>
            <a:cxnLst>
              <a:cxn ang="0">
                <a:pos x="csX0" y="csY0"/>
              </a:cxn>
              <a:cxn ang="0">
                <a:pos x="csX1" y="csY1"/>
              </a:cxn>
            </a:cxnLst>
            <a:rect l="l" t="t" r="r" b="b"/>
            <a:pathLst>
              <a:path w="46283" h="15026">
                <a:moveTo>
                  <a:pt x="0" y="0"/>
                </a:moveTo>
                <a:lnTo>
                  <a:pt x="46283" y="0"/>
                </a:lnTo>
              </a:path>
            </a:pathLst>
          </a:custGeom>
          <a:ln w="12700" cap="flat">
            <a:solidFill>
              <a:srgbClr val="000000"/>
            </a:solidFill>
            <a:prstDash val="solid"/>
            <a:round/>
          </a:ln>
        </p:spPr>
        <p:txBody>
          <a:bodyPr/>
          <a:lstStyle/>
          <a:p>
            <a:endParaRPr lang="en-GB" noProof="0" dirty="0"/>
          </a:p>
        </p:txBody>
      </p:sp>
      <p:sp>
        <p:nvSpPr>
          <p:cNvPr id="191" name="Freeform: Shape 190">
            <a:extLst>
              <a:ext uri="{FF2B5EF4-FFF2-40B4-BE49-F238E27FC236}">
                <a16:creationId xmlns:a16="http://schemas.microsoft.com/office/drawing/2014/main" id="{6574D576-E064-199B-30D5-86ADB94894CD}"/>
              </a:ext>
            </a:extLst>
          </p:cNvPr>
          <p:cNvSpPr/>
          <p:nvPr/>
        </p:nvSpPr>
        <p:spPr>
          <a:xfrm>
            <a:off x="1239301" y="4027773"/>
            <a:ext cx="33094" cy="15528"/>
          </a:xfrm>
          <a:custGeom>
            <a:avLst/>
            <a:gdLst>
              <a:gd name="csX0" fmla="*/ 0 w 46283"/>
              <a:gd name="csY0" fmla="*/ 0 h 15026"/>
              <a:gd name="csX1" fmla="*/ 46283 w 46283"/>
              <a:gd name="csY1" fmla="*/ 0 h 15026"/>
            </a:gdLst>
            <a:ahLst/>
            <a:cxnLst>
              <a:cxn ang="0">
                <a:pos x="csX0" y="csY0"/>
              </a:cxn>
              <a:cxn ang="0">
                <a:pos x="csX1" y="csY1"/>
              </a:cxn>
            </a:cxnLst>
            <a:rect l="l" t="t" r="r" b="b"/>
            <a:pathLst>
              <a:path w="46283" h="15026">
                <a:moveTo>
                  <a:pt x="0" y="0"/>
                </a:moveTo>
                <a:lnTo>
                  <a:pt x="46283" y="0"/>
                </a:lnTo>
              </a:path>
            </a:pathLst>
          </a:custGeom>
          <a:ln w="12700" cap="flat">
            <a:solidFill>
              <a:srgbClr val="000000"/>
            </a:solidFill>
            <a:prstDash val="solid"/>
            <a:round/>
          </a:ln>
        </p:spPr>
        <p:txBody>
          <a:bodyPr/>
          <a:lstStyle/>
          <a:p>
            <a:endParaRPr lang="en-GB" noProof="0" dirty="0"/>
          </a:p>
        </p:txBody>
      </p:sp>
      <p:sp>
        <p:nvSpPr>
          <p:cNvPr id="193" name="Freeform: Shape 192">
            <a:extLst>
              <a:ext uri="{FF2B5EF4-FFF2-40B4-BE49-F238E27FC236}">
                <a16:creationId xmlns:a16="http://schemas.microsoft.com/office/drawing/2014/main" id="{F31D270A-E0EE-355B-5696-6C0F76EA5DEC}"/>
              </a:ext>
            </a:extLst>
          </p:cNvPr>
          <p:cNvSpPr/>
          <p:nvPr/>
        </p:nvSpPr>
        <p:spPr>
          <a:xfrm>
            <a:off x="1239301" y="3822946"/>
            <a:ext cx="33094" cy="15528"/>
          </a:xfrm>
          <a:custGeom>
            <a:avLst/>
            <a:gdLst>
              <a:gd name="csX0" fmla="*/ 0 w 46283"/>
              <a:gd name="csY0" fmla="*/ 0 h 15026"/>
              <a:gd name="csX1" fmla="*/ 46283 w 46283"/>
              <a:gd name="csY1" fmla="*/ 0 h 15026"/>
            </a:gdLst>
            <a:ahLst/>
            <a:cxnLst>
              <a:cxn ang="0">
                <a:pos x="csX0" y="csY0"/>
              </a:cxn>
              <a:cxn ang="0">
                <a:pos x="csX1" y="csY1"/>
              </a:cxn>
            </a:cxnLst>
            <a:rect l="l" t="t" r="r" b="b"/>
            <a:pathLst>
              <a:path w="46283" h="15026">
                <a:moveTo>
                  <a:pt x="0" y="0"/>
                </a:moveTo>
                <a:lnTo>
                  <a:pt x="46283" y="0"/>
                </a:lnTo>
              </a:path>
            </a:pathLst>
          </a:custGeom>
          <a:ln w="12700" cap="flat">
            <a:solidFill>
              <a:srgbClr val="000000"/>
            </a:solidFill>
            <a:prstDash val="solid"/>
            <a:round/>
          </a:ln>
        </p:spPr>
        <p:txBody>
          <a:bodyPr/>
          <a:lstStyle/>
          <a:p>
            <a:endParaRPr lang="en-GB" noProof="0" dirty="0"/>
          </a:p>
        </p:txBody>
      </p:sp>
      <p:sp>
        <p:nvSpPr>
          <p:cNvPr id="194" name="Freeform: Shape 193">
            <a:extLst>
              <a:ext uri="{FF2B5EF4-FFF2-40B4-BE49-F238E27FC236}">
                <a16:creationId xmlns:a16="http://schemas.microsoft.com/office/drawing/2014/main" id="{DF1AD03D-3722-BE20-D155-4942152E76A3}"/>
              </a:ext>
            </a:extLst>
          </p:cNvPr>
          <p:cNvSpPr/>
          <p:nvPr/>
        </p:nvSpPr>
        <p:spPr>
          <a:xfrm>
            <a:off x="1239301" y="3618120"/>
            <a:ext cx="33094" cy="15528"/>
          </a:xfrm>
          <a:custGeom>
            <a:avLst/>
            <a:gdLst>
              <a:gd name="csX0" fmla="*/ 0 w 46283"/>
              <a:gd name="csY0" fmla="*/ 0 h 15026"/>
              <a:gd name="csX1" fmla="*/ 46283 w 46283"/>
              <a:gd name="csY1" fmla="*/ 0 h 15026"/>
            </a:gdLst>
            <a:ahLst/>
            <a:cxnLst>
              <a:cxn ang="0">
                <a:pos x="csX0" y="csY0"/>
              </a:cxn>
              <a:cxn ang="0">
                <a:pos x="csX1" y="csY1"/>
              </a:cxn>
            </a:cxnLst>
            <a:rect l="l" t="t" r="r" b="b"/>
            <a:pathLst>
              <a:path w="46283" h="15026">
                <a:moveTo>
                  <a:pt x="0" y="0"/>
                </a:moveTo>
                <a:lnTo>
                  <a:pt x="46283" y="0"/>
                </a:lnTo>
              </a:path>
            </a:pathLst>
          </a:custGeom>
          <a:ln w="12700" cap="flat">
            <a:solidFill>
              <a:srgbClr val="000000"/>
            </a:solidFill>
            <a:prstDash val="solid"/>
            <a:round/>
          </a:ln>
        </p:spPr>
        <p:txBody>
          <a:bodyPr/>
          <a:lstStyle/>
          <a:p>
            <a:endParaRPr lang="en-GB" noProof="0" dirty="0"/>
          </a:p>
        </p:txBody>
      </p:sp>
      <p:sp>
        <p:nvSpPr>
          <p:cNvPr id="195" name="Freeform: Shape 194">
            <a:extLst>
              <a:ext uri="{FF2B5EF4-FFF2-40B4-BE49-F238E27FC236}">
                <a16:creationId xmlns:a16="http://schemas.microsoft.com/office/drawing/2014/main" id="{DF1DE77A-C5EF-1207-B184-BFE8C37E9D57}"/>
              </a:ext>
            </a:extLst>
          </p:cNvPr>
          <p:cNvSpPr/>
          <p:nvPr/>
        </p:nvSpPr>
        <p:spPr>
          <a:xfrm>
            <a:off x="1239301" y="3413292"/>
            <a:ext cx="33094" cy="15528"/>
          </a:xfrm>
          <a:custGeom>
            <a:avLst/>
            <a:gdLst>
              <a:gd name="csX0" fmla="*/ 0 w 46283"/>
              <a:gd name="csY0" fmla="*/ 0 h 15026"/>
              <a:gd name="csX1" fmla="*/ 46283 w 46283"/>
              <a:gd name="csY1" fmla="*/ 0 h 15026"/>
            </a:gdLst>
            <a:ahLst/>
            <a:cxnLst>
              <a:cxn ang="0">
                <a:pos x="csX0" y="csY0"/>
              </a:cxn>
              <a:cxn ang="0">
                <a:pos x="csX1" y="csY1"/>
              </a:cxn>
            </a:cxnLst>
            <a:rect l="l" t="t" r="r" b="b"/>
            <a:pathLst>
              <a:path w="46283" h="15026">
                <a:moveTo>
                  <a:pt x="0" y="0"/>
                </a:moveTo>
                <a:lnTo>
                  <a:pt x="46283" y="0"/>
                </a:lnTo>
              </a:path>
            </a:pathLst>
          </a:custGeom>
          <a:ln w="12700" cap="flat">
            <a:solidFill>
              <a:srgbClr val="000000"/>
            </a:solidFill>
            <a:prstDash val="solid"/>
            <a:round/>
          </a:ln>
        </p:spPr>
        <p:txBody>
          <a:bodyPr/>
          <a:lstStyle/>
          <a:p>
            <a:endParaRPr lang="en-GB" noProof="0" dirty="0"/>
          </a:p>
        </p:txBody>
      </p:sp>
      <p:sp>
        <p:nvSpPr>
          <p:cNvPr id="196" name="Freeform: Shape 195">
            <a:extLst>
              <a:ext uri="{FF2B5EF4-FFF2-40B4-BE49-F238E27FC236}">
                <a16:creationId xmlns:a16="http://schemas.microsoft.com/office/drawing/2014/main" id="{B103933A-ED04-AA15-CE3B-44125740755A}"/>
              </a:ext>
            </a:extLst>
          </p:cNvPr>
          <p:cNvSpPr/>
          <p:nvPr/>
        </p:nvSpPr>
        <p:spPr>
          <a:xfrm>
            <a:off x="1239301" y="4642254"/>
            <a:ext cx="33094" cy="15528"/>
          </a:xfrm>
          <a:custGeom>
            <a:avLst/>
            <a:gdLst>
              <a:gd name="csX0" fmla="*/ 0 w 46283"/>
              <a:gd name="csY0" fmla="*/ 0 h 15026"/>
              <a:gd name="csX1" fmla="*/ 46283 w 46283"/>
              <a:gd name="csY1" fmla="*/ 0 h 15026"/>
            </a:gdLst>
            <a:ahLst/>
            <a:cxnLst>
              <a:cxn ang="0">
                <a:pos x="csX0" y="csY0"/>
              </a:cxn>
              <a:cxn ang="0">
                <a:pos x="csX1" y="csY1"/>
              </a:cxn>
            </a:cxnLst>
            <a:rect l="l" t="t" r="r" b="b"/>
            <a:pathLst>
              <a:path w="46283" h="15026">
                <a:moveTo>
                  <a:pt x="0" y="0"/>
                </a:moveTo>
                <a:lnTo>
                  <a:pt x="46283" y="0"/>
                </a:lnTo>
              </a:path>
            </a:pathLst>
          </a:custGeom>
          <a:ln w="12700" cap="flat">
            <a:solidFill>
              <a:srgbClr val="000000"/>
            </a:solidFill>
            <a:prstDash val="solid"/>
            <a:round/>
          </a:ln>
        </p:spPr>
        <p:txBody>
          <a:bodyPr/>
          <a:lstStyle/>
          <a:p>
            <a:endParaRPr lang="en-GB" noProof="0" dirty="0"/>
          </a:p>
        </p:txBody>
      </p:sp>
      <p:sp>
        <p:nvSpPr>
          <p:cNvPr id="197" name="Freeform: Shape 196">
            <a:extLst>
              <a:ext uri="{FF2B5EF4-FFF2-40B4-BE49-F238E27FC236}">
                <a16:creationId xmlns:a16="http://schemas.microsoft.com/office/drawing/2014/main" id="{034103A5-B6E1-40FF-8A79-B58FC1691470}"/>
              </a:ext>
            </a:extLst>
          </p:cNvPr>
          <p:cNvSpPr/>
          <p:nvPr/>
        </p:nvSpPr>
        <p:spPr>
          <a:xfrm>
            <a:off x="1239301" y="2389158"/>
            <a:ext cx="33094" cy="15528"/>
          </a:xfrm>
          <a:custGeom>
            <a:avLst/>
            <a:gdLst>
              <a:gd name="csX0" fmla="*/ 0 w 46283"/>
              <a:gd name="csY0" fmla="*/ 0 h 15026"/>
              <a:gd name="csX1" fmla="*/ 46283 w 46283"/>
              <a:gd name="csY1" fmla="*/ 0 h 15026"/>
            </a:gdLst>
            <a:ahLst/>
            <a:cxnLst>
              <a:cxn ang="0">
                <a:pos x="csX0" y="csY0"/>
              </a:cxn>
              <a:cxn ang="0">
                <a:pos x="csX1" y="csY1"/>
              </a:cxn>
            </a:cxnLst>
            <a:rect l="l" t="t" r="r" b="b"/>
            <a:pathLst>
              <a:path w="46283" h="15026">
                <a:moveTo>
                  <a:pt x="0" y="0"/>
                </a:moveTo>
                <a:lnTo>
                  <a:pt x="46283" y="0"/>
                </a:lnTo>
              </a:path>
            </a:pathLst>
          </a:custGeom>
          <a:ln w="12700" cap="flat">
            <a:solidFill>
              <a:srgbClr val="000000"/>
            </a:solidFill>
            <a:prstDash val="solid"/>
            <a:round/>
          </a:ln>
        </p:spPr>
        <p:txBody>
          <a:bodyPr/>
          <a:lstStyle/>
          <a:p>
            <a:endParaRPr lang="en-GB" noProof="0" dirty="0"/>
          </a:p>
        </p:txBody>
      </p:sp>
      <p:sp>
        <p:nvSpPr>
          <p:cNvPr id="198" name="TextBox 197">
            <a:extLst>
              <a:ext uri="{FF2B5EF4-FFF2-40B4-BE49-F238E27FC236}">
                <a16:creationId xmlns:a16="http://schemas.microsoft.com/office/drawing/2014/main" id="{F2C63903-FAD7-73C8-1C09-AB522DFBA9C8}"/>
              </a:ext>
            </a:extLst>
          </p:cNvPr>
          <p:cNvSpPr txBox="1"/>
          <p:nvPr/>
        </p:nvSpPr>
        <p:spPr>
          <a:xfrm>
            <a:off x="2507611" y="4824631"/>
            <a:ext cx="2273379" cy="276999"/>
          </a:xfrm>
          <a:prstGeom prst="rect">
            <a:avLst/>
          </a:prstGeom>
          <a:noFill/>
        </p:spPr>
        <p:txBody>
          <a:bodyPr vert="horz" wrap="none" lIns="91440" tIns="45720" rIns="91440" bIns="45720" rtlCol="0">
            <a:spAutoFit/>
          </a:bodyPr>
          <a:lstStyle/>
          <a:p>
            <a:pPr algn="ctr">
              <a:spcBef>
                <a:spcPts val="600"/>
              </a:spcBef>
            </a:pPr>
            <a:r>
              <a:rPr lang="en-GB" sz="1200" b="1" spc="0" baseline="0" noProof="0" dirty="0">
                <a:ln/>
                <a:latin typeface="Arial"/>
                <a:cs typeface="Arial"/>
                <a:sym typeface="Arial"/>
                <a:rtl val="0"/>
              </a:rPr>
              <a:t>Months since randomisation</a:t>
            </a:r>
          </a:p>
        </p:txBody>
      </p:sp>
      <p:sp>
        <p:nvSpPr>
          <p:cNvPr id="199" name="TextBox 198">
            <a:extLst>
              <a:ext uri="{FF2B5EF4-FFF2-40B4-BE49-F238E27FC236}">
                <a16:creationId xmlns:a16="http://schemas.microsoft.com/office/drawing/2014/main" id="{57B5BC15-92FB-0974-CAC6-4906611161E5}"/>
              </a:ext>
            </a:extLst>
          </p:cNvPr>
          <p:cNvSpPr txBox="1"/>
          <p:nvPr/>
        </p:nvSpPr>
        <p:spPr>
          <a:xfrm>
            <a:off x="4348687" y="3072671"/>
            <a:ext cx="689291" cy="153888"/>
          </a:xfrm>
          <a:prstGeom prst="rect">
            <a:avLst/>
          </a:prstGeom>
          <a:noFill/>
        </p:spPr>
        <p:txBody>
          <a:bodyPr vert="horz" wrap="none" lIns="0" tIns="0" rIns="0" bIns="0" rtlCol="0" anchor="ctr" anchorCtr="0">
            <a:spAutoFit/>
          </a:bodyPr>
          <a:lstStyle/>
          <a:p>
            <a:pPr algn="ctr">
              <a:spcBef>
                <a:spcPts val="600"/>
              </a:spcBef>
            </a:pPr>
            <a:r>
              <a:rPr lang="en-GB" sz="1000" b="1" spc="0" baseline="0" noProof="0" dirty="0">
                <a:ln/>
                <a:solidFill>
                  <a:srgbClr val="669BD2"/>
                </a:solidFill>
                <a:latin typeface="Arial"/>
                <a:cs typeface="Arial"/>
                <a:sym typeface="Arial"/>
                <a:rtl val="0"/>
              </a:rPr>
              <a:t>Finerenone</a:t>
            </a:r>
          </a:p>
        </p:txBody>
      </p:sp>
      <p:sp>
        <p:nvSpPr>
          <p:cNvPr id="200" name="TextBox 199">
            <a:extLst>
              <a:ext uri="{FF2B5EF4-FFF2-40B4-BE49-F238E27FC236}">
                <a16:creationId xmlns:a16="http://schemas.microsoft.com/office/drawing/2014/main" id="{A1C4D03E-77A4-72FE-4986-6904FF18924E}"/>
              </a:ext>
            </a:extLst>
          </p:cNvPr>
          <p:cNvSpPr txBox="1"/>
          <p:nvPr/>
        </p:nvSpPr>
        <p:spPr>
          <a:xfrm>
            <a:off x="4236255" y="3798962"/>
            <a:ext cx="488916" cy="153888"/>
          </a:xfrm>
          <a:prstGeom prst="rect">
            <a:avLst/>
          </a:prstGeom>
          <a:noFill/>
        </p:spPr>
        <p:txBody>
          <a:bodyPr vert="horz" wrap="none" lIns="0" tIns="0" rIns="0" bIns="0" rtlCol="0" anchor="ctr" anchorCtr="0">
            <a:spAutoFit/>
          </a:bodyPr>
          <a:lstStyle/>
          <a:p>
            <a:pPr algn="ctr">
              <a:spcBef>
                <a:spcPts val="600"/>
              </a:spcBef>
            </a:pPr>
            <a:r>
              <a:rPr lang="en-GB" sz="1000" b="1" spc="0" baseline="0" noProof="0" dirty="0">
                <a:ln/>
                <a:latin typeface="Arial"/>
                <a:cs typeface="Arial"/>
                <a:sym typeface="Arial"/>
                <a:rtl val="0"/>
              </a:rPr>
              <a:t>Placebo</a:t>
            </a:r>
          </a:p>
        </p:txBody>
      </p:sp>
      <p:sp>
        <p:nvSpPr>
          <p:cNvPr id="201" name="Freeform: Shape 200">
            <a:extLst>
              <a:ext uri="{FF2B5EF4-FFF2-40B4-BE49-F238E27FC236}">
                <a16:creationId xmlns:a16="http://schemas.microsoft.com/office/drawing/2014/main" id="{70F422A7-0406-BD92-9E52-F6EC733948AF}"/>
              </a:ext>
            </a:extLst>
          </p:cNvPr>
          <p:cNvSpPr/>
          <p:nvPr/>
        </p:nvSpPr>
        <p:spPr>
          <a:xfrm>
            <a:off x="1272395" y="2184485"/>
            <a:ext cx="0" cy="2457768"/>
          </a:xfrm>
          <a:custGeom>
            <a:avLst/>
            <a:gdLst>
              <a:gd name="csX0" fmla="*/ 0 w 15026"/>
              <a:gd name="csY0" fmla="*/ 2378318 h 2378317"/>
              <a:gd name="csX1" fmla="*/ 0 w 15026"/>
              <a:gd name="csY1" fmla="*/ 0 h 2378317"/>
            </a:gdLst>
            <a:ahLst/>
            <a:cxnLst>
              <a:cxn ang="0">
                <a:pos x="csX0" y="csY0"/>
              </a:cxn>
              <a:cxn ang="0">
                <a:pos x="csX1" y="csY1"/>
              </a:cxn>
            </a:cxnLst>
            <a:rect l="l" t="t" r="r" b="b"/>
            <a:pathLst>
              <a:path w="15026" h="2378317">
                <a:moveTo>
                  <a:pt x="0" y="2378318"/>
                </a:moveTo>
                <a:lnTo>
                  <a:pt x="0" y="0"/>
                </a:lnTo>
              </a:path>
            </a:pathLst>
          </a:custGeom>
          <a:noFill/>
          <a:ln w="12700" cap="sq">
            <a:solidFill>
              <a:srgbClr val="000000"/>
            </a:solidFill>
            <a:prstDash val="solid"/>
            <a:round/>
          </a:ln>
        </p:spPr>
        <p:txBody>
          <a:bodyPr/>
          <a:lstStyle/>
          <a:p>
            <a:endParaRPr lang="en-GB" noProof="0" dirty="0"/>
          </a:p>
        </p:txBody>
      </p:sp>
      <p:sp>
        <p:nvSpPr>
          <p:cNvPr id="202" name="Freeform: Shape 201">
            <a:extLst>
              <a:ext uri="{FF2B5EF4-FFF2-40B4-BE49-F238E27FC236}">
                <a16:creationId xmlns:a16="http://schemas.microsoft.com/office/drawing/2014/main" id="{2F9E09DD-D06E-5970-C9A9-1FD12426481A}"/>
              </a:ext>
            </a:extLst>
          </p:cNvPr>
          <p:cNvSpPr/>
          <p:nvPr/>
        </p:nvSpPr>
        <p:spPr>
          <a:xfrm>
            <a:off x="1272395" y="4642254"/>
            <a:ext cx="4082024" cy="15528"/>
          </a:xfrm>
          <a:custGeom>
            <a:avLst/>
            <a:gdLst>
              <a:gd name="csX0" fmla="*/ 0 w 5708896"/>
              <a:gd name="csY0" fmla="*/ 0 h 15026"/>
              <a:gd name="csX1" fmla="*/ 5708896 w 5708896"/>
              <a:gd name="csY1" fmla="*/ 0 h 15026"/>
            </a:gdLst>
            <a:ahLst/>
            <a:cxnLst>
              <a:cxn ang="0">
                <a:pos x="csX0" y="csY0"/>
              </a:cxn>
              <a:cxn ang="0">
                <a:pos x="csX1" y="csY1"/>
              </a:cxn>
            </a:cxnLst>
            <a:rect l="l" t="t" r="r" b="b"/>
            <a:pathLst>
              <a:path w="5708896" h="15026">
                <a:moveTo>
                  <a:pt x="0" y="0"/>
                </a:moveTo>
                <a:lnTo>
                  <a:pt x="5708896" y="0"/>
                </a:lnTo>
              </a:path>
            </a:pathLst>
          </a:custGeom>
          <a:noFill/>
          <a:ln w="12700" cap="flat">
            <a:solidFill>
              <a:srgbClr val="000000"/>
            </a:solidFill>
            <a:prstDash val="solid"/>
            <a:round/>
          </a:ln>
        </p:spPr>
        <p:txBody>
          <a:bodyPr/>
          <a:lstStyle/>
          <a:p>
            <a:endParaRPr lang="en-GB" noProof="0" dirty="0"/>
          </a:p>
        </p:txBody>
      </p:sp>
      <p:sp>
        <p:nvSpPr>
          <p:cNvPr id="203" name="Freeform: Shape 202">
            <a:extLst>
              <a:ext uri="{FF2B5EF4-FFF2-40B4-BE49-F238E27FC236}">
                <a16:creationId xmlns:a16="http://schemas.microsoft.com/office/drawing/2014/main" id="{29AF53C4-D780-0CC4-D577-227AD63019AC}"/>
              </a:ext>
            </a:extLst>
          </p:cNvPr>
          <p:cNvSpPr/>
          <p:nvPr/>
        </p:nvSpPr>
        <p:spPr>
          <a:xfrm>
            <a:off x="1272395" y="4642254"/>
            <a:ext cx="10744" cy="47673"/>
          </a:xfrm>
          <a:custGeom>
            <a:avLst/>
            <a:gdLst>
              <a:gd name="csX0" fmla="*/ 0 w 15026"/>
              <a:gd name="csY0" fmla="*/ 0 h 46132"/>
              <a:gd name="csX1" fmla="*/ 0 w 15026"/>
              <a:gd name="csY1" fmla="*/ 46133 h 46132"/>
            </a:gdLst>
            <a:ahLst/>
            <a:cxnLst>
              <a:cxn ang="0">
                <a:pos x="csX0" y="csY0"/>
              </a:cxn>
              <a:cxn ang="0">
                <a:pos x="csX1" y="csY1"/>
              </a:cxn>
            </a:cxnLst>
            <a:rect l="l" t="t" r="r" b="b"/>
            <a:pathLst>
              <a:path w="15026" h="46132">
                <a:moveTo>
                  <a:pt x="0" y="0"/>
                </a:moveTo>
                <a:lnTo>
                  <a:pt x="0" y="46133"/>
                </a:lnTo>
              </a:path>
            </a:pathLst>
          </a:custGeom>
          <a:ln w="12700" cap="flat">
            <a:solidFill>
              <a:srgbClr val="000000"/>
            </a:solidFill>
            <a:prstDash val="solid"/>
            <a:round/>
          </a:ln>
        </p:spPr>
        <p:txBody>
          <a:bodyPr/>
          <a:lstStyle/>
          <a:p>
            <a:endParaRPr lang="en-GB" noProof="0" dirty="0"/>
          </a:p>
        </p:txBody>
      </p:sp>
      <p:sp>
        <p:nvSpPr>
          <p:cNvPr id="204" name="Freeform: Shape 203">
            <a:extLst>
              <a:ext uri="{FF2B5EF4-FFF2-40B4-BE49-F238E27FC236}">
                <a16:creationId xmlns:a16="http://schemas.microsoft.com/office/drawing/2014/main" id="{F6456BCD-84EC-BBA7-F995-EB1A0638725E}"/>
              </a:ext>
            </a:extLst>
          </p:cNvPr>
          <p:cNvSpPr/>
          <p:nvPr/>
        </p:nvSpPr>
        <p:spPr>
          <a:xfrm>
            <a:off x="2345577" y="4650018"/>
            <a:ext cx="10744" cy="47829"/>
          </a:xfrm>
          <a:custGeom>
            <a:avLst/>
            <a:gdLst>
              <a:gd name="csX0" fmla="*/ 0 w 15026"/>
              <a:gd name="csY0" fmla="*/ 0 h 46283"/>
              <a:gd name="csX1" fmla="*/ 0 w 15026"/>
              <a:gd name="csY1" fmla="*/ 46283 h 46283"/>
            </a:gdLst>
            <a:ahLst/>
            <a:cxnLst>
              <a:cxn ang="0">
                <a:pos x="csX0" y="csY0"/>
              </a:cxn>
              <a:cxn ang="0">
                <a:pos x="csX1" y="csY1"/>
              </a:cxn>
            </a:cxnLst>
            <a:rect l="l" t="t" r="r" b="b"/>
            <a:pathLst>
              <a:path w="15026" h="46283">
                <a:moveTo>
                  <a:pt x="0" y="0"/>
                </a:moveTo>
                <a:lnTo>
                  <a:pt x="0" y="46283"/>
                </a:lnTo>
              </a:path>
            </a:pathLst>
          </a:custGeom>
          <a:ln w="12700" cap="flat">
            <a:solidFill>
              <a:srgbClr val="000000"/>
            </a:solidFill>
            <a:prstDash val="solid"/>
            <a:round/>
          </a:ln>
        </p:spPr>
        <p:txBody>
          <a:bodyPr/>
          <a:lstStyle/>
          <a:p>
            <a:endParaRPr lang="en-GB" noProof="0" dirty="0"/>
          </a:p>
        </p:txBody>
      </p:sp>
      <p:sp>
        <p:nvSpPr>
          <p:cNvPr id="205" name="Freeform: Shape 204">
            <a:extLst>
              <a:ext uri="{FF2B5EF4-FFF2-40B4-BE49-F238E27FC236}">
                <a16:creationId xmlns:a16="http://schemas.microsoft.com/office/drawing/2014/main" id="{9269710B-F1E8-43E7-ED66-D2B36091D8B0}"/>
              </a:ext>
            </a:extLst>
          </p:cNvPr>
          <p:cNvSpPr/>
          <p:nvPr/>
        </p:nvSpPr>
        <p:spPr>
          <a:xfrm>
            <a:off x="2703268" y="4650018"/>
            <a:ext cx="10744" cy="47829"/>
          </a:xfrm>
          <a:custGeom>
            <a:avLst/>
            <a:gdLst>
              <a:gd name="csX0" fmla="*/ 0 w 15026"/>
              <a:gd name="csY0" fmla="*/ 0 h 46283"/>
              <a:gd name="csX1" fmla="*/ 0 w 15026"/>
              <a:gd name="csY1" fmla="*/ 46283 h 46283"/>
            </a:gdLst>
            <a:ahLst/>
            <a:cxnLst>
              <a:cxn ang="0">
                <a:pos x="csX0" y="csY0"/>
              </a:cxn>
              <a:cxn ang="0">
                <a:pos x="csX1" y="csY1"/>
              </a:cxn>
            </a:cxnLst>
            <a:rect l="l" t="t" r="r" b="b"/>
            <a:pathLst>
              <a:path w="15026" h="46283">
                <a:moveTo>
                  <a:pt x="0" y="0"/>
                </a:moveTo>
                <a:lnTo>
                  <a:pt x="0" y="46283"/>
                </a:lnTo>
              </a:path>
            </a:pathLst>
          </a:custGeom>
          <a:ln w="12700" cap="flat">
            <a:solidFill>
              <a:srgbClr val="000000"/>
            </a:solidFill>
            <a:prstDash val="solid"/>
            <a:round/>
          </a:ln>
        </p:spPr>
        <p:txBody>
          <a:bodyPr/>
          <a:lstStyle/>
          <a:p>
            <a:endParaRPr lang="en-GB" noProof="0" dirty="0"/>
          </a:p>
        </p:txBody>
      </p:sp>
      <p:sp>
        <p:nvSpPr>
          <p:cNvPr id="206" name="Freeform: Shape 205">
            <a:extLst>
              <a:ext uri="{FF2B5EF4-FFF2-40B4-BE49-F238E27FC236}">
                <a16:creationId xmlns:a16="http://schemas.microsoft.com/office/drawing/2014/main" id="{08465330-316E-CFE5-395D-4CE11B8883C7}"/>
              </a:ext>
            </a:extLst>
          </p:cNvPr>
          <p:cNvSpPr/>
          <p:nvPr/>
        </p:nvSpPr>
        <p:spPr>
          <a:xfrm>
            <a:off x="3061067" y="4650018"/>
            <a:ext cx="10744" cy="47829"/>
          </a:xfrm>
          <a:custGeom>
            <a:avLst/>
            <a:gdLst>
              <a:gd name="csX0" fmla="*/ 0 w 15026"/>
              <a:gd name="csY0" fmla="*/ 0 h 46283"/>
              <a:gd name="csX1" fmla="*/ 0 w 15026"/>
              <a:gd name="csY1" fmla="*/ 46283 h 46283"/>
            </a:gdLst>
            <a:ahLst/>
            <a:cxnLst>
              <a:cxn ang="0">
                <a:pos x="csX0" y="csY0"/>
              </a:cxn>
              <a:cxn ang="0">
                <a:pos x="csX1" y="csY1"/>
              </a:cxn>
            </a:cxnLst>
            <a:rect l="l" t="t" r="r" b="b"/>
            <a:pathLst>
              <a:path w="15026" h="46283">
                <a:moveTo>
                  <a:pt x="0" y="0"/>
                </a:moveTo>
                <a:lnTo>
                  <a:pt x="0" y="46283"/>
                </a:lnTo>
              </a:path>
            </a:pathLst>
          </a:custGeom>
          <a:ln w="12700" cap="flat">
            <a:solidFill>
              <a:srgbClr val="000000"/>
            </a:solidFill>
            <a:prstDash val="solid"/>
            <a:round/>
          </a:ln>
        </p:spPr>
        <p:txBody>
          <a:bodyPr/>
          <a:lstStyle/>
          <a:p>
            <a:endParaRPr lang="en-GB" noProof="0" dirty="0"/>
          </a:p>
        </p:txBody>
      </p:sp>
      <p:sp>
        <p:nvSpPr>
          <p:cNvPr id="207" name="Freeform: Shape 206">
            <a:extLst>
              <a:ext uri="{FF2B5EF4-FFF2-40B4-BE49-F238E27FC236}">
                <a16:creationId xmlns:a16="http://schemas.microsoft.com/office/drawing/2014/main" id="{A71D6E7A-D9AA-C824-2C44-914D815FF65D}"/>
              </a:ext>
            </a:extLst>
          </p:cNvPr>
          <p:cNvSpPr/>
          <p:nvPr/>
        </p:nvSpPr>
        <p:spPr>
          <a:xfrm>
            <a:off x="3418759" y="4650018"/>
            <a:ext cx="10744" cy="47829"/>
          </a:xfrm>
          <a:custGeom>
            <a:avLst/>
            <a:gdLst>
              <a:gd name="csX0" fmla="*/ 0 w 15026"/>
              <a:gd name="csY0" fmla="*/ 0 h 46283"/>
              <a:gd name="csX1" fmla="*/ 0 w 15026"/>
              <a:gd name="csY1" fmla="*/ 46283 h 46283"/>
            </a:gdLst>
            <a:ahLst/>
            <a:cxnLst>
              <a:cxn ang="0">
                <a:pos x="csX0" y="csY0"/>
              </a:cxn>
              <a:cxn ang="0">
                <a:pos x="csX1" y="csY1"/>
              </a:cxn>
            </a:cxnLst>
            <a:rect l="l" t="t" r="r" b="b"/>
            <a:pathLst>
              <a:path w="15026" h="46283">
                <a:moveTo>
                  <a:pt x="0" y="0"/>
                </a:moveTo>
                <a:lnTo>
                  <a:pt x="0" y="46283"/>
                </a:lnTo>
              </a:path>
            </a:pathLst>
          </a:custGeom>
          <a:ln w="12700" cap="flat">
            <a:solidFill>
              <a:srgbClr val="000000"/>
            </a:solidFill>
            <a:prstDash val="solid"/>
            <a:round/>
          </a:ln>
        </p:spPr>
        <p:txBody>
          <a:bodyPr/>
          <a:lstStyle/>
          <a:p>
            <a:endParaRPr lang="en-GB" noProof="0" dirty="0"/>
          </a:p>
        </p:txBody>
      </p:sp>
      <p:sp>
        <p:nvSpPr>
          <p:cNvPr id="208" name="Freeform: Shape 207">
            <a:extLst>
              <a:ext uri="{FF2B5EF4-FFF2-40B4-BE49-F238E27FC236}">
                <a16:creationId xmlns:a16="http://schemas.microsoft.com/office/drawing/2014/main" id="{AA33302F-7B8F-8340-358C-4ED1BFFA773C}"/>
              </a:ext>
            </a:extLst>
          </p:cNvPr>
          <p:cNvSpPr/>
          <p:nvPr/>
        </p:nvSpPr>
        <p:spPr>
          <a:xfrm>
            <a:off x="3773764" y="4650018"/>
            <a:ext cx="10744" cy="47829"/>
          </a:xfrm>
          <a:custGeom>
            <a:avLst/>
            <a:gdLst>
              <a:gd name="csX0" fmla="*/ 0 w 15026"/>
              <a:gd name="csY0" fmla="*/ 0 h 46283"/>
              <a:gd name="csX1" fmla="*/ 0 w 15026"/>
              <a:gd name="csY1" fmla="*/ 46283 h 46283"/>
            </a:gdLst>
            <a:ahLst/>
            <a:cxnLst>
              <a:cxn ang="0">
                <a:pos x="csX0" y="csY0"/>
              </a:cxn>
              <a:cxn ang="0">
                <a:pos x="csX1" y="csY1"/>
              </a:cxn>
            </a:cxnLst>
            <a:rect l="l" t="t" r="r" b="b"/>
            <a:pathLst>
              <a:path w="15026" h="46283">
                <a:moveTo>
                  <a:pt x="0" y="0"/>
                </a:moveTo>
                <a:lnTo>
                  <a:pt x="0" y="46283"/>
                </a:lnTo>
              </a:path>
            </a:pathLst>
          </a:custGeom>
          <a:ln w="12700" cap="flat">
            <a:solidFill>
              <a:srgbClr val="000000"/>
            </a:solidFill>
            <a:prstDash val="solid"/>
            <a:round/>
          </a:ln>
        </p:spPr>
        <p:txBody>
          <a:bodyPr/>
          <a:lstStyle/>
          <a:p>
            <a:endParaRPr lang="en-GB" noProof="0" dirty="0"/>
          </a:p>
        </p:txBody>
      </p:sp>
      <p:sp>
        <p:nvSpPr>
          <p:cNvPr id="209" name="Freeform: Shape 208">
            <a:extLst>
              <a:ext uri="{FF2B5EF4-FFF2-40B4-BE49-F238E27FC236}">
                <a16:creationId xmlns:a16="http://schemas.microsoft.com/office/drawing/2014/main" id="{F6BD801E-D429-7EA2-1B4D-48E3C4B888C7}"/>
              </a:ext>
            </a:extLst>
          </p:cNvPr>
          <p:cNvSpPr/>
          <p:nvPr/>
        </p:nvSpPr>
        <p:spPr>
          <a:xfrm>
            <a:off x="4131456" y="4644583"/>
            <a:ext cx="10744" cy="47829"/>
          </a:xfrm>
          <a:custGeom>
            <a:avLst/>
            <a:gdLst>
              <a:gd name="csX0" fmla="*/ 0 w 15026"/>
              <a:gd name="csY0" fmla="*/ 0 h 46283"/>
              <a:gd name="csX1" fmla="*/ 0 w 15026"/>
              <a:gd name="csY1" fmla="*/ 46283 h 46283"/>
            </a:gdLst>
            <a:ahLst/>
            <a:cxnLst>
              <a:cxn ang="0">
                <a:pos x="csX0" y="csY0"/>
              </a:cxn>
              <a:cxn ang="0">
                <a:pos x="csX1" y="csY1"/>
              </a:cxn>
            </a:cxnLst>
            <a:rect l="l" t="t" r="r" b="b"/>
            <a:pathLst>
              <a:path w="15026" h="46283">
                <a:moveTo>
                  <a:pt x="0" y="0"/>
                </a:moveTo>
                <a:lnTo>
                  <a:pt x="0" y="46283"/>
                </a:lnTo>
              </a:path>
            </a:pathLst>
          </a:custGeom>
          <a:ln w="12700" cap="flat">
            <a:solidFill>
              <a:srgbClr val="000000"/>
            </a:solidFill>
            <a:prstDash val="solid"/>
            <a:round/>
          </a:ln>
        </p:spPr>
        <p:txBody>
          <a:bodyPr/>
          <a:lstStyle/>
          <a:p>
            <a:endParaRPr lang="en-GB" noProof="0" dirty="0"/>
          </a:p>
        </p:txBody>
      </p:sp>
      <p:sp>
        <p:nvSpPr>
          <p:cNvPr id="210" name="Freeform: Shape 209">
            <a:extLst>
              <a:ext uri="{FF2B5EF4-FFF2-40B4-BE49-F238E27FC236}">
                <a16:creationId xmlns:a16="http://schemas.microsoft.com/office/drawing/2014/main" id="{ADD651A9-9F20-722A-19CB-0A48FEEE05B7}"/>
              </a:ext>
            </a:extLst>
          </p:cNvPr>
          <p:cNvSpPr/>
          <p:nvPr/>
        </p:nvSpPr>
        <p:spPr>
          <a:xfrm>
            <a:off x="4489148" y="4650018"/>
            <a:ext cx="10744" cy="39909"/>
          </a:xfrm>
          <a:custGeom>
            <a:avLst/>
            <a:gdLst>
              <a:gd name="csX0" fmla="*/ 0 w 15026"/>
              <a:gd name="csY0" fmla="*/ 0 h 38619"/>
              <a:gd name="csX1" fmla="*/ 0 w 15026"/>
              <a:gd name="csY1" fmla="*/ 38619 h 38619"/>
            </a:gdLst>
            <a:ahLst/>
            <a:cxnLst>
              <a:cxn ang="0">
                <a:pos x="csX0" y="csY0"/>
              </a:cxn>
              <a:cxn ang="0">
                <a:pos x="csX1" y="csY1"/>
              </a:cxn>
            </a:cxnLst>
            <a:rect l="l" t="t" r="r" b="b"/>
            <a:pathLst>
              <a:path w="15026" h="38619">
                <a:moveTo>
                  <a:pt x="0" y="0"/>
                </a:moveTo>
                <a:lnTo>
                  <a:pt x="0" y="38619"/>
                </a:lnTo>
              </a:path>
            </a:pathLst>
          </a:custGeom>
          <a:ln w="12700" cap="flat">
            <a:solidFill>
              <a:srgbClr val="000000"/>
            </a:solidFill>
            <a:prstDash val="solid"/>
            <a:round/>
          </a:ln>
        </p:spPr>
        <p:txBody>
          <a:bodyPr/>
          <a:lstStyle/>
          <a:p>
            <a:endParaRPr lang="en-GB" noProof="0" dirty="0"/>
          </a:p>
        </p:txBody>
      </p:sp>
      <p:sp>
        <p:nvSpPr>
          <p:cNvPr id="211" name="Freeform: Shape 210">
            <a:extLst>
              <a:ext uri="{FF2B5EF4-FFF2-40B4-BE49-F238E27FC236}">
                <a16:creationId xmlns:a16="http://schemas.microsoft.com/office/drawing/2014/main" id="{11AE3F44-28BF-CE46-C459-830D724D705D}"/>
              </a:ext>
            </a:extLst>
          </p:cNvPr>
          <p:cNvSpPr/>
          <p:nvPr/>
        </p:nvSpPr>
        <p:spPr>
          <a:xfrm>
            <a:off x="4846947" y="4650018"/>
            <a:ext cx="10744" cy="39909"/>
          </a:xfrm>
          <a:custGeom>
            <a:avLst/>
            <a:gdLst>
              <a:gd name="csX0" fmla="*/ 0 w 15026"/>
              <a:gd name="csY0" fmla="*/ 0 h 38619"/>
              <a:gd name="csX1" fmla="*/ 0 w 15026"/>
              <a:gd name="csY1" fmla="*/ 38619 h 38619"/>
            </a:gdLst>
            <a:ahLst/>
            <a:cxnLst>
              <a:cxn ang="0">
                <a:pos x="csX0" y="csY0"/>
              </a:cxn>
              <a:cxn ang="0">
                <a:pos x="csX1" y="csY1"/>
              </a:cxn>
            </a:cxnLst>
            <a:rect l="l" t="t" r="r" b="b"/>
            <a:pathLst>
              <a:path w="15026" h="38619">
                <a:moveTo>
                  <a:pt x="0" y="0"/>
                </a:moveTo>
                <a:lnTo>
                  <a:pt x="0" y="38619"/>
                </a:lnTo>
              </a:path>
            </a:pathLst>
          </a:custGeom>
          <a:ln w="12700" cap="flat">
            <a:solidFill>
              <a:srgbClr val="000000"/>
            </a:solidFill>
            <a:prstDash val="solid"/>
            <a:round/>
          </a:ln>
        </p:spPr>
        <p:txBody>
          <a:bodyPr/>
          <a:lstStyle/>
          <a:p>
            <a:endParaRPr lang="en-GB" noProof="0" dirty="0"/>
          </a:p>
        </p:txBody>
      </p:sp>
      <p:sp>
        <p:nvSpPr>
          <p:cNvPr id="212" name="Freeform: Shape 211">
            <a:extLst>
              <a:ext uri="{FF2B5EF4-FFF2-40B4-BE49-F238E27FC236}">
                <a16:creationId xmlns:a16="http://schemas.microsoft.com/office/drawing/2014/main" id="{320BD2C4-3FEF-4E3D-7F67-E2F2D28D3725}"/>
              </a:ext>
            </a:extLst>
          </p:cNvPr>
          <p:cNvSpPr/>
          <p:nvPr/>
        </p:nvSpPr>
        <p:spPr>
          <a:xfrm>
            <a:off x="5204638" y="4650018"/>
            <a:ext cx="10744" cy="39909"/>
          </a:xfrm>
          <a:custGeom>
            <a:avLst/>
            <a:gdLst>
              <a:gd name="csX0" fmla="*/ 0 w 15026"/>
              <a:gd name="csY0" fmla="*/ 0 h 38619"/>
              <a:gd name="csX1" fmla="*/ 0 w 15026"/>
              <a:gd name="csY1" fmla="*/ 38619 h 38619"/>
            </a:gdLst>
            <a:ahLst/>
            <a:cxnLst>
              <a:cxn ang="0">
                <a:pos x="csX0" y="csY0"/>
              </a:cxn>
              <a:cxn ang="0">
                <a:pos x="csX1" y="csY1"/>
              </a:cxn>
            </a:cxnLst>
            <a:rect l="l" t="t" r="r" b="b"/>
            <a:pathLst>
              <a:path w="15026" h="38619">
                <a:moveTo>
                  <a:pt x="0" y="0"/>
                </a:moveTo>
                <a:lnTo>
                  <a:pt x="0" y="38619"/>
                </a:lnTo>
              </a:path>
            </a:pathLst>
          </a:custGeom>
          <a:ln w="12700" cap="flat">
            <a:solidFill>
              <a:srgbClr val="000000"/>
            </a:solidFill>
            <a:prstDash val="solid"/>
            <a:round/>
          </a:ln>
        </p:spPr>
        <p:txBody>
          <a:bodyPr/>
          <a:lstStyle/>
          <a:p>
            <a:endParaRPr lang="en-GB" noProof="0" dirty="0"/>
          </a:p>
        </p:txBody>
      </p:sp>
      <p:sp>
        <p:nvSpPr>
          <p:cNvPr id="213" name="Freeform: Shape 212">
            <a:extLst>
              <a:ext uri="{FF2B5EF4-FFF2-40B4-BE49-F238E27FC236}">
                <a16:creationId xmlns:a16="http://schemas.microsoft.com/office/drawing/2014/main" id="{1456CFA6-77D9-F448-81C6-7F0511B1ABCB}"/>
              </a:ext>
            </a:extLst>
          </p:cNvPr>
          <p:cNvSpPr/>
          <p:nvPr/>
        </p:nvSpPr>
        <p:spPr>
          <a:xfrm>
            <a:off x="5562330" y="4640546"/>
            <a:ext cx="10744" cy="47673"/>
          </a:xfrm>
          <a:custGeom>
            <a:avLst/>
            <a:gdLst>
              <a:gd name="csX0" fmla="*/ 0 w 15026"/>
              <a:gd name="csY0" fmla="*/ 0 h 46132"/>
              <a:gd name="csX1" fmla="*/ 0 w 15026"/>
              <a:gd name="csY1" fmla="*/ 46133 h 46132"/>
            </a:gdLst>
            <a:ahLst/>
            <a:cxnLst>
              <a:cxn ang="0">
                <a:pos x="csX0" y="csY0"/>
              </a:cxn>
              <a:cxn ang="0">
                <a:pos x="csX1" y="csY1"/>
              </a:cxn>
            </a:cxnLst>
            <a:rect l="l" t="t" r="r" b="b"/>
            <a:pathLst>
              <a:path w="15026" h="46132">
                <a:moveTo>
                  <a:pt x="0" y="0"/>
                </a:moveTo>
                <a:lnTo>
                  <a:pt x="0" y="46133"/>
                </a:lnTo>
              </a:path>
            </a:pathLst>
          </a:custGeom>
          <a:ln w="12700" cap="flat">
            <a:solidFill>
              <a:srgbClr val="000000"/>
            </a:solidFill>
            <a:prstDash val="solid"/>
            <a:round/>
          </a:ln>
        </p:spPr>
        <p:txBody>
          <a:bodyPr/>
          <a:lstStyle/>
          <a:p>
            <a:endParaRPr lang="en-GB" noProof="0" dirty="0"/>
          </a:p>
        </p:txBody>
      </p:sp>
      <p:sp>
        <p:nvSpPr>
          <p:cNvPr id="214" name="Freeform: Shape 213">
            <a:extLst>
              <a:ext uri="{FF2B5EF4-FFF2-40B4-BE49-F238E27FC236}">
                <a16:creationId xmlns:a16="http://schemas.microsoft.com/office/drawing/2014/main" id="{286FABA8-0E62-F9E9-B2CF-04CCDE3DA3AE}"/>
              </a:ext>
            </a:extLst>
          </p:cNvPr>
          <p:cNvSpPr/>
          <p:nvPr/>
        </p:nvSpPr>
        <p:spPr>
          <a:xfrm>
            <a:off x="5919914" y="4640546"/>
            <a:ext cx="10744" cy="47673"/>
          </a:xfrm>
          <a:custGeom>
            <a:avLst/>
            <a:gdLst>
              <a:gd name="csX0" fmla="*/ 0 w 15026"/>
              <a:gd name="csY0" fmla="*/ 0 h 46132"/>
              <a:gd name="csX1" fmla="*/ 0 w 15026"/>
              <a:gd name="csY1" fmla="*/ 46133 h 46132"/>
            </a:gdLst>
            <a:ahLst/>
            <a:cxnLst>
              <a:cxn ang="0">
                <a:pos x="csX0" y="csY0"/>
              </a:cxn>
              <a:cxn ang="0">
                <a:pos x="csX1" y="csY1"/>
              </a:cxn>
            </a:cxnLst>
            <a:rect l="l" t="t" r="r" b="b"/>
            <a:pathLst>
              <a:path w="15026" h="46132">
                <a:moveTo>
                  <a:pt x="0" y="0"/>
                </a:moveTo>
                <a:lnTo>
                  <a:pt x="0" y="46133"/>
                </a:lnTo>
              </a:path>
            </a:pathLst>
          </a:custGeom>
          <a:ln w="12700" cap="flat">
            <a:solidFill>
              <a:srgbClr val="000000"/>
            </a:solidFill>
            <a:prstDash val="solid"/>
            <a:round/>
          </a:ln>
        </p:spPr>
        <p:txBody>
          <a:bodyPr/>
          <a:lstStyle/>
          <a:p>
            <a:endParaRPr lang="en-GB" noProof="0" dirty="0"/>
          </a:p>
        </p:txBody>
      </p:sp>
      <p:sp>
        <p:nvSpPr>
          <p:cNvPr id="215" name="TextBox 214">
            <a:extLst>
              <a:ext uri="{FF2B5EF4-FFF2-40B4-BE49-F238E27FC236}">
                <a16:creationId xmlns:a16="http://schemas.microsoft.com/office/drawing/2014/main" id="{CD729CDB-F5BC-AAB2-BE4E-8ED3239799AD}"/>
              </a:ext>
            </a:extLst>
          </p:cNvPr>
          <p:cNvSpPr txBox="1"/>
          <p:nvPr/>
        </p:nvSpPr>
        <p:spPr>
          <a:xfrm>
            <a:off x="968747" y="4548623"/>
            <a:ext cx="235642" cy="169277"/>
          </a:xfrm>
          <a:prstGeom prst="rect">
            <a:avLst/>
          </a:prstGeom>
          <a:noFill/>
        </p:spPr>
        <p:txBody>
          <a:bodyPr vert="horz" wrap="none" lIns="0" tIns="0" rIns="0" bIns="0" rtlCol="0" anchor="ctr" anchorCtr="0">
            <a:spAutoFit/>
          </a:bodyPr>
          <a:lstStyle/>
          <a:p>
            <a:pPr algn="r">
              <a:spcBef>
                <a:spcPts val="600"/>
              </a:spcBef>
            </a:pPr>
            <a:r>
              <a:rPr lang="en-GB" sz="1100" spc="0" baseline="0" noProof="0" dirty="0">
                <a:ln/>
                <a:latin typeface="Arial"/>
                <a:cs typeface="Arial"/>
                <a:sym typeface="Arial"/>
                <a:rtl val="0"/>
              </a:rPr>
              <a:t>–22</a:t>
            </a:r>
          </a:p>
        </p:txBody>
      </p:sp>
      <p:sp>
        <p:nvSpPr>
          <p:cNvPr id="216" name="TextBox 215">
            <a:extLst>
              <a:ext uri="{FF2B5EF4-FFF2-40B4-BE49-F238E27FC236}">
                <a16:creationId xmlns:a16="http://schemas.microsoft.com/office/drawing/2014/main" id="{742DB7BF-9FE5-F8A0-0CFE-6D19D282FE1E}"/>
              </a:ext>
            </a:extLst>
          </p:cNvPr>
          <p:cNvSpPr txBox="1"/>
          <p:nvPr/>
        </p:nvSpPr>
        <p:spPr>
          <a:xfrm>
            <a:off x="968747" y="4344107"/>
            <a:ext cx="235642" cy="169277"/>
          </a:xfrm>
          <a:prstGeom prst="rect">
            <a:avLst/>
          </a:prstGeom>
          <a:noFill/>
        </p:spPr>
        <p:txBody>
          <a:bodyPr vert="horz" wrap="none" lIns="0" tIns="0" rIns="0" bIns="0" rtlCol="0" anchor="ctr" anchorCtr="0">
            <a:spAutoFit/>
          </a:bodyPr>
          <a:lstStyle/>
          <a:p>
            <a:pPr algn="r">
              <a:spcBef>
                <a:spcPts val="600"/>
              </a:spcBef>
            </a:pPr>
            <a:r>
              <a:rPr lang="en-GB" sz="1100" spc="0" baseline="0" noProof="0" dirty="0">
                <a:ln/>
                <a:latin typeface="Arial"/>
                <a:cs typeface="Arial"/>
                <a:sym typeface="Arial"/>
                <a:rtl val="0"/>
              </a:rPr>
              <a:t>–20</a:t>
            </a:r>
          </a:p>
        </p:txBody>
      </p:sp>
      <p:sp>
        <p:nvSpPr>
          <p:cNvPr id="217" name="TextBox 216">
            <a:extLst>
              <a:ext uri="{FF2B5EF4-FFF2-40B4-BE49-F238E27FC236}">
                <a16:creationId xmlns:a16="http://schemas.microsoft.com/office/drawing/2014/main" id="{F4B321CA-8B7E-8FB5-9B89-60D369D5AABC}"/>
              </a:ext>
            </a:extLst>
          </p:cNvPr>
          <p:cNvSpPr txBox="1"/>
          <p:nvPr/>
        </p:nvSpPr>
        <p:spPr>
          <a:xfrm>
            <a:off x="968747" y="4139434"/>
            <a:ext cx="235642" cy="169277"/>
          </a:xfrm>
          <a:prstGeom prst="rect">
            <a:avLst/>
          </a:prstGeom>
          <a:noFill/>
        </p:spPr>
        <p:txBody>
          <a:bodyPr vert="horz" wrap="none" lIns="0" tIns="0" rIns="0" bIns="0" rtlCol="0" anchor="ctr" anchorCtr="0">
            <a:spAutoFit/>
          </a:bodyPr>
          <a:lstStyle/>
          <a:p>
            <a:pPr algn="r">
              <a:spcBef>
                <a:spcPts val="600"/>
              </a:spcBef>
            </a:pPr>
            <a:r>
              <a:rPr lang="en-GB" sz="1100" spc="0" baseline="0" noProof="0" dirty="0">
                <a:ln/>
                <a:latin typeface="Arial"/>
                <a:cs typeface="Arial"/>
                <a:sym typeface="Arial"/>
                <a:rtl val="0"/>
              </a:rPr>
              <a:t>–18</a:t>
            </a:r>
          </a:p>
        </p:txBody>
      </p:sp>
      <p:sp>
        <p:nvSpPr>
          <p:cNvPr id="218" name="TextBox 217">
            <a:extLst>
              <a:ext uri="{FF2B5EF4-FFF2-40B4-BE49-F238E27FC236}">
                <a16:creationId xmlns:a16="http://schemas.microsoft.com/office/drawing/2014/main" id="{88C6E027-C047-5F99-6F78-04F527D503AD}"/>
              </a:ext>
            </a:extLst>
          </p:cNvPr>
          <p:cNvSpPr txBox="1"/>
          <p:nvPr/>
        </p:nvSpPr>
        <p:spPr>
          <a:xfrm>
            <a:off x="968747" y="3934918"/>
            <a:ext cx="235642" cy="169277"/>
          </a:xfrm>
          <a:prstGeom prst="rect">
            <a:avLst/>
          </a:prstGeom>
          <a:noFill/>
        </p:spPr>
        <p:txBody>
          <a:bodyPr vert="horz" wrap="none" lIns="0" tIns="0" rIns="0" bIns="0" rtlCol="0" anchor="ctr" anchorCtr="0">
            <a:spAutoFit/>
          </a:bodyPr>
          <a:lstStyle/>
          <a:p>
            <a:pPr algn="r">
              <a:spcBef>
                <a:spcPts val="600"/>
              </a:spcBef>
            </a:pPr>
            <a:r>
              <a:rPr lang="en-GB" sz="1100" spc="0" baseline="0" noProof="0" dirty="0">
                <a:ln/>
                <a:latin typeface="Arial"/>
                <a:cs typeface="Arial"/>
                <a:sym typeface="Arial"/>
                <a:rtl val="0"/>
              </a:rPr>
              <a:t>–16</a:t>
            </a:r>
          </a:p>
        </p:txBody>
      </p:sp>
      <p:sp>
        <p:nvSpPr>
          <p:cNvPr id="219" name="TextBox 218">
            <a:extLst>
              <a:ext uri="{FF2B5EF4-FFF2-40B4-BE49-F238E27FC236}">
                <a16:creationId xmlns:a16="http://schemas.microsoft.com/office/drawing/2014/main" id="{FF1FB228-46D3-EAA4-5FA2-C46422287E0D}"/>
              </a:ext>
            </a:extLst>
          </p:cNvPr>
          <p:cNvSpPr txBox="1"/>
          <p:nvPr/>
        </p:nvSpPr>
        <p:spPr>
          <a:xfrm>
            <a:off x="968747" y="3730402"/>
            <a:ext cx="235642" cy="169277"/>
          </a:xfrm>
          <a:prstGeom prst="rect">
            <a:avLst/>
          </a:prstGeom>
          <a:noFill/>
        </p:spPr>
        <p:txBody>
          <a:bodyPr vert="horz" wrap="none" lIns="0" tIns="0" rIns="0" bIns="0" rtlCol="0" anchor="ctr" anchorCtr="0">
            <a:spAutoFit/>
          </a:bodyPr>
          <a:lstStyle/>
          <a:p>
            <a:pPr algn="r">
              <a:spcBef>
                <a:spcPts val="600"/>
              </a:spcBef>
            </a:pPr>
            <a:r>
              <a:rPr lang="en-GB" sz="1100" spc="0" baseline="0" noProof="0" dirty="0">
                <a:ln/>
                <a:latin typeface="Arial"/>
                <a:cs typeface="Arial"/>
                <a:sym typeface="Arial"/>
                <a:rtl val="0"/>
              </a:rPr>
              <a:t>–14</a:t>
            </a:r>
          </a:p>
        </p:txBody>
      </p:sp>
      <p:sp>
        <p:nvSpPr>
          <p:cNvPr id="220" name="TextBox 219">
            <a:extLst>
              <a:ext uri="{FF2B5EF4-FFF2-40B4-BE49-F238E27FC236}">
                <a16:creationId xmlns:a16="http://schemas.microsoft.com/office/drawing/2014/main" id="{51CD47E0-1F12-761F-FB93-22B23125BFE6}"/>
              </a:ext>
            </a:extLst>
          </p:cNvPr>
          <p:cNvSpPr txBox="1"/>
          <p:nvPr/>
        </p:nvSpPr>
        <p:spPr>
          <a:xfrm>
            <a:off x="968747" y="3525885"/>
            <a:ext cx="235642" cy="169277"/>
          </a:xfrm>
          <a:prstGeom prst="rect">
            <a:avLst/>
          </a:prstGeom>
          <a:noFill/>
        </p:spPr>
        <p:txBody>
          <a:bodyPr vert="horz" wrap="none" lIns="0" tIns="0" rIns="0" bIns="0" rtlCol="0" anchor="ctr" anchorCtr="0">
            <a:spAutoFit/>
          </a:bodyPr>
          <a:lstStyle/>
          <a:p>
            <a:pPr algn="r">
              <a:spcBef>
                <a:spcPts val="600"/>
              </a:spcBef>
            </a:pPr>
            <a:r>
              <a:rPr lang="en-GB" sz="1100" spc="0" baseline="0" noProof="0" dirty="0">
                <a:ln/>
                <a:latin typeface="Arial"/>
                <a:cs typeface="Arial"/>
                <a:sym typeface="Arial"/>
                <a:rtl val="0"/>
              </a:rPr>
              <a:t>–12</a:t>
            </a:r>
          </a:p>
        </p:txBody>
      </p:sp>
      <p:sp>
        <p:nvSpPr>
          <p:cNvPr id="221" name="TextBox 220">
            <a:extLst>
              <a:ext uri="{FF2B5EF4-FFF2-40B4-BE49-F238E27FC236}">
                <a16:creationId xmlns:a16="http://schemas.microsoft.com/office/drawing/2014/main" id="{5139395D-67A6-50D2-E4CF-BA97E7E202C2}"/>
              </a:ext>
            </a:extLst>
          </p:cNvPr>
          <p:cNvSpPr txBox="1"/>
          <p:nvPr/>
        </p:nvSpPr>
        <p:spPr>
          <a:xfrm>
            <a:off x="968747" y="3321369"/>
            <a:ext cx="235642" cy="169277"/>
          </a:xfrm>
          <a:prstGeom prst="rect">
            <a:avLst/>
          </a:prstGeom>
          <a:noFill/>
        </p:spPr>
        <p:txBody>
          <a:bodyPr vert="horz" wrap="none" lIns="0" tIns="0" rIns="0" bIns="0" rtlCol="0" anchor="ctr" anchorCtr="0">
            <a:spAutoFit/>
          </a:bodyPr>
          <a:lstStyle/>
          <a:p>
            <a:pPr algn="r">
              <a:spcBef>
                <a:spcPts val="600"/>
              </a:spcBef>
            </a:pPr>
            <a:r>
              <a:rPr lang="en-GB" sz="1100" spc="0" baseline="0" noProof="0" dirty="0">
                <a:ln/>
                <a:latin typeface="Arial"/>
                <a:cs typeface="Arial"/>
                <a:sym typeface="Arial"/>
                <a:rtl val="0"/>
              </a:rPr>
              <a:t>–10</a:t>
            </a:r>
          </a:p>
        </p:txBody>
      </p:sp>
      <p:sp>
        <p:nvSpPr>
          <p:cNvPr id="222" name="TextBox 221">
            <a:extLst>
              <a:ext uri="{FF2B5EF4-FFF2-40B4-BE49-F238E27FC236}">
                <a16:creationId xmlns:a16="http://schemas.microsoft.com/office/drawing/2014/main" id="{358D769E-4222-0424-8C67-3B0FFE80CE6B}"/>
              </a:ext>
            </a:extLst>
          </p:cNvPr>
          <p:cNvSpPr txBox="1"/>
          <p:nvPr/>
        </p:nvSpPr>
        <p:spPr>
          <a:xfrm>
            <a:off x="1046783" y="3116853"/>
            <a:ext cx="157094" cy="169277"/>
          </a:xfrm>
          <a:prstGeom prst="rect">
            <a:avLst/>
          </a:prstGeom>
          <a:noFill/>
        </p:spPr>
        <p:txBody>
          <a:bodyPr vert="horz" wrap="none" lIns="0" tIns="0" rIns="0" bIns="0" rtlCol="0" anchor="ctr" anchorCtr="0">
            <a:spAutoFit/>
          </a:bodyPr>
          <a:lstStyle/>
          <a:p>
            <a:pPr algn="r">
              <a:spcBef>
                <a:spcPts val="600"/>
              </a:spcBef>
            </a:pPr>
            <a:r>
              <a:rPr lang="en-GB" sz="1100" spc="0" baseline="0" noProof="0" dirty="0">
                <a:ln/>
                <a:latin typeface="Arial"/>
                <a:cs typeface="Arial"/>
                <a:sym typeface="Arial"/>
                <a:rtl val="0"/>
              </a:rPr>
              <a:t>–8</a:t>
            </a:r>
          </a:p>
        </p:txBody>
      </p:sp>
      <p:sp>
        <p:nvSpPr>
          <p:cNvPr id="223" name="TextBox 222">
            <a:extLst>
              <a:ext uri="{FF2B5EF4-FFF2-40B4-BE49-F238E27FC236}">
                <a16:creationId xmlns:a16="http://schemas.microsoft.com/office/drawing/2014/main" id="{8A8250D6-959D-B953-8450-45CB61D5BF10}"/>
              </a:ext>
            </a:extLst>
          </p:cNvPr>
          <p:cNvSpPr txBox="1"/>
          <p:nvPr/>
        </p:nvSpPr>
        <p:spPr>
          <a:xfrm>
            <a:off x="1046783" y="2912337"/>
            <a:ext cx="157094" cy="169277"/>
          </a:xfrm>
          <a:prstGeom prst="rect">
            <a:avLst/>
          </a:prstGeom>
          <a:noFill/>
        </p:spPr>
        <p:txBody>
          <a:bodyPr vert="horz" wrap="none" lIns="0" tIns="0" rIns="0" bIns="0" rtlCol="0" anchor="ctr" anchorCtr="0">
            <a:spAutoFit/>
          </a:bodyPr>
          <a:lstStyle/>
          <a:p>
            <a:pPr algn="r">
              <a:spcBef>
                <a:spcPts val="600"/>
              </a:spcBef>
            </a:pPr>
            <a:r>
              <a:rPr lang="en-GB" sz="1100" spc="0" baseline="0" noProof="0" dirty="0">
                <a:ln/>
                <a:latin typeface="Arial"/>
                <a:cs typeface="Arial"/>
                <a:sym typeface="Arial"/>
                <a:rtl val="0"/>
              </a:rPr>
              <a:t>–6</a:t>
            </a:r>
          </a:p>
        </p:txBody>
      </p:sp>
      <p:sp>
        <p:nvSpPr>
          <p:cNvPr id="224" name="TextBox 223">
            <a:extLst>
              <a:ext uri="{FF2B5EF4-FFF2-40B4-BE49-F238E27FC236}">
                <a16:creationId xmlns:a16="http://schemas.microsoft.com/office/drawing/2014/main" id="{05CCD2D9-C45A-85A4-01A2-CDE959A7AD37}"/>
              </a:ext>
            </a:extLst>
          </p:cNvPr>
          <p:cNvSpPr txBox="1"/>
          <p:nvPr/>
        </p:nvSpPr>
        <p:spPr>
          <a:xfrm>
            <a:off x="1046783" y="2707819"/>
            <a:ext cx="157094" cy="169277"/>
          </a:xfrm>
          <a:prstGeom prst="rect">
            <a:avLst/>
          </a:prstGeom>
          <a:noFill/>
        </p:spPr>
        <p:txBody>
          <a:bodyPr vert="horz" wrap="none" lIns="0" tIns="0" rIns="0" bIns="0" rtlCol="0" anchor="ctr" anchorCtr="0">
            <a:spAutoFit/>
          </a:bodyPr>
          <a:lstStyle/>
          <a:p>
            <a:pPr algn="r">
              <a:spcBef>
                <a:spcPts val="600"/>
              </a:spcBef>
            </a:pPr>
            <a:r>
              <a:rPr lang="en-GB" sz="1100" spc="0" baseline="0" noProof="0" dirty="0">
                <a:ln/>
                <a:latin typeface="Arial"/>
                <a:cs typeface="Arial"/>
                <a:sym typeface="Arial"/>
                <a:rtl val="0"/>
              </a:rPr>
              <a:t>–4</a:t>
            </a:r>
          </a:p>
        </p:txBody>
      </p:sp>
      <p:sp>
        <p:nvSpPr>
          <p:cNvPr id="225" name="TextBox 224">
            <a:extLst>
              <a:ext uri="{FF2B5EF4-FFF2-40B4-BE49-F238E27FC236}">
                <a16:creationId xmlns:a16="http://schemas.microsoft.com/office/drawing/2014/main" id="{B255C586-4360-B939-67EA-A43721CDF2A4}"/>
              </a:ext>
            </a:extLst>
          </p:cNvPr>
          <p:cNvSpPr txBox="1"/>
          <p:nvPr/>
        </p:nvSpPr>
        <p:spPr>
          <a:xfrm>
            <a:off x="1046783" y="2503149"/>
            <a:ext cx="157094" cy="169277"/>
          </a:xfrm>
          <a:prstGeom prst="rect">
            <a:avLst/>
          </a:prstGeom>
          <a:noFill/>
        </p:spPr>
        <p:txBody>
          <a:bodyPr vert="horz" wrap="none" lIns="0" tIns="0" rIns="0" bIns="0" rtlCol="0" anchor="ctr" anchorCtr="0">
            <a:spAutoFit/>
          </a:bodyPr>
          <a:lstStyle/>
          <a:p>
            <a:pPr algn="r">
              <a:spcBef>
                <a:spcPts val="600"/>
              </a:spcBef>
            </a:pPr>
            <a:r>
              <a:rPr lang="en-GB" sz="1100" spc="0" baseline="0" noProof="0" dirty="0">
                <a:ln/>
                <a:latin typeface="Arial"/>
                <a:cs typeface="Arial"/>
                <a:sym typeface="Arial"/>
                <a:rtl val="0"/>
              </a:rPr>
              <a:t>–2</a:t>
            </a:r>
          </a:p>
        </p:txBody>
      </p:sp>
      <p:sp>
        <p:nvSpPr>
          <p:cNvPr id="226" name="TextBox 225">
            <a:extLst>
              <a:ext uri="{FF2B5EF4-FFF2-40B4-BE49-F238E27FC236}">
                <a16:creationId xmlns:a16="http://schemas.microsoft.com/office/drawing/2014/main" id="{1FB15D18-08E3-9CF6-4022-1CE1C4477F4A}"/>
              </a:ext>
            </a:extLst>
          </p:cNvPr>
          <p:cNvSpPr txBox="1"/>
          <p:nvPr/>
        </p:nvSpPr>
        <p:spPr>
          <a:xfrm>
            <a:off x="1124818" y="2298632"/>
            <a:ext cx="78547" cy="169277"/>
          </a:xfrm>
          <a:prstGeom prst="rect">
            <a:avLst/>
          </a:prstGeom>
          <a:noFill/>
        </p:spPr>
        <p:txBody>
          <a:bodyPr vert="horz" wrap="none" lIns="0" tIns="0" rIns="0" bIns="0" rtlCol="0" anchor="ctr" anchorCtr="0">
            <a:spAutoFit/>
          </a:bodyPr>
          <a:lstStyle/>
          <a:p>
            <a:pPr algn="r">
              <a:spcBef>
                <a:spcPts val="600"/>
              </a:spcBef>
            </a:pPr>
            <a:r>
              <a:rPr lang="en-GB" sz="1100" spc="0" baseline="0" noProof="0" dirty="0">
                <a:ln/>
                <a:latin typeface="Arial"/>
                <a:cs typeface="Arial"/>
                <a:sym typeface="Arial"/>
                <a:rtl val="0"/>
              </a:rPr>
              <a:t>0</a:t>
            </a:r>
          </a:p>
        </p:txBody>
      </p:sp>
      <p:sp>
        <p:nvSpPr>
          <p:cNvPr id="227" name="TextBox 226">
            <a:extLst>
              <a:ext uri="{FF2B5EF4-FFF2-40B4-BE49-F238E27FC236}">
                <a16:creationId xmlns:a16="http://schemas.microsoft.com/office/drawing/2014/main" id="{62135AFF-E7F9-0DEA-E610-2147B5403639}"/>
              </a:ext>
            </a:extLst>
          </p:cNvPr>
          <p:cNvSpPr txBox="1"/>
          <p:nvPr/>
        </p:nvSpPr>
        <p:spPr>
          <a:xfrm>
            <a:off x="1124818" y="2094115"/>
            <a:ext cx="78547" cy="169277"/>
          </a:xfrm>
          <a:prstGeom prst="rect">
            <a:avLst/>
          </a:prstGeom>
          <a:noFill/>
        </p:spPr>
        <p:txBody>
          <a:bodyPr vert="horz" wrap="none" lIns="0" tIns="0" rIns="0" bIns="0" rtlCol="0" anchor="ctr" anchorCtr="0">
            <a:spAutoFit/>
          </a:bodyPr>
          <a:lstStyle/>
          <a:p>
            <a:pPr algn="r">
              <a:spcBef>
                <a:spcPts val="600"/>
              </a:spcBef>
            </a:pPr>
            <a:r>
              <a:rPr lang="en-GB" sz="1100" spc="0" baseline="0" noProof="0" dirty="0">
                <a:ln/>
                <a:latin typeface="Arial"/>
                <a:cs typeface="Arial"/>
                <a:sym typeface="Arial"/>
                <a:rtl val="0"/>
              </a:rPr>
              <a:t>2</a:t>
            </a:r>
          </a:p>
        </p:txBody>
      </p:sp>
      <p:sp>
        <p:nvSpPr>
          <p:cNvPr id="228" name="TextBox 227">
            <a:extLst>
              <a:ext uri="{FF2B5EF4-FFF2-40B4-BE49-F238E27FC236}">
                <a16:creationId xmlns:a16="http://schemas.microsoft.com/office/drawing/2014/main" id="{9A757C6F-E5A5-7E2D-426F-ED655E4C8868}"/>
              </a:ext>
            </a:extLst>
          </p:cNvPr>
          <p:cNvSpPr txBox="1"/>
          <p:nvPr/>
        </p:nvSpPr>
        <p:spPr>
          <a:xfrm>
            <a:off x="1233129" y="4711194"/>
            <a:ext cx="78548" cy="169277"/>
          </a:xfrm>
          <a:prstGeom prst="rect">
            <a:avLst/>
          </a:prstGeom>
          <a:noFill/>
          <a:ln w="12700">
            <a:noFill/>
          </a:ln>
        </p:spPr>
        <p:txBody>
          <a:bodyPr vert="horz" wrap="none" lIns="0" tIns="0" rIns="0" bIns="0" rtlCol="0">
            <a:spAutoFit/>
          </a:bodyPr>
          <a:lstStyle/>
          <a:p>
            <a:pPr algn="ctr">
              <a:spcBef>
                <a:spcPts val="600"/>
              </a:spcBef>
            </a:pPr>
            <a:r>
              <a:rPr lang="en-GB" sz="1100" spc="0" baseline="0" noProof="0" dirty="0">
                <a:ln/>
                <a:latin typeface="Arial"/>
                <a:cs typeface="Arial"/>
                <a:sym typeface="Arial"/>
                <a:rtl val="0"/>
              </a:rPr>
              <a:t>0</a:t>
            </a:r>
          </a:p>
        </p:txBody>
      </p:sp>
      <p:sp>
        <p:nvSpPr>
          <p:cNvPr id="229" name="TextBox 228">
            <a:extLst>
              <a:ext uri="{FF2B5EF4-FFF2-40B4-BE49-F238E27FC236}">
                <a16:creationId xmlns:a16="http://schemas.microsoft.com/office/drawing/2014/main" id="{D9AB246C-CD60-FD27-F5D7-2892E9ACA87F}"/>
              </a:ext>
            </a:extLst>
          </p:cNvPr>
          <p:cNvSpPr txBox="1"/>
          <p:nvPr/>
        </p:nvSpPr>
        <p:spPr>
          <a:xfrm>
            <a:off x="2269839" y="4711194"/>
            <a:ext cx="157094" cy="169277"/>
          </a:xfrm>
          <a:prstGeom prst="rect">
            <a:avLst/>
          </a:prstGeom>
          <a:noFill/>
        </p:spPr>
        <p:txBody>
          <a:bodyPr vert="horz" wrap="none" lIns="0" tIns="0" rIns="0" bIns="0" rtlCol="0">
            <a:spAutoFit/>
          </a:bodyPr>
          <a:lstStyle/>
          <a:p>
            <a:pPr algn="ctr">
              <a:spcBef>
                <a:spcPts val="600"/>
              </a:spcBef>
            </a:pPr>
            <a:r>
              <a:rPr lang="en-GB" sz="1100" spc="0" baseline="0" noProof="0" dirty="0">
                <a:ln/>
                <a:latin typeface="Arial"/>
                <a:cs typeface="Arial"/>
                <a:sym typeface="Arial"/>
                <a:rtl val="0"/>
              </a:rPr>
              <a:t>12</a:t>
            </a:r>
          </a:p>
        </p:txBody>
      </p:sp>
      <p:sp>
        <p:nvSpPr>
          <p:cNvPr id="230" name="TextBox 229">
            <a:extLst>
              <a:ext uri="{FF2B5EF4-FFF2-40B4-BE49-F238E27FC236}">
                <a16:creationId xmlns:a16="http://schemas.microsoft.com/office/drawing/2014/main" id="{B5865375-4CA9-4268-FA7E-C62F5B213905}"/>
              </a:ext>
            </a:extLst>
          </p:cNvPr>
          <p:cNvSpPr txBox="1"/>
          <p:nvPr/>
        </p:nvSpPr>
        <p:spPr>
          <a:xfrm>
            <a:off x="2624737" y="4711194"/>
            <a:ext cx="157094" cy="169277"/>
          </a:xfrm>
          <a:prstGeom prst="rect">
            <a:avLst/>
          </a:prstGeom>
          <a:noFill/>
        </p:spPr>
        <p:txBody>
          <a:bodyPr vert="horz" wrap="none" lIns="0" tIns="0" rIns="0" bIns="0" rtlCol="0">
            <a:spAutoFit/>
          </a:bodyPr>
          <a:lstStyle/>
          <a:p>
            <a:pPr algn="ctr">
              <a:spcBef>
                <a:spcPts val="600"/>
              </a:spcBef>
            </a:pPr>
            <a:r>
              <a:rPr lang="en-GB" sz="1100" spc="0" baseline="0" noProof="0" dirty="0">
                <a:ln/>
                <a:latin typeface="Arial"/>
                <a:cs typeface="Arial"/>
                <a:sym typeface="Arial"/>
                <a:rtl val="0"/>
              </a:rPr>
              <a:t>16</a:t>
            </a:r>
          </a:p>
        </p:txBody>
      </p:sp>
      <p:sp>
        <p:nvSpPr>
          <p:cNvPr id="231" name="TextBox 230">
            <a:extLst>
              <a:ext uri="{FF2B5EF4-FFF2-40B4-BE49-F238E27FC236}">
                <a16:creationId xmlns:a16="http://schemas.microsoft.com/office/drawing/2014/main" id="{573D7288-B015-CAF8-288F-1FCFDF86137F}"/>
              </a:ext>
            </a:extLst>
          </p:cNvPr>
          <p:cNvSpPr txBox="1"/>
          <p:nvPr/>
        </p:nvSpPr>
        <p:spPr>
          <a:xfrm>
            <a:off x="2982536" y="4711194"/>
            <a:ext cx="157094" cy="169277"/>
          </a:xfrm>
          <a:prstGeom prst="rect">
            <a:avLst/>
          </a:prstGeom>
          <a:noFill/>
        </p:spPr>
        <p:txBody>
          <a:bodyPr vert="horz" wrap="none" lIns="0" tIns="0" rIns="0" bIns="0" rtlCol="0">
            <a:spAutoFit/>
          </a:bodyPr>
          <a:lstStyle/>
          <a:p>
            <a:pPr algn="ctr">
              <a:spcBef>
                <a:spcPts val="600"/>
              </a:spcBef>
            </a:pPr>
            <a:r>
              <a:rPr lang="en-GB" sz="1100" spc="0" baseline="0" noProof="0" dirty="0">
                <a:ln/>
                <a:latin typeface="Arial"/>
                <a:cs typeface="Arial"/>
                <a:sym typeface="Arial"/>
                <a:rtl val="0"/>
              </a:rPr>
              <a:t>20</a:t>
            </a:r>
          </a:p>
        </p:txBody>
      </p:sp>
      <p:sp>
        <p:nvSpPr>
          <p:cNvPr id="232" name="TextBox 231">
            <a:extLst>
              <a:ext uri="{FF2B5EF4-FFF2-40B4-BE49-F238E27FC236}">
                <a16:creationId xmlns:a16="http://schemas.microsoft.com/office/drawing/2014/main" id="{0A61926A-F0F3-18C4-5B6D-8A57AF9AE949}"/>
              </a:ext>
            </a:extLst>
          </p:cNvPr>
          <p:cNvSpPr txBox="1"/>
          <p:nvPr/>
        </p:nvSpPr>
        <p:spPr>
          <a:xfrm>
            <a:off x="3340227" y="4711194"/>
            <a:ext cx="157094" cy="169277"/>
          </a:xfrm>
          <a:prstGeom prst="rect">
            <a:avLst/>
          </a:prstGeom>
          <a:noFill/>
        </p:spPr>
        <p:txBody>
          <a:bodyPr vert="horz" wrap="none" lIns="0" tIns="0" rIns="0" bIns="0" rtlCol="0">
            <a:spAutoFit/>
          </a:bodyPr>
          <a:lstStyle/>
          <a:p>
            <a:pPr algn="ctr">
              <a:spcBef>
                <a:spcPts val="600"/>
              </a:spcBef>
            </a:pPr>
            <a:r>
              <a:rPr lang="en-GB" sz="1100" spc="0" baseline="0" noProof="0" dirty="0">
                <a:ln/>
                <a:latin typeface="Arial"/>
                <a:cs typeface="Arial"/>
                <a:sym typeface="Arial"/>
                <a:rtl val="0"/>
              </a:rPr>
              <a:t>24</a:t>
            </a:r>
          </a:p>
        </p:txBody>
      </p:sp>
      <p:sp>
        <p:nvSpPr>
          <p:cNvPr id="233" name="TextBox 232">
            <a:extLst>
              <a:ext uri="{FF2B5EF4-FFF2-40B4-BE49-F238E27FC236}">
                <a16:creationId xmlns:a16="http://schemas.microsoft.com/office/drawing/2014/main" id="{34695F26-E277-AE31-6219-8DA4AB080014}"/>
              </a:ext>
            </a:extLst>
          </p:cNvPr>
          <p:cNvSpPr txBox="1"/>
          <p:nvPr/>
        </p:nvSpPr>
        <p:spPr>
          <a:xfrm>
            <a:off x="3695233" y="4711194"/>
            <a:ext cx="157094" cy="169277"/>
          </a:xfrm>
          <a:prstGeom prst="rect">
            <a:avLst/>
          </a:prstGeom>
          <a:noFill/>
        </p:spPr>
        <p:txBody>
          <a:bodyPr vert="horz" wrap="none" lIns="0" tIns="0" rIns="0" bIns="0" rtlCol="0">
            <a:spAutoFit/>
          </a:bodyPr>
          <a:lstStyle/>
          <a:p>
            <a:pPr algn="ctr">
              <a:spcBef>
                <a:spcPts val="600"/>
              </a:spcBef>
            </a:pPr>
            <a:r>
              <a:rPr lang="en-GB" sz="1100" spc="0" baseline="0" noProof="0" dirty="0">
                <a:ln/>
                <a:latin typeface="Arial"/>
                <a:cs typeface="Arial"/>
                <a:sym typeface="Arial"/>
                <a:rtl val="0"/>
              </a:rPr>
              <a:t>28</a:t>
            </a:r>
          </a:p>
        </p:txBody>
      </p:sp>
      <p:sp>
        <p:nvSpPr>
          <p:cNvPr id="234" name="TextBox 233">
            <a:extLst>
              <a:ext uri="{FF2B5EF4-FFF2-40B4-BE49-F238E27FC236}">
                <a16:creationId xmlns:a16="http://schemas.microsoft.com/office/drawing/2014/main" id="{900126CA-BF82-3DFD-14B0-02713AB20F55}"/>
              </a:ext>
            </a:extLst>
          </p:cNvPr>
          <p:cNvSpPr txBox="1"/>
          <p:nvPr/>
        </p:nvSpPr>
        <p:spPr>
          <a:xfrm>
            <a:off x="4052924" y="4711194"/>
            <a:ext cx="157094" cy="169277"/>
          </a:xfrm>
          <a:prstGeom prst="rect">
            <a:avLst/>
          </a:prstGeom>
          <a:noFill/>
        </p:spPr>
        <p:txBody>
          <a:bodyPr vert="horz" wrap="none" lIns="0" tIns="0" rIns="0" bIns="0" rtlCol="0">
            <a:spAutoFit/>
          </a:bodyPr>
          <a:lstStyle/>
          <a:p>
            <a:pPr algn="ctr">
              <a:spcBef>
                <a:spcPts val="600"/>
              </a:spcBef>
            </a:pPr>
            <a:r>
              <a:rPr lang="en-GB" sz="1100" spc="0" baseline="0" noProof="0" dirty="0">
                <a:ln/>
                <a:latin typeface="Arial"/>
                <a:cs typeface="Arial"/>
                <a:sym typeface="Arial"/>
                <a:rtl val="0"/>
              </a:rPr>
              <a:t>32</a:t>
            </a:r>
          </a:p>
        </p:txBody>
      </p:sp>
      <p:sp>
        <p:nvSpPr>
          <p:cNvPr id="235" name="TextBox 234">
            <a:extLst>
              <a:ext uri="{FF2B5EF4-FFF2-40B4-BE49-F238E27FC236}">
                <a16:creationId xmlns:a16="http://schemas.microsoft.com/office/drawing/2014/main" id="{74CC3E8F-A445-3415-F10B-EAC6606E3BEA}"/>
              </a:ext>
            </a:extLst>
          </p:cNvPr>
          <p:cNvSpPr txBox="1"/>
          <p:nvPr/>
        </p:nvSpPr>
        <p:spPr>
          <a:xfrm>
            <a:off x="4414484" y="4711194"/>
            <a:ext cx="157094" cy="169277"/>
          </a:xfrm>
          <a:prstGeom prst="rect">
            <a:avLst/>
          </a:prstGeom>
          <a:noFill/>
        </p:spPr>
        <p:txBody>
          <a:bodyPr vert="horz" wrap="none" lIns="0" tIns="0" rIns="0" bIns="0" rtlCol="0">
            <a:spAutoFit/>
          </a:bodyPr>
          <a:lstStyle/>
          <a:p>
            <a:pPr algn="ctr">
              <a:spcBef>
                <a:spcPts val="600"/>
              </a:spcBef>
            </a:pPr>
            <a:r>
              <a:rPr lang="en-GB" sz="1100" spc="0" baseline="0" noProof="0" dirty="0">
                <a:ln/>
                <a:latin typeface="Arial"/>
                <a:cs typeface="Arial"/>
                <a:sym typeface="Arial"/>
                <a:rtl val="0"/>
              </a:rPr>
              <a:t>36</a:t>
            </a:r>
          </a:p>
        </p:txBody>
      </p:sp>
      <p:sp>
        <p:nvSpPr>
          <p:cNvPr id="236" name="TextBox 235">
            <a:extLst>
              <a:ext uri="{FF2B5EF4-FFF2-40B4-BE49-F238E27FC236}">
                <a16:creationId xmlns:a16="http://schemas.microsoft.com/office/drawing/2014/main" id="{180EAE89-EBC4-D219-9EB1-9C324706AFF1}"/>
              </a:ext>
            </a:extLst>
          </p:cNvPr>
          <p:cNvSpPr txBox="1"/>
          <p:nvPr/>
        </p:nvSpPr>
        <p:spPr>
          <a:xfrm>
            <a:off x="4766481" y="4711194"/>
            <a:ext cx="157094" cy="169277"/>
          </a:xfrm>
          <a:prstGeom prst="rect">
            <a:avLst/>
          </a:prstGeom>
          <a:noFill/>
        </p:spPr>
        <p:txBody>
          <a:bodyPr vert="horz" wrap="none" lIns="0" tIns="0" rIns="0" bIns="0" rtlCol="0">
            <a:spAutoFit/>
          </a:bodyPr>
          <a:lstStyle/>
          <a:p>
            <a:pPr algn="ctr">
              <a:spcBef>
                <a:spcPts val="600"/>
              </a:spcBef>
            </a:pPr>
            <a:r>
              <a:rPr lang="en-GB" sz="1100" spc="0" baseline="0" noProof="0" dirty="0">
                <a:ln/>
                <a:latin typeface="Arial"/>
                <a:cs typeface="Arial"/>
                <a:sym typeface="Arial"/>
                <a:rtl val="0"/>
              </a:rPr>
              <a:t>40</a:t>
            </a:r>
          </a:p>
        </p:txBody>
      </p:sp>
      <p:sp>
        <p:nvSpPr>
          <p:cNvPr id="237" name="TextBox 236">
            <a:extLst>
              <a:ext uri="{FF2B5EF4-FFF2-40B4-BE49-F238E27FC236}">
                <a16:creationId xmlns:a16="http://schemas.microsoft.com/office/drawing/2014/main" id="{121F45E6-1400-6FCB-8ECB-63E8A09FE431}"/>
              </a:ext>
            </a:extLst>
          </p:cNvPr>
          <p:cNvSpPr txBox="1"/>
          <p:nvPr/>
        </p:nvSpPr>
        <p:spPr>
          <a:xfrm>
            <a:off x="5126107" y="4711194"/>
            <a:ext cx="157094" cy="169277"/>
          </a:xfrm>
          <a:prstGeom prst="rect">
            <a:avLst/>
          </a:prstGeom>
          <a:noFill/>
        </p:spPr>
        <p:txBody>
          <a:bodyPr vert="horz" wrap="none" lIns="0" tIns="0" rIns="0" bIns="0" rtlCol="0">
            <a:spAutoFit/>
          </a:bodyPr>
          <a:lstStyle/>
          <a:p>
            <a:pPr algn="ctr">
              <a:spcBef>
                <a:spcPts val="600"/>
              </a:spcBef>
            </a:pPr>
            <a:r>
              <a:rPr lang="en-GB" sz="1100" spc="0" baseline="0" noProof="0" dirty="0">
                <a:ln/>
                <a:latin typeface="Arial"/>
                <a:cs typeface="Arial"/>
                <a:sym typeface="Arial"/>
                <a:rtl val="0"/>
              </a:rPr>
              <a:t>44</a:t>
            </a:r>
          </a:p>
        </p:txBody>
      </p:sp>
      <p:sp>
        <p:nvSpPr>
          <p:cNvPr id="238" name="Freeform: Shape 237">
            <a:extLst>
              <a:ext uri="{FF2B5EF4-FFF2-40B4-BE49-F238E27FC236}">
                <a16:creationId xmlns:a16="http://schemas.microsoft.com/office/drawing/2014/main" id="{D2B66C6F-7954-4254-B7BA-05D8901899D9}"/>
              </a:ext>
            </a:extLst>
          </p:cNvPr>
          <p:cNvSpPr/>
          <p:nvPr/>
        </p:nvSpPr>
        <p:spPr>
          <a:xfrm>
            <a:off x="5336583" y="4573926"/>
            <a:ext cx="35780" cy="133082"/>
          </a:xfrm>
          <a:custGeom>
            <a:avLst/>
            <a:gdLst>
              <a:gd name="csX0" fmla="*/ 0 w 50040"/>
              <a:gd name="csY0" fmla="*/ 128781 h 128780"/>
              <a:gd name="csX1" fmla="*/ 50040 w 50040"/>
              <a:gd name="csY1" fmla="*/ 0 h 128780"/>
            </a:gdLst>
            <a:ahLst/>
            <a:cxnLst>
              <a:cxn ang="0">
                <a:pos x="csX0" y="csY0"/>
              </a:cxn>
              <a:cxn ang="0">
                <a:pos x="csX1" y="csY1"/>
              </a:cxn>
            </a:cxnLst>
            <a:rect l="l" t="t" r="r" b="b"/>
            <a:pathLst>
              <a:path w="50040" h="128780">
                <a:moveTo>
                  <a:pt x="0" y="128781"/>
                </a:moveTo>
                <a:lnTo>
                  <a:pt x="50040" y="0"/>
                </a:lnTo>
              </a:path>
            </a:pathLst>
          </a:custGeom>
          <a:noFill/>
          <a:ln w="12700" cap="flat">
            <a:solidFill>
              <a:srgbClr val="000000"/>
            </a:solidFill>
            <a:prstDash val="solid"/>
            <a:miter/>
          </a:ln>
        </p:spPr>
        <p:txBody>
          <a:bodyPr/>
          <a:lstStyle/>
          <a:p>
            <a:endParaRPr lang="en-GB" noProof="0" dirty="0"/>
          </a:p>
        </p:txBody>
      </p:sp>
      <p:sp>
        <p:nvSpPr>
          <p:cNvPr id="239" name="Freeform: Shape 238">
            <a:extLst>
              <a:ext uri="{FF2B5EF4-FFF2-40B4-BE49-F238E27FC236}">
                <a16:creationId xmlns:a16="http://schemas.microsoft.com/office/drawing/2014/main" id="{CBCC89C6-8A55-5F12-C82D-DFCC9FD89918}"/>
              </a:ext>
            </a:extLst>
          </p:cNvPr>
          <p:cNvSpPr/>
          <p:nvPr/>
        </p:nvSpPr>
        <p:spPr>
          <a:xfrm>
            <a:off x="5408036" y="4573926"/>
            <a:ext cx="35779" cy="133082"/>
          </a:xfrm>
          <a:custGeom>
            <a:avLst/>
            <a:gdLst>
              <a:gd name="csX0" fmla="*/ 0 w 50039"/>
              <a:gd name="csY0" fmla="*/ 128781 h 128780"/>
              <a:gd name="csX1" fmla="*/ 50040 w 50039"/>
              <a:gd name="csY1" fmla="*/ 0 h 128780"/>
            </a:gdLst>
            <a:ahLst/>
            <a:cxnLst>
              <a:cxn ang="0">
                <a:pos x="csX0" y="csY0"/>
              </a:cxn>
              <a:cxn ang="0">
                <a:pos x="csX1" y="csY1"/>
              </a:cxn>
            </a:cxnLst>
            <a:rect l="l" t="t" r="r" b="b"/>
            <a:pathLst>
              <a:path w="50039" h="128780">
                <a:moveTo>
                  <a:pt x="0" y="128781"/>
                </a:moveTo>
                <a:lnTo>
                  <a:pt x="50040" y="0"/>
                </a:lnTo>
              </a:path>
            </a:pathLst>
          </a:custGeom>
          <a:noFill/>
          <a:ln w="12700" cap="flat">
            <a:solidFill>
              <a:srgbClr val="000000"/>
            </a:solidFill>
            <a:prstDash val="solid"/>
            <a:miter/>
          </a:ln>
        </p:spPr>
        <p:txBody>
          <a:bodyPr/>
          <a:lstStyle/>
          <a:p>
            <a:endParaRPr lang="en-GB" noProof="0" dirty="0"/>
          </a:p>
        </p:txBody>
      </p:sp>
      <p:sp>
        <p:nvSpPr>
          <p:cNvPr id="240" name="Freeform: Shape 239">
            <a:extLst>
              <a:ext uri="{FF2B5EF4-FFF2-40B4-BE49-F238E27FC236}">
                <a16:creationId xmlns:a16="http://schemas.microsoft.com/office/drawing/2014/main" id="{5181A309-263B-DA59-6271-DF080AA16CFF}"/>
              </a:ext>
            </a:extLst>
          </p:cNvPr>
          <p:cNvSpPr/>
          <p:nvPr/>
        </p:nvSpPr>
        <p:spPr>
          <a:xfrm>
            <a:off x="2075885" y="4643962"/>
            <a:ext cx="10744" cy="47673"/>
          </a:xfrm>
          <a:custGeom>
            <a:avLst/>
            <a:gdLst>
              <a:gd name="csX0" fmla="*/ 0 w 15026"/>
              <a:gd name="csY0" fmla="*/ 0 h 46132"/>
              <a:gd name="csX1" fmla="*/ 0 w 15026"/>
              <a:gd name="csY1" fmla="*/ 46133 h 46132"/>
            </a:gdLst>
            <a:ahLst/>
            <a:cxnLst>
              <a:cxn ang="0">
                <a:pos x="csX0" y="csY0"/>
              </a:cxn>
              <a:cxn ang="0">
                <a:pos x="csX1" y="csY1"/>
              </a:cxn>
            </a:cxnLst>
            <a:rect l="l" t="t" r="r" b="b"/>
            <a:pathLst>
              <a:path w="15026" h="46132">
                <a:moveTo>
                  <a:pt x="0" y="0"/>
                </a:moveTo>
                <a:lnTo>
                  <a:pt x="0" y="46133"/>
                </a:lnTo>
              </a:path>
            </a:pathLst>
          </a:custGeom>
          <a:noFill/>
          <a:ln w="12700" cap="flat">
            <a:solidFill>
              <a:srgbClr val="000000"/>
            </a:solidFill>
            <a:prstDash val="solid"/>
            <a:miter/>
          </a:ln>
        </p:spPr>
        <p:txBody>
          <a:bodyPr/>
          <a:lstStyle/>
          <a:p>
            <a:endParaRPr lang="en-GB" noProof="0" dirty="0"/>
          </a:p>
        </p:txBody>
      </p:sp>
      <p:sp>
        <p:nvSpPr>
          <p:cNvPr id="241" name="Freeform: Shape 240">
            <a:extLst>
              <a:ext uri="{FF2B5EF4-FFF2-40B4-BE49-F238E27FC236}">
                <a16:creationId xmlns:a16="http://schemas.microsoft.com/office/drawing/2014/main" id="{4CFD24C3-2A47-AC38-5251-3B787EC37E8E}"/>
              </a:ext>
            </a:extLst>
          </p:cNvPr>
          <p:cNvSpPr/>
          <p:nvPr/>
        </p:nvSpPr>
        <p:spPr>
          <a:xfrm>
            <a:off x="1806622" y="4643962"/>
            <a:ext cx="10744" cy="47673"/>
          </a:xfrm>
          <a:custGeom>
            <a:avLst/>
            <a:gdLst>
              <a:gd name="csX0" fmla="*/ 0 w 15026"/>
              <a:gd name="csY0" fmla="*/ 0 h 46132"/>
              <a:gd name="csX1" fmla="*/ 0 w 15026"/>
              <a:gd name="csY1" fmla="*/ 46133 h 46132"/>
            </a:gdLst>
            <a:ahLst/>
            <a:cxnLst>
              <a:cxn ang="0">
                <a:pos x="csX0" y="csY0"/>
              </a:cxn>
              <a:cxn ang="0">
                <a:pos x="csX1" y="csY1"/>
              </a:cxn>
            </a:cxnLst>
            <a:rect l="l" t="t" r="r" b="b"/>
            <a:pathLst>
              <a:path w="15026" h="46132">
                <a:moveTo>
                  <a:pt x="0" y="0"/>
                </a:moveTo>
                <a:lnTo>
                  <a:pt x="0" y="46133"/>
                </a:lnTo>
              </a:path>
            </a:pathLst>
          </a:custGeom>
          <a:noFill/>
          <a:ln w="12700" cap="flat">
            <a:solidFill>
              <a:srgbClr val="000000"/>
            </a:solidFill>
            <a:prstDash val="solid"/>
            <a:miter/>
          </a:ln>
        </p:spPr>
        <p:txBody>
          <a:bodyPr/>
          <a:lstStyle/>
          <a:p>
            <a:endParaRPr lang="en-GB" noProof="0" dirty="0"/>
          </a:p>
        </p:txBody>
      </p:sp>
      <p:sp>
        <p:nvSpPr>
          <p:cNvPr id="242" name="Freeform: Shape 241">
            <a:extLst>
              <a:ext uri="{FF2B5EF4-FFF2-40B4-BE49-F238E27FC236}">
                <a16:creationId xmlns:a16="http://schemas.microsoft.com/office/drawing/2014/main" id="{705163EA-6937-0B6D-ED1A-6FDFD7ECC96F}"/>
              </a:ext>
            </a:extLst>
          </p:cNvPr>
          <p:cNvSpPr/>
          <p:nvPr/>
        </p:nvSpPr>
        <p:spPr>
          <a:xfrm>
            <a:off x="1538863" y="4643962"/>
            <a:ext cx="10744" cy="47673"/>
          </a:xfrm>
          <a:custGeom>
            <a:avLst/>
            <a:gdLst>
              <a:gd name="csX0" fmla="*/ 0 w 15026"/>
              <a:gd name="csY0" fmla="*/ 0 h 46132"/>
              <a:gd name="csX1" fmla="*/ 0 w 15026"/>
              <a:gd name="csY1" fmla="*/ 46133 h 46132"/>
            </a:gdLst>
            <a:ahLst/>
            <a:cxnLst>
              <a:cxn ang="0">
                <a:pos x="csX0" y="csY0"/>
              </a:cxn>
              <a:cxn ang="0">
                <a:pos x="csX1" y="csY1"/>
              </a:cxn>
            </a:cxnLst>
            <a:rect l="l" t="t" r="r" b="b"/>
            <a:pathLst>
              <a:path w="15026" h="46132">
                <a:moveTo>
                  <a:pt x="0" y="0"/>
                </a:moveTo>
                <a:lnTo>
                  <a:pt x="0" y="46133"/>
                </a:lnTo>
              </a:path>
            </a:pathLst>
          </a:custGeom>
          <a:noFill/>
          <a:ln w="12700" cap="flat">
            <a:solidFill>
              <a:srgbClr val="000000"/>
            </a:solidFill>
            <a:prstDash val="solid"/>
            <a:miter/>
          </a:ln>
        </p:spPr>
        <p:txBody>
          <a:bodyPr/>
          <a:lstStyle/>
          <a:p>
            <a:endParaRPr lang="en-GB" noProof="0" dirty="0"/>
          </a:p>
        </p:txBody>
      </p:sp>
      <p:sp>
        <p:nvSpPr>
          <p:cNvPr id="243" name="Freeform: Shape 242">
            <a:extLst>
              <a:ext uri="{FF2B5EF4-FFF2-40B4-BE49-F238E27FC236}">
                <a16:creationId xmlns:a16="http://schemas.microsoft.com/office/drawing/2014/main" id="{5FFE57F1-6142-3321-C107-4C4EA55D5971}"/>
              </a:ext>
            </a:extLst>
          </p:cNvPr>
          <p:cNvSpPr/>
          <p:nvPr/>
        </p:nvSpPr>
        <p:spPr>
          <a:xfrm>
            <a:off x="1360394" y="4643962"/>
            <a:ext cx="10744" cy="47673"/>
          </a:xfrm>
          <a:custGeom>
            <a:avLst/>
            <a:gdLst>
              <a:gd name="csX0" fmla="*/ 0 w 15026"/>
              <a:gd name="csY0" fmla="*/ 0 h 46132"/>
              <a:gd name="csX1" fmla="*/ 0 w 15026"/>
              <a:gd name="csY1" fmla="*/ 46133 h 46132"/>
            </a:gdLst>
            <a:ahLst/>
            <a:cxnLst>
              <a:cxn ang="0">
                <a:pos x="csX0" y="csY0"/>
              </a:cxn>
              <a:cxn ang="0">
                <a:pos x="csX1" y="csY1"/>
              </a:cxn>
            </a:cxnLst>
            <a:rect l="l" t="t" r="r" b="b"/>
            <a:pathLst>
              <a:path w="15026" h="46132">
                <a:moveTo>
                  <a:pt x="0" y="0"/>
                </a:moveTo>
                <a:lnTo>
                  <a:pt x="0" y="46133"/>
                </a:lnTo>
              </a:path>
            </a:pathLst>
          </a:custGeom>
          <a:noFill/>
          <a:ln w="12700" cap="flat">
            <a:solidFill>
              <a:srgbClr val="000000"/>
            </a:solidFill>
            <a:prstDash val="solid"/>
            <a:miter/>
          </a:ln>
        </p:spPr>
        <p:txBody>
          <a:bodyPr/>
          <a:lstStyle/>
          <a:p>
            <a:endParaRPr lang="en-GB" noProof="0" dirty="0"/>
          </a:p>
        </p:txBody>
      </p:sp>
      <p:sp>
        <p:nvSpPr>
          <p:cNvPr id="244" name="TextBox 243">
            <a:extLst>
              <a:ext uri="{FF2B5EF4-FFF2-40B4-BE49-F238E27FC236}">
                <a16:creationId xmlns:a16="http://schemas.microsoft.com/office/drawing/2014/main" id="{6521A120-BF87-4136-2C86-C589027AAF1B}"/>
              </a:ext>
            </a:extLst>
          </p:cNvPr>
          <p:cNvSpPr txBox="1"/>
          <p:nvPr/>
        </p:nvSpPr>
        <p:spPr>
          <a:xfrm>
            <a:off x="1321129" y="4711194"/>
            <a:ext cx="78548" cy="169277"/>
          </a:xfrm>
          <a:prstGeom prst="rect">
            <a:avLst/>
          </a:prstGeom>
          <a:noFill/>
          <a:ln w="12700">
            <a:noFill/>
          </a:ln>
        </p:spPr>
        <p:txBody>
          <a:bodyPr vert="horz" wrap="none" lIns="0" tIns="0" rIns="0" bIns="0" rtlCol="0">
            <a:spAutoFit/>
          </a:bodyPr>
          <a:lstStyle/>
          <a:p>
            <a:pPr algn="ctr">
              <a:spcBef>
                <a:spcPts val="600"/>
              </a:spcBef>
            </a:pPr>
            <a:r>
              <a:rPr lang="en-GB" sz="1100" spc="0" baseline="0" noProof="0" dirty="0">
                <a:ln/>
                <a:latin typeface="Arial"/>
                <a:cs typeface="Arial"/>
                <a:sym typeface="Arial"/>
                <a:rtl val="0"/>
              </a:rPr>
              <a:t>1</a:t>
            </a:r>
          </a:p>
        </p:txBody>
      </p:sp>
      <p:sp>
        <p:nvSpPr>
          <p:cNvPr id="245" name="TextBox 244">
            <a:extLst>
              <a:ext uri="{FF2B5EF4-FFF2-40B4-BE49-F238E27FC236}">
                <a16:creationId xmlns:a16="http://schemas.microsoft.com/office/drawing/2014/main" id="{0CA85B19-44E1-D284-B4D9-C6888DDA3FA2}"/>
              </a:ext>
            </a:extLst>
          </p:cNvPr>
          <p:cNvSpPr txBox="1"/>
          <p:nvPr/>
        </p:nvSpPr>
        <p:spPr>
          <a:xfrm>
            <a:off x="1499598" y="4711194"/>
            <a:ext cx="78548" cy="169277"/>
          </a:xfrm>
          <a:prstGeom prst="rect">
            <a:avLst/>
          </a:prstGeom>
          <a:noFill/>
        </p:spPr>
        <p:txBody>
          <a:bodyPr vert="horz" wrap="none" lIns="0" tIns="0" rIns="0" bIns="0" rtlCol="0">
            <a:spAutoFit/>
          </a:bodyPr>
          <a:lstStyle/>
          <a:p>
            <a:pPr algn="ctr">
              <a:spcBef>
                <a:spcPts val="600"/>
              </a:spcBef>
            </a:pPr>
            <a:r>
              <a:rPr lang="en-GB" sz="1100" spc="0" baseline="0" noProof="0" dirty="0">
                <a:ln/>
                <a:latin typeface="Arial"/>
                <a:cs typeface="Arial"/>
                <a:sym typeface="Arial"/>
                <a:rtl val="0"/>
              </a:rPr>
              <a:t>3</a:t>
            </a:r>
          </a:p>
        </p:txBody>
      </p:sp>
      <p:sp>
        <p:nvSpPr>
          <p:cNvPr id="246" name="TextBox 245">
            <a:extLst>
              <a:ext uri="{FF2B5EF4-FFF2-40B4-BE49-F238E27FC236}">
                <a16:creationId xmlns:a16="http://schemas.microsoft.com/office/drawing/2014/main" id="{D342C937-5DA3-7A30-BE4A-D999AD0AB115}"/>
              </a:ext>
            </a:extLst>
          </p:cNvPr>
          <p:cNvSpPr txBox="1"/>
          <p:nvPr/>
        </p:nvSpPr>
        <p:spPr>
          <a:xfrm>
            <a:off x="1767357" y="4711194"/>
            <a:ext cx="78548" cy="169277"/>
          </a:xfrm>
          <a:prstGeom prst="rect">
            <a:avLst/>
          </a:prstGeom>
          <a:noFill/>
        </p:spPr>
        <p:txBody>
          <a:bodyPr vert="horz" wrap="none" lIns="0" tIns="0" rIns="0" bIns="0" rtlCol="0">
            <a:spAutoFit/>
          </a:bodyPr>
          <a:lstStyle/>
          <a:p>
            <a:pPr algn="ctr">
              <a:spcBef>
                <a:spcPts val="600"/>
              </a:spcBef>
            </a:pPr>
            <a:r>
              <a:rPr lang="en-GB" sz="1100" spc="0" baseline="0" noProof="0" dirty="0">
                <a:ln/>
                <a:latin typeface="Arial"/>
                <a:cs typeface="Arial"/>
                <a:sym typeface="Arial"/>
                <a:rtl val="0"/>
              </a:rPr>
              <a:t>6</a:t>
            </a:r>
          </a:p>
        </p:txBody>
      </p:sp>
      <p:sp>
        <p:nvSpPr>
          <p:cNvPr id="247" name="TextBox 246">
            <a:extLst>
              <a:ext uri="{FF2B5EF4-FFF2-40B4-BE49-F238E27FC236}">
                <a16:creationId xmlns:a16="http://schemas.microsoft.com/office/drawing/2014/main" id="{62C9BFBD-5D5D-B8EF-08E3-99C20F8515A0}"/>
              </a:ext>
            </a:extLst>
          </p:cNvPr>
          <p:cNvSpPr txBox="1"/>
          <p:nvPr/>
        </p:nvSpPr>
        <p:spPr>
          <a:xfrm>
            <a:off x="2043818" y="4711194"/>
            <a:ext cx="78548" cy="169277"/>
          </a:xfrm>
          <a:prstGeom prst="rect">
            <a:avLst/>
          </a:prstGeom>
          <a:noFill/>
        </p:spPr>
        <p:txBody>
          <a:bodyPr vert="horz" wrap="none" lIns="0" tIns="0" rIns="0" bIns="0" rtlCol="0">
            <a:spAutoFit/>
          </a:bodyPr>
          <a:lstStyle/>
          <a:p>
            <a:pPr algn="ctr">
              <a:spcBef>
                <a:spcPts val="600"/>
              </a:spcBef>
            </a:pPr>
            <a:r>
              <a:rPr lang="en-GB" sz="1100" spc="0" baseline="0" noProof="0" dirty="0">
                <a:ln/>
                <a:latin typeface="Arial"/>
                <a:cs typeface="Arial"/>
                <a:sym typeface="Arial"/>
                <a:rtl val="0"/>
              </a:rPr>
              <a:t>9</a:t>
            </a:r>
          </a:p>
        </p:txBody>
      </p:sp>
      <p:sp>
        <p:nvSpPr>
          <p:cNvPr id="248" name="Freeform: Shape 247">
            <a:extLst>
              <a:ext uri="{FF2B5EF4-FFF2-40B4-BE49-F238E27FC236}">
                <a16:creationId xmlns:a16="http://schemas.microsoft.com/office/drawing/2014/main" id="{CEF57B2D-5F55-BD33-126D-0163AC44772B}"/>
              </a:ext>
            </a:extLst>
          </p:cNvPr>
          <p:cNvSpPr/>
          <p:nvPr/>
        </p:nvSpPr>
        <p:spPr>
          <a:xfrm>
            <a:off x="5425980" y="4640546"/>
            <a:ext cx="602563" cy="15528"/>
          </a:xfrm>
          <a:custGeom>
            <a:avLst/>
            <a:gdLst>
              <a:gd name="csX0" fmla="*/ 0 w 842712"/>
              <a:gd name="csY0" fmla="*/ 0 h 15026"/>
              <a:gd name="csX1" fmla="*/ 842713 w 842712"/>
              <a:gd name="csY1" fmla="*/ 0 h 15026"/>
            </a:gdLst>
            <a:ahLst/>
            <a:cxnLst>
              <a:cxn ang="0">
                <a:pos x="csX0" y="csY0"/>
              </a:cxn>
              <a:cxn ang="0">
                <a:pos x="csX1" y="csY1"/>
              </a:cxn>
            </a:cxnLst>
            <a:rect l="l" t="t" r="r" b="b"/>
            <a:pathLst>
              <a:path w="842712" h="15026">
                <a:moveTo>
                  <a:pt x="0" y="0"/>
                </a:moveTo>
                <a:lnTo>
                  <a:pt x="842713" y="0"/>
                </a:lnTo>
              </a:path>
            </a:pathLst>
          </a:custGeom>
          <a:ln w="12700" cap="flat">
            <a:solidFill>
              <a:srgbClr val="000000"/>
            </a:solidFill>
            <a:prstDash val="solid"/>
            <a:round/>
          </a:ln>
        </p:spPr>
        <p:txBody>
          <a:bodyPr/>
          <a:lstStyle/>
          <a:p>
            <a:endParaRPr lang="en-GB" noProof="0" dirty="0"/>
          </a:p>
        </p:txBody>
      </p:sp>
      <p:sp>
        <p:nvSpPr>
          <p:cNvPr id="249" name="Freeform: Shape 248">
            <a:extLst>
              <a:ext uri="{FF2B5EF4-FFF2-40B4-BE49-F238E27FC236}">
                <a16:creationId xmlns:a16="http://schemas.microsoft.com/office/drawing/2014/main" id="{E336ADA2-660E-8240-943A-62553C09EEDB}"/>
              </a:ext>
            </a:extLst>
          </p:cNvPr>
          <p:cNvSpPr/>
          <p:nvPr/>
        </p:nvSpPr>
        <p:spPr>
          <a:xfrm>
            <a:off x="1313332" y="2535440"/>
            <a:ext cx="57806" cy="77334"/>
          </a:xfrm>
          <a:custGeom>
            <a:avLst/>
            <a:gdLst>
              <a:gd name="csX0" fmla="*/ 38619 w 80845"/>
              <a:gd name="csY0" fmla="*/ 39671 h 74834"/>
              <a:gd name="csX1" fmla="*/ 38619 w 80845"/>
              <a:gd name="csY1" fmla="*/ 72580 h 74834"/>
              <a:gd name="csX2" fmla="*/ 38619 w 80845"/>
              <a:gd name="csY2" fmla="*/ 39671 h 74834"/>
              <a:gd name="csX3" fmla="*/ 38619 w 80845"/>
              <a:gd name="csY3" fmla="*/ 3306 h 74834"/>
              <a:gd name="csX4" fmla="*/ 0 w 80845"/>
              <a:gd name="csY4" fmla="*/ 74834 h 74834"/>
              <a:gd name="csX5" fmla="*/ 80845 w 80845"/>
              <a:gd name="csY5" fmla="*/ 74834 h 74834"/>
              <a:gd name="csX6" fmla="*/ 0 w 80845"/>
              <a:gd name="csY6" fmla="*/ 0 h 74834"/>
              <a:gd name="csX7" fmla="*/ 80845 w 80845"/>
              <a:gd name="csY7" fmla="*/ 0 h 748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0845" h="74834">
                <a:moveTo>
                  <a:pt x="38619" y="39671"/>
                </a:moveTo>
                <a:lnTo>
                  <a:pt x="38619" y="72580"/>
                </a:lnTo>
                <a:moveTo>
                  <a:pt x="38619" y="39671"/>
                </a:moveTo>
                <a:lnTo>
                  <a:pt x="38619" y="3306"/>
                </a:lnTo>
                <a:moveTo>
                  <a:pt x="0" y="74834"/>
                </a:moveTo>
                <a:lnTo>
                  <a:pt x="80845" y="74834"/>
                </a:lnTo>
                <a:moveTo>
                  <a:pt x="0" y="0"/>
                </a:moveTo>
                <a:lnTo>
                  <a:pt x="80845" y="0"/>
                </a:lnTo>
              </a:path>
            </a:pathLst>
          </a:custGeom>
          <a:noFill/>
          <a:ln w="12700" cap="flat">
            <a:solidFill>
              <a:srgbClr val="669BD2"/>
            </a:solidFill>
            <a:prstDash val="solid"/>
            <a:round/>
          </a:ln>
        </p:spPr>
        <p:txBody>
          <a:bodyPr/>
          <a:lstStyle/>
          <a:p>
            <a:endParaRPr lang="en-GB" noProof="0" dirty="0"/>
          </a:p>
        </p:txBody>
      </p:sp>
      <p:sp>
        <p:nvSpPr>
          <p:cNvPr id="250" name="Freeform: Shape 249">
            <a:extLst>
              <a:ext uri="{FF2B5EF4-FFF2-40B4-BE49-F238E27FC236}">
                <a16:creationId xmlns:a16="http://schemas.microsoft.com/office/drawing/2014/main" id="{E2099406-C7B6-BF31-F0FC-98E93A9549A7}"/>
              </a:ext>
            </a:extLst>
          </p:cNvPr>
          <p:cNvSpPr/>
          <p:nvPr/>
        </p:nvSpPr>
        <p:spPr>
          <a:xfrm>
            <a:off x="1493199" y="2642279"/>
            <a:ext cx="55013" cy="83080"/>
          </a:xfrm>
          <a:custGeom>
            <a:avLst/>
            <a:gdLst>
              <a:gd name="csX0" fmla="*/ 38469 w 76938"/>
              <a:gd name="csY0" fmla="*/ 37567 h 80394"/>
              <a:gd name="csX1" fmla="*/ 38469 w 76938"/>
              <a:gd name="csY1" fmla="*/ 80394 h 80394"/>
              <a:gd name="csX2" fmla="*/ 38469 w 76938"/>
              <a:gd name="csY2" fmla="*/ 37567 h 80394"/>
              <a:gd name="csX3" fmla="*/ 38469 w 76938"/>
              <a:gd name="csY3" fmla="*/ 0 h 80394"/>
              <a:gd name="csX4" fmla="*/ 0 w 76938"/>
              <a:gd name="csY4" fmla="*/ 80244 h 80394"/>
              <a:gd name="csX5" fmla="*/ 76938 w 76938"/>
              <a:gd name="csY5" fmla="*/ 80244 h 80394"/>
              <a:gd name="csX6" fmla="*/ 0 w 76938"/>
              <a:gd name="csY6" fmla="*/ 0 h 80394"/>
              <a:gd name="csX7" fmla="*/ 76938 w 76938"/>
              <a:gd name="csY7" fmla="*/ 0 h 803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6938" h="80394">
                <a:moveTo>
                  <a:pt x="38469" y="37567"/>
                </a:moveTo>
                <a:lnTo>
                  <a:pt x="38469" y="80394"/>
                </a:lnTo>
                <a:moveTo>
                  <a:pt x="38469" y="37567"/>
                </a:moveTo>
                <a:lnTo>
                  <a:pt x="38469" y="0"/>
                </a:lnTo>
                <a:moveTo>
                  <a:pt x="0" y="80244"/>
                </a:moveTo>
                <a:lnTo>
                  <a:pt x="76938" y="80244"/>
                </a:lnTo>
                <a:moveTo>
                  <a:pt x="0" y="0"/>
                </a:moveTo>
                <a:lnTo>
                  <a:pt x="76938" y="0"/>
                </a:lnTo>
              </a:path>
            </a:pathLst>
          </a:custGeom>
          <a:noFill/>
          <a:ln w="12700" cap="flat">
            <a:solidFill>
              <a:srgbClr val="669BD2"/>
            </a:solidFill>
            <a:prstDash val="solid"/>
            <a:round/>
          </a:ln>
        </p:spPr>
        <p:txBody>
          <a:bodyPr/>
          <a:lstStyle/>
          <a:p>
            <a:endParaRPr lang="en-GB" noProof="0" dirty="0"/>
          </a:p>
        </p:txBody>
      </p:sp>
      <p:sp>
        <p:nvSpPr>
          <p:cNvPr id="251" name="Freeform: Shape 250">
            <a:extLst>
              <a:ext uri="{FF2B5EF4-FFF2-40B4-BE49-F238E27FC236}">
                <a16:creationId xmlns:a16="http://schemas.microsoft.com/office/drawing/2014/main" id="{091C372D-5561-9187-3504-D85478697983}"/>
              </a:ext>
            </a:extLst>
          </p:cNvPr>
          <p:cNvSpPr/>
          <p:nvPr/>
        </p:nvSpPr>
        <p:spPr>
          <a:xfrm>
            <a:off x="1761602" y="2668367"/>
            <a:ext cx="57806" cy="96744"/>
          </a:xfrm>
          <a:custGeom>
            <a:avLst/>
            <a:gdLst>
              <a:gd name="csX0" fmla="*/ 42526 w 80845"/>
              <a:gd name="csY0" fmla="*/ 48537 h 93617"/>
              <a:gd name="csX1" fmla="*/ 42526 w 80845"/>
              <a:gd name="csY1" fmla="*/ 93618 h 93617"/>
              <a:gd name="csX2" fmla="*/ 42526 w 80845"/>
              <a:gd name="csY2" fmla="*/ 48537 h 93617"/>
              <a:gd name="csX3" fmla="*/ 42526 w 80845"/>
              <a:gd name="csY3" fmla="*/ 150 h 93617"/>
              <a:gd name="csX4" fmla="*/ 0 w 80845"/>
              <a:gd name="csY4" fmla="*/ 93618 h 93617"/>
              <a:gd name="csX5" fmla="*/ 80845 w 80845"/>
              <a:gd name="csY5" fmla="*/ 93618 h 93617"/>
              <a:gd name="csX6" fmla="*/ 0 w 80845"/>
              <a:gd name="csY6" fmla="*/ 0 h 93617"/>
              <a:gd name="csX7" fmla="*/ 80845 w 80845"/>
              <a:gd name="csY7" fmla="*/ 0 h 936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0845" h="93617">
                <a:moveTo>
                  <a:pt x="42526" y="48537"/>
                </a:moveTo>
                <a:lnTo>
                  <a:pt x="42526" y="93618"/>
                </a:lnTo>
                <a:moveTo>
                  <a:pt x="42526" y="48537"/>
                </a:moveTo>
                <a:lnTo>
                  <a:pt x="42526" y="150"/>
                </a:lnTo>
                <a:moveTo>
                  <a:pt x="0" y="93618"/>
                </a:moveTo>
                <a:lnTo>
                  <a:pt x="80845" y="93618"/>
                </a:lnTo>
                <a:moveTo>
                  <a:pt x="0" y="0"/>
                </a:moveTo>
                <a:lnTo>
                  <a:pt x="80845" y="0"/>
                </a:lnTo>
              </a:path>
            </a:pathLst>
          </a:custGeom>
          <a:noFill/>
          <a:ln w="19050" cap="flat">
            <a:solidFill>
              <a:srgbClr val="669BD2"/>
            </a:solidFill>
            <a:prstDash val="solid"/>
            <a:round/>
          </a:ln>
        </p:spPr>
        <p:txBody>
          <a:bodyPr/>
          <a:lstStyle/>
          <a:p>
            <a:endParaRPr lang="en-GB" noProof="0" dirty="0"/>
          </a:p>
        </p:txBody>
      </p:sp>
      <p:sp>
        <p:nvSpPr>
          <p:cNvPr id="252" name="Freeform: Shape 251">
            <a:extLst>
              <a:ext uri="{FF2B5EF4-FFF2-40B4-BE49-F238E27FC236}">
                <a16:creationId xmlns:a16="http://schemas.microsoft.com/office/drawing/2014/main" id="{76F27830-FC8F-C866-1E6C-CE6140C4775A}"/>
              </a:ext>
            </a:extLst>
          </p:cNvPr>
          <p:cNvSpPr/>
          <p:nvPr/>
        </p:nvSpPr>
        <p:spPr>
          <a:xfrm>
            <a:off x="2029038" y="2693370"/>
            <a:ext cx="55013" cy="101093"/>
          </a:xfrm>
          <a:custGeom>
            <a:avLst/>
            <a:gdLst>
              <a:gd name="csX0" fmla="*/ 38619 w 76938"/>
              <a:gd name="csY0" fmla="*/ 50641 h 97825"/>
              <a:gd name="csX1" fmla="*/ 38619 w 76938"/>
              <a:gd name="csY1" fmla="*/ 97826 h 97825"/>
              <a:gd name="csX2" fmla="*/ 38619 w 76938"/>
              <a:gd name="csY2" fmla="*/ 50641 h 97825"/>
              <a:gd name="csX3" fmla="*/ 38619 w 76938"/>
              <a:gd name="csY3" fmla="*/ 0 h 97825"/>
              <a:gd name="csX4" fmla="*/ 0 w 76938"/>
              <a:gd name="csY4" fmla="*/ 97826 h 97825"/>
              <a:gd name="csX5" fmla="*/ 76938 w 76938"/>
              <a:gd name="csY5" fmla="*/ 97826 h 97825"/>
              <a:gd name="csX6" fmla="*/ 0 w 76938"/>
              <a:gd name="csY6" fmla="*/ 0 h 97825"/>
              <a:gd name="csX7" fmla="*/ 76938 w 76938"/>
              <a:gd name="csY7" fmla="*/ 0 h 978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6938" h="97825">
                <a:moveTo>
                  <a:pt x="38619" y="50641"/>
                </a:moveTo>
                <a:lnTo>
                  <a:pt x="38619" y="97826"/>
                </a:lnTo>
                <a:moveTo>
                  <a:pt x="38619" y="50641"/>
                </a:moveTo>
                <a:lnTo>
                  <a:pt x="38619" y="0"/>
                </a:lnTo>
                <a:moveTo>
                  <a:pt x="0" y="97826"/>
                </a:moveTo>
                <a:lnTo>
                  <a:pt x="76938" y="97826"/>
                </a:lnTo>
                <a:moveTo>
                  <a:pt x="0" y="0"/>
                </a:moveTo>
                <a:lnTo>
                  <a:pt x="76938" y="0"/>
                </a:lnTo>
              </a:path>
            </a:pathLst>
          </a:custGeom>
          <a:noFill/>
          <a:ln w="19050" cap="flat">
            <a:solidFill>
              <a:srgbClr val="669BD2"/>
            </a:solidFill>
            <a:prstDash val="solid"/>
            <a:round/>
          </a:ln>
        </p:spPr>
        <p:txBody>
          <a:bodyPr/>
          <a:lstStyle/>
          <a:p>
            <a:endParaRPr lang="en-GB" noProof="0" dirty="0"/>
          </a:p>
        </p:txBody>
      </p:sp>
      <p:sp>
        <p:nvSpPr>
          <p:cNvPr id="253" name="Freeform: Shape 252">
            <a:extLst>
              <a:ext uri="{FF2B5EF4-FFF2-40B4-BE49-F238E27FC236}">
                <a16:creationId xmlns:a16="http://schemas.microsoft.com/office/drawing/2014/main" id="{2DBABD43-56E4-E950-E663-C485E6E4A298}"/>
              </a:ext>
            </a:extLst>
          </p:cNvPr>
          <p:cNvSpPr/>
          <p:nvPr/>
        </p:nvSpPr>
        <p:spPr>
          <a:xfrm>
            <a:off x="2297010" y="2770704"/>
            <a:ext cx="57806" cy="109168"/>
          </a:xfrm>
          <a:custGeom>
            <a:avLst/>
            <a:gdLst>
              <a:gd name="csX0" fmla="*/ 38619 w 80845"/>
              <a:gd name="csY0" fmla="*/ 52895 h 105639"/>
              <a:gd name="csX1" fmla="*/ 38619 w 80845"/>
              <a:gd name="csY1" fmla="*/ 105640 h 105639"/>
              <a:gd name="csX2" fmla="*/ 38619 w 80845"/>
              <a:gd name="csY2" fmla="*/ 52895 h 105639"/>
              <a:gd name="csX3" fmla="*/ 38619 w 80845"/>
              <a:gd name="csY3" fmla="*/ 0 h 105639"/>
              <a:gd name="csX4" fmla="*/ 0 w 80845"/>
              <a:gd name="csY4" fmla="*/ 105640 h 105639"/>
              <a:gd name="csX5" fmla="*/ 80845 w 80845"/>
              <a:gd name="csY5" fmla="*/ 105640 h 105639"/>
              <a:gd name="csX6" fmla="*/ 0 w 80845"/>
              <a:gd name="csY6" fmla="*/ 0 h 105639"/>
              <a:gd name="csX7" fmla="*/ 80845 w 80845"/>
              <a:gd name="csY7" fmla="*/ 0 h 1056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0845" h="105639">
                <a:moveTo>
                  <a:pt x="38619" y="52895"/>
                </a:moveTo>
                <a:lnTo>
                  <a:pt x="38619" y="105640"/>
                </a:lnTo>
                <a:moveTo>
                  <a:pt x="38619" y="52895"/>
                </a:moveTo>
                <a:lnTo>
                  <a:pt x="38619" y="0"/>
                </a:lnTo>
                <a:moveTo>
                  <a:pt x="0" y="105640"/>
                </a:moveTo>
                <a:lnTo>
                  <a:pt x="80845" y="105640"/>
                </a:lnTo>
                <a:moveTo>
                  <a:pt x="0" y="0"/>
                </a:moveTo>
                <a:lnTo>
                  <a:pt x="80845" y="0"/>
                </a:lnTo>
              </a:path>
            </a:pathLst>
          </a:custGeom>
          <a:noFill/>
          <a:ln w="19050" cap="flat">
            <a:solidFill>
              <a:srgbClr val="669BD2"/>
            </a:solidFill>
            <a:prstDash val="solid"/>
            <a:round/>
          </a:ln>
        </p:spPr>
        <p:txBody>
          <a:bodyPr/>
          <a:lstStyle/>
          <a:p>
            <a:endParaRPr lang="en-GB" noProof="0" dirty="0"/>
          </a:p>
        </p:txBody>
      </p:sp>
      <p:sp>
        <p:nvSpPr>
          <p:cNvPr id="254" name="Freeform: Shape 253">
            <a:extLst>
              <a:ext uri="{FF2B5EF4-FFF2-40B4-BE49-F238E27FC236}">
                <a16:creationId xmlns:a16="http://schemas.microsoft.com/office/drawing/2014/main" id="{311C6C67-7219-1AA3-B040-9B2B02749565}"/>
              </a:ext>
            </a:extLst>
          </p:cNvPr>
          <p:cNvSpPr/>
          <p:nvPr/>
        </p:nvSpPr>
        <p:spPr>
          <a:xfrm>
            <a:off x="2654165" y="2885462"/>
            <a:ext cx="57806" cy="125008"/>
          </a:xfrm>
          <a:custGeom>
            <a:avLst/>
            <a:gdLst>
              <a:gd name="csX0" fmla="*/ 38619 w 80845"/>
              <a:gd name="csY0" fmla="*/ 57403 h 120967"/>
              <a:gd name="csX1" fmla="*/ 38619 w 80845"/>
              <a:gd name="csY1" fmla="*/ 120967 h 120967"/>
              <a:gd name="csX2" fmla="*/ 38619 w 80845"/>
              <a:gd name="csY2" fmla="*/ 57403 h 120967"/>
              <a:gd name="csX3" fmla="*/ 38619 w 80845"/>
              <a:gd name="csY3" fmla="*/ 0 h 120967"/>
              <a:gd name="csX4" fmla="*/ 0 w 80845"/>
              <a:gd name="csY4" fmla="*/ 120967 h 120967"/>
              <a:gd name="csX5" fmla="*/ 80845 w 80845"/>
              <a:gd name="csY5" fmla="*/ 120967 h 120967"/>
              <a:gd name="csX6" fmla="*/ 0 w 80845"/>
              <a:gd name="csY6" fmla="*/ 0 h 120967"/>
              <a:gd name="csX7" fmla="*/ 80845 w 80845"/>
              <a:gd name="csY7" fmla="*/ 0 h 1209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0845" h="120967">
                <a:moveTo>
                  <a:pt x="38619" y="57403"/>
                </a:moveTo>
                <a:lnTo>
                  <a:pt x="38619" y="120967"/>
                </a:lnTo>
                <a:moveTo>
                  <a:pt x="38619" y="57403"/>
                </a:moveTo>
                <a:lnTo>
                  <a:pt x="38619" y="0"/>
                </a:lnTo>
                <a:moveTo>
                  <a:pt x="0" y="120967"/>
                </a:moveTo>
                <a:lnTo>
                  <a:pt x="80845" y="120967"/>
                </a:lnTo>
                <a:moveTo>
                  <a:pt x="0" y="0"/>
                </a:moveTo>
                <a:lnTo>
                  <a:pt x="80845" y="0"/>
                </a:lnTo>
              </a:path>
            </a:pathLst>
          </a:custGeom>
          <a:noFill/>
          <a:ln w="19050" cap="flat">
            <a:solidFill>
              <a:srgbClr val="669BD2"/>
            </a:solidFill>
            <a:prstDash val="solid"/>
            <a:round/>
          </a:ln>
        </p:spPr>
        <p:txBody>
          <a:bodyPr/>
          <a:lstStyle/>
          <a:p>
            <a:endParaRPr lang="en-GB" noProof="0" dirty="0"/>
          </a:p>
        </p:txBody>
      </p:sp>
      <p:sp>
        <p:nvSpPr>
          <p:cNvPr id="255" name="Freeform: Shape 254">
            <a:extLst>
              <a:ext uri="{FF2B5EF4-FFF2-40B4-BE49-F238E27FC236}">
                <a16:creationId xmlns:a16="http://schemas.microsoft.com/office/drawing/2014/main" id="{FEBD1043-1A39-6C6A-C321-016F0B804CF4}"/>
              </a:ext>
            </a:extLst>
          </p:cNvPr>
          <p:cNvSpPr/>
          <p:nvPr/>
        </p:nvSpPr>
        <p:spPr>
          <a:xfrm>
            <a:off x="3011857" y="2944473"/>
            <a:ext cx="57806" cy="128580"/>
          </a:xfrm>
          <a:custGeom>
            <a:avLst/>
            <a:gdLst>
              <a:gd name="csX0" fmla="*/ 38619 w 80844"/>
              <a:gd name="csY0" fmla="*/ 68222 h 124423"/>
              <a:gd name="csX1" fmla="*/ 38619 w 80844"/>
              <a:gd name="csY1" fmla="*/ 124273 h 124423"/>
              <a:gd name="csX2" fmla="*/ 38619 w 80844"/>
              <a:gd name="csY2" fmla="*/ 68222 h 124423"/>
              <a:gd name="csX3" fmla="*/ 38619 w 80844"/>
              <a:gd name="csY3" fmla="*/ 0 h 124423"/>
              <a:gd name="csX4" fmla="*/ 0 w 80844"/>
              <a:gd name="csY4" fmla="*/ 124423 h 124423"/>
              <a:gd name="csX5" fmla="*/ 80845 w 80844"/>
              <a:gd name="csY5" fmla="*/ 124423 h 124423"/>
              <a:gd name="csX6" fmla="*/ 0 w 80844"/>
              <a:gd name="csY6" fmla="*/ 150 h 124423"/>
              <a:gd name="csX7" fmla="*/ 80845 w 80844"/>
              <a:gd name="csY7" fmla="*/ 150 h 1244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0844" h="124423">
                <a:moveTo>
                  <a:pt x="38619" y="68222"/>
                </a:moveTo>
                <a:lnTo>
                  <a:pt x="38619" y="124273"/>
                </a:lnTo>
                <a:moveTo>
                  <a:pt x="38619" y="68222"/>
                </a:moveTo>
                <a:lnTo>
                  <a:pt x="38619" y="0"/>
                </a:lnTo>
                <a:moveTo>
                  <a:pt x="0" y="124423"/>
                </a:moveTo>
                <a:lnTo>
                  <a:pt x="80845" y="124423"/>
                </a:lnTo>
                <a:moveTo>
                  <a:pt x="0" y="150"/>
                </a:moveTo>
                <a:lnTo>
                  <a:pt x="80845" y="150"/>
                </a:lnTo>
              </a:path>
            </a:pathLst>
          </a:custGeom>
          <a:noFill/>
          <a:ln w="19050" cap="flat">
            <a:solidFill>
              <a:srgbClr val="669BD2"/>
            </a:solidFill>
            <a:prstDash val="solid"/>
            <a:round/>
          </a:ln>
        </p:spPr>
        <p:txBody>
          <a:bodyPr/>
          <a:lstStyle/>
          <a:p>
            <a:endParaRPr lang="en-GB" noProof="0" dirty="0"/>
          </a:p>
        </p:txBody>
      </p:sp>
      <p:sp>
        <p:nvSpPr>
          <p:cNvPr id="256" name="Freeform: Shape 255">
            <a:extLst>
              <a:ext uri="{FF2B5EF4-FFF2-40B4-BE49-F238E27FC236}">
                <a16:creationId xmlns:a16="http://schemas.microsoft.com/office/drawing/2014/main" id="{0FF6C63A-83D3-12FA-6C9E-870670CEDCDA}"/>
              </a:ext>
            </a:extLst>
          </p:cNvPr>
          <p:cNvSpPr/>
          <p:nvPr/>
        </p:nvSpPr>
        <p:spPr>
          <a:xfrm>
            <a:off x="3370622" y="3055970"/>
            <a:ext cx="55013" cy="132927"/>
          </a:xfrm>
          <a:custGeom>
            <a:avLst/>
            <a:gdLst>
              <a:gd name="csX0" fmla="*/ 38619 w 76938"/>
              <a:gd name="csY0" fmla="*/ 63865 h 128630"/>
              <a:gd name="csX1" fmla="*/ 38619 w 76938"/>
              <a:gd name="csY1" fmla="*/ 128631 h 128630"/>
              <a:gd name="csX2" fmla="*/ 38619 w 76938"/>
              <a:gd name="csY2" fmla="*/ 63865 h 128630"/>
              <a:gd name="csX3" fmla="*/ 38619 w 76938"/>
              <a:gd name="csY3" fmla="*/ 0 h 128630"/>
              <a:gd name="csX4" fmla="*/ 0 w 76938"/>
              <a:gd name="csY4" fmla="*/ 128631 h 128630"/>
              <a:gd name="csX5" fmla="*/ 76938 w 76938"/>
              <a:gd name="csY5" fmla="*/ 128631 h 128630"/>
              <a:gd name="csX6" fmla="*/ 0 w 76938"/>
              <a:gd name="csY6" fmla="*/ 0 h 128630"/>
              <a:gd name="csX7" fmla="*/ 76938 w 76938"/>
              <a:gd name="csY7" fmla="*/ 0 h 1286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6938" h="128630">
                <a:moveTo>
                  <a:pt x="38619" y="63865"/>
                </a:moveTo>
                <a:lnTo>
                  <a:pt x="38619" y="128631"/>
                </a:lnTo>
                <a:moveTo>
                  <a:pt x="38619" y="63865"/>
                </a:moveTo>
                <a:lnTo>
                  <a:pt x="38619" y="0"/>
                </a:lnTo>
                <a:moveTo>
                  <a:pt x="0" y="128631"/>
                </a:moveTo>
                <a:lnTo>
                  <a:pt x="76938" y="128631"/>
                </a:lnTo>
                <a:moveTo>
                  <a:pt x="0" y="0"/>
                </a:moveTo>
                <a:lnTo>
                  <a:pt x="76938" y="0"/>
                </a:lnTo>
              </a:path>
            </a:pathLst>
          </a:custGeom>
          <a:noFill/>
          <a:ln w="19050" cap="flat">
            <a:solidFill>
              <a:srgbClr val="669BD2"/>
            </a:solidFill>
            <a:prstDash val="solid"/>
            <a:round/>
          </a:ln>
        </p:spPr>
        <p:txBody>
          <a:bodyPr/>
          <a:lstStyle/>
          <a:p>
            <a:endParaRPr lang="en-GB" noProof="0" dirty="0"/>
          </a:p>
        </p:txBody>
      </p:sp>
      <p:sp>
        <p:nvSpPr>
          <p:cNvPr id="257" name="Freeform: Shape 256">
            <a:extLst>
              <a:ext uri="{FF2B5EF4-FFF2-40B4-BE49-F238E27FC236}">
                <a16:creationId xmlns:a16="http://schemas.microsoft.com/office/drawing/2014/main" id="{061C3950-5165-96A7-7A48-8798E2956AFC}"/>
              </a:ext>
            </a:extLst>
          </p:cNvPr>
          <p:cNvSpPr/>
          <p:nvPr/>
        </p:nvSpPr>
        <p:spPr>
          <a:xfrm>
            <a:off x="3727777" y="3175234"/>
            <a:ext cx="55013" cy="141002"/>
          </a:xfrm>
          <a:custGeom>
            <a:avLst/>
            <a:gdLst>
              <a:gd name="csX0" fmla="*/ 38619 w 76938"/>
              <a:gd name="csY0" fmla="*/ 68373 h 136444"/>
              <a:gd name="csX1" fmla="*/ 38619 w 76938"/>
              <a:gd name="csY1" fmla="*/ 136445 h 136444"/>
              <a:gd name="csX2" fmla="*/ 38619 w 76938"/>
              <a:gd name="csY2" fmla="*/ 68373 h 136444"/>
              <a:gd name="csX3" fmla="*/ 38619 w 76938"/>
              <a:gd name="csY3" fmla="*/ 150 h 136444"/>
              <a:gd name="csX4" fmla="*/ 0 w 76938"/>
              <a:gd name="csY4" fmla="*/ 136445 h 136444"/>
              <a:gd name="csX5" fmla="*/ 76938 w 76938"/>
              <a:gd name="csY5" fmla="*/ 136445 h 136444"/>
              <a:gd name="csX6" fmla="*/ 0 w 76938"/>
              <a:gd name="csY6" fmla="*/ 0 h 136444"/>
              <a:gd name="csX7" fmla="*/ 76938 w 76938"/>
              <a:gd name="csY7" fmla="*/ 0 h 1364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6938" h="136444">
                <a:moveTo>
                  <a:pt x="38619" y="68373"/>
                </a:moveTo>
                <a:lnTo>
                  <a:pt x="38619" y="136445"/>
                </a:lnTo>
                <a:moveTo>
                  <a:pt x="38619" y="68373"/>
                </a:moveTo>
                <a:lnTo>
                  <a:pt x="38619" y="150"/>
                </a:lnTo>
                <a:moveTo>
                  <a:pt x="0" y="136445"/>
                </a:moveTo>
                <a:lnTo>
                  <a:pt x="76938" y="136445"/>
                </a:lnTo>
                <a:moveTo>
                  <a:pt x="0" y="0"/>
                </a:moveTo>
                <a:lnTo>
                  <a:pt x="76938" y="0"/>
                </a:lnTo>
              </a:path>
            </a:pathLst>
          </a:custGeom>
          <a:noFill/>
          <a:ln w="19050" cap="flat">
            <a:solidFill>
              <a:srgbClr val="669BD2"/>
            </a:solidFill>
            <a:prstDash val="solid"/>
            <a:round/>
          </a:ln>
        </p:spPr>
        <p:txBody>
          <a:bodyPr/>
          <a:lstStyle/>
          <a:p>
            <a:endParaRPr lang="en-GB" noProof="0" dirty="0"/>
          </a:p>
        </p:txBody>
      </p:sp>
      <p:sp>
        <p:nvSpPr>
          <p:cNvPr id="258" name="Freeform: Shape 257">
            <a:extLst>
              <a:ext uri="{FF2B5EF4-FFF2-40B4-BE49-F238E27FC236}">
                <a16:creationId xmlns:a16="http://schemas.microsoft.com/office/drawing/2014/main" id="{7121C014-6EB1-53AB-1400-3CD9C2AADD90}"/>
              </a:ext>
            </a:extLst>
          </p:cNvPr>
          <p:cNvSpPr/>
          <p:nvPr/>
        </p:nvSpPr>
        <p:spPr>
          <a:xfrm>
            <a:off x="4084717" y="3260944"/>
            <a:ext cx="55013" cy="146593"/>
          </a:xfrm>
          <a:custGeom>
            <a:avLst/>
            <a:gdLst>
              <a:gd name="csX0" fmla="*/ 38619 w 76938"/>
              <a:gd name="csY0" fmla="*/ 75886 h 141854"/>
              <a:gd name="csX1" fmla="*/ 38619 w 76938"/>
              <a:gd name="csY1" fmla="*/ 141854 h 141854"/>
              <a:gd name="csX2" fmla="*/ 38619 w 76938"/>
              <a:gd name="csY2" fmla="*/ 75886 h 141854"/>
              <a:gd name="csX3" fmla="*/ 38619 w 76938"/>
              <a:gd name="csY3" fmla="*/ 0 h 141854"/>
              <a:gd name="csX4" fmla="*/ 0 w 76938"/>
              <a:gd name="csY4" fmla="*/ 141854 h 141854"/>
              <a:gd name="csX5" fmla="*/ 76938 w 76938"/>
              <a:gd name="csY5" fmla="*/ 141854 h 141854"/>
              <a:gd name="csX6" fmla="*/ 0 w 76938"/>
              <a:gd name="csY6" fmla="*/ 0 h 141854"/>
              <a:gd name="csX7" fmla="*/ 76938 w 76938"/>
              <a:gd name="csY7" fmla="*/ 0 h 1418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6938" h="141854">
                <a:moveTo>
                  <a:pt x="38619" y="75886"/>
                </a:moveTo>
                <a:lnTo>
                  <a:pt x="38619" y="141854"/>
                </a:lnTo>
                <a:moveTo>
                  <a:pt x="38619" y="75886"/>
                </a:moveTo>
                <a:lnTo>
                  <a:pt x="38619" y="0"/>
                </a:lnTo>
                <a:moveTo>
                  <a:pt x="0" y="141854"/>
                </a:moveTo>
                <a:lnTo>
                  <a:pt x="76938" y="141854"/>
                </a:lnTo>
                <a:moveTo>
                  <a:pt x="0" y="0"/>
                </a:moveTo>
                <a:lnTo>
                  <a:pt x="76938" y="0"/>
                </a:lnTo>
              </a:path>
            </a:pathLst>
          </a:custGeom>
          <a:noFill/>
          <a:ln w="19050" cap="flat">
            <a:solidFill>
              <a:srgbClr val="669BD2"/>
            </a:solidFill>
            <a:prstDash val="solid"/>
            <a:round/>
          </a:ln>
        </p:spPr>
        <p:txBody>
          <a:bodyPr/>
          <a:lstStyle/>
          <a:p>
            <a:endParaRPr lang="en-GB" noProof="0" dirty="0"/>
          </a:p>
        </p:txBody>
      </p:sp>
      <p:sp>
        <p:nvSpPr>
          <p:cNvPr id="259" name="Freeform: Shape 258">
            <a:extLst>
              <a:ext uri="{FF2B5EF4-FFF2-40B4-BE49-F238E27FC236}">
                <a16:creationId xmlns:a16="http://schemas.microsoft.com/office/drawing/2014/main" id="{81805428-AC8F-1AD3-3EEC-DC0415C847EA}"/>
              </a:ext>
            </a:extLst>
          </p:cNvPr>
          <p:cNvSpPr/>
          <p:nvPr/>
        </p:nvSpPr>
        <p:spPr>
          <a:xfrm>
            <a:off x="4440152" y="3364997"/>
            <a:ext cx="57806" cy="161346"/>
          </a:xfrm>
          <a:custGeom>
            <a:avLst/>
            <a:gdLst>
              <a:gd name="csX0" fmla="*/ 42527 w 80845"/>
              <a:gd name="csY0" fmla="*/ 81446 h 156130"/>
              <a:gd name="csX1" fmla="*/ 42527 w 80845"/>
              <a:gd name="csY1" fmla="*/ 156130 h 156130"/>
              <a:gd name="csX2" fmla="*/ 42527 w 80845"/>
              <a:gd name="csY2" fmla="*/ 81446 h 156130"/>
              <a:gd name="csX3" fmla="*/ 42527 w 80845"/>
              <a:gd name="csY3" fmla="*/ 150 h 156130"/>
              <a:gd name="csX4" fmla="*/ 0 w 80845"/>
              <a:gd name="csY4" fmla="*/ 156130 h 156130"/>
              <a:gd name="csX5" fmla="*/ 80845 w 80845"/>
              <a:gd name="csY5" fmla="*/ 156130 h 156130"/>
              <a:gd name="csX6" fmla="*/ 0 w 80845"/>
              <a:gd name="csY6" fmla="*/ 0 h 156130"/>
              <a:gd name="csX7" fmla="*/ 80845 w 80845"/>
              <a:gd name="csY7" fmla="*/ 0 h 1561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0845" h="156130">
                <a:moveTo>
                  <a:pt x="42527" y="81446"/>
                </a:moveTo>
                <a:lnTo>
                  <a:pt x="42527" y="156130"/>
                </a:lnTo>
                <a:moveTo>
                  <a:pt x="42527" y="81446"/>
                </a:moveTo>
                <a:lnTo>
                  <a:pt x="42527" y="150"/>
                </a:lnTo>
                <a:moveTo>
                  <a:pt x="0" y="156130"/>
                </a:moveTo>
                <a:lnTo>
                  <a:pt x="80845" y="156130"/>
                </a:lnTo>
                <a:moveTo>
                  <a:pt x="0" y="0"/>
                </a:moveTo>
                <a:lnTo>
                  <a:pt x="80845" y="0"/>
                </a:lnTo>
              </a:path>
            </a:pathLst>
          </a:custGeom>
          <a:noFill/>
          <a:ln w="19050" cap="flat">
            <a:solidFill>
              <a:srgbClr val="669BD2"/>
            </a:solidFill>
            <a:prstDash val="solid"/>
            <a:round/>
          </a:ln>
        </p:spPr>
        <p:txBody>
          <a:bodyPr/>
          <a:lstStyle/>
          <a:p>
            <a:endParaRPr lang="en-GB" noProof="0" dirty="0"/>
          </a:p>
        </p:txBody>
      </p:sp>
      <p:sp>
        <p:nvSpPr>
          <p:cNvPr id="260" name="Freeform: Shape 259">
            <a:extLst>
              <a:ext uri="{FF2B5EF4-FFF2-40B4-BE49-F238E27FC236}">
                <a16:creationId xmlns:a16="http://schemas.microsoft.com/office/drawing/2014/main" id="{10640495-8162-FB2B-B5D4-C5C3C9D03744}"/>
              </a:ext>
            </a:extLst>
          </p:cNvPr>
          <p:cNvSpPr/>
          <p:nvPr/>
        </p:nvSpPr>
        <p:spPr>
          <a:xfrm>
            <a:off x="4801067" y="3479756"/>
            <a:ext cx="57806" cy="177341"/>
          </a:xfrm>
          <a:custGeom>
            <a:avLst/>
            <a:gdLst>
              <a:gd name="csX0" fmla="*/ 42527 w 80845"/>
              <a:gd name="csY0" fmla="*/ 90162 h 171608"/>
              <a:gd name="csX1" fmla="*/ 42527 w 80845"/>
              <a:gd name="csY1" fmla="*/ 171458 h 171608"/>
              <a:gd name="csX2" fmla="*/ 42527 w 80845"/>
              <a:gd name="csY2" fmla="*/ 90162 h 171608"/>
              <a:gd name="csX3" fmla="*/ 42527 w 80845"/>
              <a:gd name="csY3" fmla="*/ 0 h 171608"/>
              <a:gd name="csX4" fmla="*/ 0 w 80845"/>
              <a:gd name="csY4" fmla="*/ 171608 h 171608"/>
              <a:gd name="csX5" fmla="*/ 80845 w 80845"/>
              <a:gd name="csY5" fmla="*/ 171608 h 171608"/>
              <a:gd name="csX6" fmla="*/ 0 w 80845"/>
              <a:gd name="csY6" fmla="*/ 0 h 171608"/>
              <a:gd name="csX7" fmla="*/ 80845 w 80845"/>
              <a:gd name="csY7" fmla="*/ 0 h 1716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0845" h="171608">
                <a:moveTo>
                  <a:pt x="42527" y="90162"/>
                </a:moveTo>
                <a:lnTo>
                  <a:pt x="42527" y="171458"/>
                </a:lnTo>
                <a:moveTo>
                  <a:pt x="42527" y="90162"/>
                </a:moveTo>
                <a:lnTo>
                  <a:pt x="42527" y="0"/>
                </a:lnTo>
                <a:moveTo>
                  <a:pt x="0" y="171608"/>
                </a:moveTo>
                <a:lnTo>
                  <a:pt x="80845" y="171608"/>
                </a:lnTo>
                <a:moveTo>
                  <a:pt x="0" y="0"/>
                </a:moveTo>
                <a:lnTo>
                  <a:pt x="80845" y="0"/>
                </a:lnTo>
              </a:path>
            </a:pathLst>
          </a:custGeom>
          <a:noFill/>
          <a:ln w="19050" cap="flat">
            <a:solidFill>
              <a:srgbClr val="669BD2"/>
            </a:solidFill>
            <a:prstDash val="solid"/>
            <a:round/>
          </a:ln>
        </p:spPr>
        <p:txBody>
          <a:bodyPr/>
          <a:lstStyle/>
          <a:p>
            <a:endParaRPr lang="en-GB" noProof="0" dirty="0"/>
          </a:p>
        </p:txBody>
      </p:sp>
      <p:sp>
        <p:nvSpPr>
          <p:cNvPr id="261" name="Freeform: Shape 260">
            <a:extLst>
              <a:ext uri="{FF2B5EF4-FFF2-40B4-BE49-F238E27FC236}">
                <a16:creationId xmlns:a16="http://schemas.microsoft.com/office/drawing/2014/main" id="{F98019C5-35C2-324C-1306-0EDCD38415CB}"/>
              </a:ext>
            </a:extLst>
          </p:cNvPr>
          <p:cNvSpPr/>
          <p:nvPr/>
        </p:nvSpPr>
        <p:spPr>
          <a:xfrm>
            <a:off x="5158006" y="3467177"/>
            <a:ext cx="57806" cy="237748"/>
          </a:xfrm>
          <a:custGeom>
            <a:avLst/>
            <a:gdLst>
              <a:gd name="csX0" fmla="*/ 42527 w 80845"/>
              <a:gd name="csY0" fmla="*/ 111350 h 230062"/>
              <a:gd name="csX1" fmla="*/ 42527 w 80845"/>
              <a:gd name="csY1" fmla="*/ 230063 h 230062"/>
              <a:gd name="csX2" fmla="*/ 42527 w 80845"/>
              <a:gd name="csY2" fmla="*/ 111350 h 230062"/>
              <a:gd name="csX3" fmla="*/ 42527 w 80845"/>
              <a:gd name="csY3" fmla="*/ 150 h 230062"/>
              <a:gd name="csX4" fmla="*/ 0 w 80845"/>
              <a:gd name="csY4" fmla="*/ 229913 h 230062"/>
              <a:gd name="csX5" fmla="*/ 80845 w 80845"/>
              <a:gd name="csY5" fmla="*/ 229913 h 230062"/>
              <a:gd name="csX6" fmla="*/ 0 w 80845"/>
              <a:gd name="csY6" fmla="*/ 0 h 230062"/>
              <a:gd name="csX7" fmla="*/ 80845 w 80845"/>
              <a:gd name="csY7" fmla="*/ 0 h 2300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0845" h="230062">
                <a:moveTo>
                  <a:pt x="42527" y="111350"/>
                </a:moveTo>
                <a:lnTo>
                  <a:pt x="42527" y="230063"/>
                </a:lnTo>
                <a:moveTo>
                  <a:pt x="42527" y="111350"/>
                </a:moveTo>
                <a:lnTo>
                  <a:pt x="42527" y="150"/>
                </a:lnTo>
                <a:moveTo>
                  <a:pt x="0" y="229913"/>
                </a:moveTo>
                <a:lnTo>
                  <a:pt x="80845" y="229913"/>
                </a:lnTo>
                <a:moveTo>
                  <a:pt x="0" y="0"/>
                </a:moveTo>
                <a:lnTo>
                  <a:pt x="80845" y="0"/>
                </a:lnTo>
              </a:path>
            </a:pathLst>
          </a:custGeom>
          <a:noFill/>
          <a:ln w="19050" cap="flat">
            <a:solidFill>
              <a:srgbClr val="669BD2"/>
            </a:solidFill>
            <a:prstDash val="solid"/>
            <a:round/>
          </a:ln>
        </p:spPr>
        <p:txBody>
          <a:bodyPr/>
          <a:lstStyle/>
          <a:p>
            <a:endParaRPr lang="en-GB" noProof="0" dirty="0"/>
          </a:p>
        </p:txBody>
      </p:sp>
      <p:sp>
        <p:nvSpPr>
          <p:cNvPr id="262" name="Freeform: Shape 261">
            <a:extLst>
              <a:ext uri="{FF2B5EF4-FFF2-40B4-BE49-F238E27FC236}">
                <a16:creationId xmlns:a16="http://schemas.microsoft.com/office/drawing/2014/main" id="{7AD56F9B-919A-AFFC-C74A-1417B1AEC6ED}"/>
              </a:ext>
            </a:extLst>
          </p:cNvPr>
          <p:cNvSpPr/>
          <p:nvPr/>
        </p:nvSpPr>
        <p:spPr>
          <a:xfrm>
            <a:off x="1272395" y="2383722"/>
            <a:ext cx="3911720" cy="1202096"/>
          </a:xfrm>
          <a:custGeom>
            <a:avLst/>
            <a:gdLst>
              <a:gd name="csX0" fmla="*/ 0 w 5470718"/>
              <a:gd name="csY0" fmla="*/ 0 h 1163237"/>
              <a:gd name="csX1" fmla="*/ 95722 w 5470718"/>
              <a:gd name="csY1" fmla="*/ 179272 h 1163237"/>
              <a:gd name="csX2" fmla="*/ 345921 w 5470718"/>
              <a:gd name="csY2" fmla="*/ 287766 h 1163237"/>
              <a:gd name="csX3" fmla="*/ 723098 w 5470718"/>
              <a:gd name="csY3" fmla="*/ 323981 h 1163237"/>
              <a:gd name="csX4" fmla="*/ 1096368 w 5470718"/>
              <a:gd name="csY4" fmla="*/ 345921 h 1163237"/>
              <a:gd name="csX5" fmla="*/ 1472944 w 5470718"/>
              <a:gd name="csY5" fmla="*/ 427517 h 1163237"/>
              <a:gd name="csX6" fmla="*/ 1973943 w 5470718"/>
              <a:gd name="csY6" fmla="*/ 546080 h 1163237"/>
              <a:gd name="csX7" fmla="*/ 2472388 w 5470718"/>
              <a:gd name="csY7" fmla="*/ 605286 h 1163237"/>
              <a:gd name="csX8" fmla="*/ 2971584 w 5470718"/>
              <a:gd name="csY8" fmla="*/ 714532 h 1163237"/>
              <a:gd name="csX9" fmla="*/ 3472883 w 5470718"/>
              <a:gd name="csY9" fmla="*/ 834447 h 1163237"/>
              <a:gd name="csX10" fmla="*/ 3972079 w 5470718"/>
              <a:gd name="csY10" fmla="*/ 923858 h 1163237"/>
              <a:gd name="csX11" fmla="*/ 4472327 w 5470718"/>
              <a:gd name="csY11" fmla="*/ 1028295 h 1163237"/>
              <a:gd name="csX12" fmla="*/ 4970471 w 5470718"/>
              <a:gd name="csY12" fmla="*/ 1148812 h 1163237"/>
              <a:gd name="csX13" fmla="*/ 5470719 w 5470718"/>
              <a:gd name="csY13" fmla="*/ 1163237 h 11632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5470718" h="1163237">
                <a:moveTo>
                  <a:pt x="0" y="0"/>
                </a:moveTo>
                <a:lnTo>
                  <a:pt x="95722" y="179272"/>
                </a:lnTo>
                <a:lnTo>
                  <a:pt x="345921" y="287766"/>
                </a:lnTo>
                <a:lnTo>
                  <a:pt x="723098" y="323981"/>
                </a:lnTo>
                <a:lnTo>
                  <a:pt x="1096368" y="345921"/>
                </a:lnTo>
                <a:lnTo>
                  <a:pt x="1472944" y="427517"/>
                </a:lnTo>
                <a:lnTo>
                  <a:pt x="1973943" y="546080"/>
                </a:lnTo>
                <a:lnTo>
                  <a:pt x="2472388" y="605286"/>
                </a:lnTo>
                <a:lnTo>
                  <a:pt x="2971584" y="714532"/>
                </a:lnTo>
                <a:lnTo>
                  <a:pt x="3472883" y="834447"/>
                </a:lnTo>
                <a:lnTo>
                  <a:pt x="3972079" y="923858"/>
                </a:lnTo>
                <a:lnTo>
                  <a:pt x="4472327" y="1028295"/>
                </a:lnTo>
                <a:lnTo>
                  <a:pt x="4970471" y="1148812"/>
                </a:lnTo>
                <a:lnTo>
                  <a:pt x="5470719" y="1163237"/>
                </a:lnTo>
              </a:path>
            </a:pathLst>
          </a:custGeom>
          <a:noFill/>
          <a:ln w="19050" cap="rnd">
            <a:solidFill>
              <a:srgbClr val="669BD2"/>
            </a:solidFill>
            <a:prstDash val="solid"/>
            <a:round/>
          </a:ln>
        </p:spPr>
        <p:txBody>
          <a:bodyPr/>
          <a:lstStyle/>
          <a:p>
            <a:endParaRPr lang="en-GB" noProof="0" dirty="0"/>
          </a:p>
        </p:txBody>
      </p:sp>
      <p:sp>
        <p:nvSpPr>
          <p:cNvPr id="263" name="Freeform: Shape 262">
            <a:extLst>
              <a:ext uri="{FF2B5EF4-FFF2-40B4-BE49-F238E27FC236}">
                <a16:creationId xmlns:a16="http://schemas.microsoft.com/office/drawing/2014/main" id="{0F98A9F8-11BF-7CE4-578E-C0A62E87B993}"/>
              </a:ext>
            </a:extLst>
          </p:cNvPr>
          <p:cNvSpPr/>
          <p:nvPr/>
        </p:nvSpPr>
        <p:spPr>
          <a:xfrm>
            <a:off x="1244458" y="2356235"/>
            <a:ext cx="54475" cy="67551"/>
          </a:xfrm>
          <a:custGeom>
            <a:avLst/>
            <a:gdLst>
              <a:gd name="csX0" fmla="*/ 0 w 76186"/>
              <a:gd name="csY0" fmla="*/ 0 h 65367"/>
              <a:gd name="csX1" fmla="*/ 76187 w 76186"/>
              <a:gd name="csY1" fmla="*/ 0 h 65367"/>
              <a:gd name="csX2" fmla="*/ 76187 w 76186"/>
              <a:gd name="csY2" fmla="*/ 65367 h 65367"/>
              <a:gd name="csX3" fmla="*/ 0 w 76186"/>
              <a:gd name="csY3" fmla="*/ 65367 h 65367"/>
              <a:gd name="csX4" fmla="*/ 0 w 76186"/>
              <a:gd name="csY4" fmla="*/ 0 h 65367"/>
            </a:gdLst>
            <a:ahLst/>
            <a:cxnLst>
              <a:cxn ang="0">
                <a:pos x="csX0" y="csY0"/>
              </a:cxn>
              <a:cxn ang="0">
                <a:pos x="csX1" y="csY1"/>
              </a:cxn>
              <a:cxn ang="0">
                <a:pos x="csX2" y="csY2"/>
              </a:cxn>
              <a:cxn ang="0">
                <a:pos x="csX3" y="csY3"/>
              </a:cxn>
              <a:cxn ang="0">
                <a:pos x="csX4" y="csY4"/>
              </a:cxn>
            </a:cxnLst>
            <a:rect l="l" t="t" r="r" b="b"/>
            <a:pathLst>
              <a:path w="76186" h="65367">
                <a:moveTo>
                  <a:pt x="0" y="0"/>
                </a:moveTo>
                <a:lnTo>
                  <a:pt x="76187" y="0"/>
                </a:lnTo>
                <a:lnTo>
                  <a:pt x="76187" y="65367"/>
                </a:lnTo>
                <a:lnTo>
                  <a:pt x="0" y="65367"/>
                </a:lnTo>
                <a:lnTo>
                  <a:pt x="0" y="0"/>
                </a:lnTo>
                <a:close/>
              </a:path>
            </a:pathLst>
          </a:custGeom>
          <a:solidFill>
            <a:srgbClr val="669BD2"/>
          </a:solidFill>
          <a:ln w="12700" cap="flat">
            <a:solidFill>
              <a:schemeClr val="tx1"/>
            </a:solidFill>
            <a:prstDash val="solid"/>
            <a:miter/>
          </a:ln>
        </p:spPr>
        <p:txBody>
          <a:bodyPr/>
          <a:lstStyle/>
          <a:p>
            <a:endParaRPr lang="en-GB" noProof="0" dirty="0"/>
          </a:p>
        </p:txBody>
      </p:sp>
      <p:sp>
        <p:nvSpPr>
          <p:cNvPr id="264" name="Freeform: Shape 263">
            <a:extLst>
              <a:ext uri="{FF2B5EF4-FFF2-40B4-BE49-F238E27FC236}">
                <a16:creationId xmlns:a16="http://schemas.microsoft.com/office/drawing/2014/main" id="{6B24016E-C7AB-50E0-C2F4-56212EFE9CF7}"/>
              </a:ext>
            </a:extLst>
          </p:cNvPr>
          <p:cNvSpPr/>
          <p:nvPr/>
        </p:nvSpPr>
        <p:spPr>
          <a:xfrm>
            <a:off x="1314944" y="2541962"/>
            <a:ext cx="54475" cy="67551"/>
          </a:xfrm>
          <a:custGeom>
            <a:avLst/>
            <a:gdLst>
              <a:gd name="csX0" fmla="*/ 0 w 76186"/>
              <a:gd name="csY0" fmla="*/ 0 h 65367"/>
              <a:gd name="csX1" fmla="*/ 76187 w 76186"/>
              <a:gd name="csY1" fmla="*/ 0 h 65367"/>
              <a:gd name="csX2" fmla="*/ 76187 w 76186"/>
              <a:gd name="csY2" fmla="*/ 65367 h 65367"/>
              <a:gd name="csX3" fmla="*/ 0 w 76186"/>
              <a:gd name="csY3" fmla="*/ 65367 h 65367"/>
              <a:gd name="csX4" fmla="*/ 0 w 76186"/>
              <a:gd name="csY4" fmla="*/ 0 h 65367"/>
            </a:gdLst>
            <a:ahLst/>
            <a:cxnLst>
              <a:cxn ang="0">
                <a:pos x="csX0" y="csY0"/>
              </a:cxn>
              <a:cxn ang="0">
                <a:pos x="csX1" y="csY1"/>
              </a:cxn>
              <a:cxn ang="0">
                <a:pos x="csX2" y="csY2"/>
              </a:cxn>
              <a:cxn ang="0">
                <a:pos x="csX3" y="csY3"/>
              </a:cxn>
              <a:cxn ang="0">
                <a:pos x="csX4" y="csY4"/>
              </a:cxn>
            </a:cxnLst>
            <a:rect l="l" t="t" r="r" b="b"/>
            <a:pathLst>
              <a:path w="76186" h="65367">
                <a:moveTo>
                  <a:pt x="0" y="0"/>
                </a:moveTo>
                <a:lnTo>
                  <a:pt x="76187" y="0"/>
                </a:lnTo>
                <a:lnTo>
                  <a:pt x="76187" y="65367"/>
                </a:lnTo>
                <a:lnTo>
                  <a:pt x="0" y="65367"/>
                </a:lnTo>
                <a:lnTo>
                  <a:pt x="0" y="0"/>
                </a:lnTo>
                <a:close/>
              </a:path>
            </a:pathLst>
          </a:custGeom>
          <a:solidFill>
            <a:srgbClr val="669BD2"/>
          </a:solidFill>
          <a:ln w="12700" cap="flat">
            <a:solidFill>
              <a:schemeClr val="tx1"/>
            </a:solidFill>
            <a:prstDash val="solid"/>
            <a:miter/>
          </a:ln>
        </p:spPr>
        <p:txBody>
          <a:bodyPr/>
          <a:lstStyle/>
          <a:p>
            <a:endParaRPr lang="en-GB" noProof="0" dirty="0"/>
          </a:p>
        </p:txBody>
      </p:sp>
      <p:sp>
        <p:nvSpPr>
          <p:cNvPr id="265" name="Freeform: Shape 264">
            <a:extLst>
              <a:ext uri="{FF2B5EF4-FFF2-40B4-BE49-F238E27FC236}">
                <a16:creationId xmlns:a16="http://schemas.microsoft.com/office/drawing/2014/main" id="{64E22432-A209-3D21-C990-F224307A52B3}"/>
              </a:ext>
            </a:extLst>
          </p:cNvPr>
          <p:cNvSpPr/>
          <p:nvPr/>
        </p:nvSpPr>
        <p:spPr>
          <a:xfrm>
            <a:off x="1493521" y="2647870"/>
            <a:ext cx="54475" cy="67551"/>
          </a:xfrm>
          <a:custGeom>
            <a:avLst/>
            <a:gdLst>
              <a:gd name="csX0" fmla="*/ 0 w 76186"/>
              <a:gd name="csY0" fmla="*/ 0 h 65367"/>
              <a:gd name="csX1" fmla="*/ 76187 w 76186"/>
              <a:gd name="csY1" fmla="*/ 0 h 65367"/>
              <a:gd name="csX2" fmla="*/ 76187 w 76186"/>
              <a:gd name="csY2" fmla="*/ 65367 h 65367"/>
              <a:gd name="csX3" fmla="*/ 0 w 76186"/>
              <a:gd name="csY3" fmla="*/ 65367 h 65367"/>
              <a:gd name="csX4" fmla="*/ 0 w 76186"/>
              <a:gd name="csY4" fmla="*/ 0 h 65367"/>
            </a:gdLst>
            <a:ahLst/>
            <a:cxnLst>
              <a:cxn ang="0">
                <a:pos x="csX0" y="csY0"/>
              </a:cxn>
              <a:cxn ang="0">
                <a:pos x="csX1" y="csY1"/>
              </a:cxn>
              <a:cxn ang="0">
                <a:pos x="csX2" y="csY2"/>
              </a:cxn>
              <a:cxn ang="0">
                <a:pos x="csX3" y="csY3"/>
              </a:cxn>
              <a:cxn ang="0">
                <a:pos x="csX4" y="csY4"/>
              </a:cxn>
            </a:cxnLst>
            <a:rect l="l" t="t" r="r" b="b"/>
            <a:pathLst>
              <a:path w="76186" h="65367">
                <a:moveTo>
                  <a:pt x="0" y="0"/>
                </a:moveTo>
                <a:lnTo>
                  <a:pt x="76187" y="0"/>
                </a:lnTo>
                <a:lnTo>
                  <a:pt x="76187" y="65367"/>
                </a:lnTo>
                <a:lnTo>
                  <a:pt x="0" y="65367"/>
                </a:lnTo>
                <a:lnTo>
                  <a:pt x="0" y="0"/>
                </a:lnTo>
                <a:close/>
              </a:path>
            </a:pathLst>
          </a:custGeom>
          <a:solidFill>
            <a:srgbClr val="669BD2"/>
          </a:solidFill>
          <a:ln w="12700" cap="flat">
            <a:solidFill>
              <a:schemeClr val="tx1"/>
            </a:solidFill>
            <a:prstDash val="solid"/>
            <a:miter/>
          </a:ln>
        </p:spPr>
        <p:txBody>
          <a:bodyPr/>
          <a:lstStyle/>
          <a:p>
            <a:endParaRPr lang="en-GB" noProof="0" dirty="0"/>
          </a:p>
        </p:txBody>
      </p:sp>
      <p:sp>
        <p:nvSpPr>
          <p:cNvPr id="266" name="Freeform: Shape 265">
            <a:extLst>
              <a:ext uri="{FF2B5EF4-FFF2-40B4-BE49-F238E27FC236}">
                <a16:creationId xmlns:a16="http://schemas.microsoft.com/office/drawing/2014/main" id="{BF5A91B4-6975-0FA3-9F53-9098DE21AD0C}"/>
              </a:ext>
            </a:extLst>
          </p:cNvPr>
          <p:cNvSpPr/>
          <p:nvPr/>
        </p:nvSpPr>
        <p:spPr>
          <a:xfrm>
            <a:off x="1763321" y="2681878"/>
            <a:ext cx="54475" cy="67551"/>
          </a:xfrm>
          <a:custGeom>
            <a:avLst/>
            <a:gdLst>
              <a:gd name="csX0" fmla="*/ 0 w 76186"/>
              <a:gd name="csY0" fmla="*/ 0 h 65367"/>
              <a:gd name="csX1" fmla="*/ 76187 w 76186"/>
              <a:gd name="csY1" fmla="*/ 0 h 65367"/>
              <a:gd name="csX2" fmla="*/ 76187 w 76186"/>
              <a:gd name="csY2" fmla="*/ 65367 h 65367"/>
              <a:gd name="csX3" fmla="*/ 0 w 76186"/>
              <a:gd name="csY3" fmla="*/ 65367 h 65367"/>
              <a:gd name="csX4" fmla="*/ 0 w 76186"/>
              <a:gd name="csY4" fmla="*/ 0 h 65367"/>
            </a:gdLst>
            <a:ahLst/>
            <a:cxnLst>
              <a:cxn ang="0">
                <a:pos x="csX0" y="csY0"/>
              </a:cxn>
              <a:cxn ang="0">
                <a:pos x="csX1" y="csY1"/>
              </a:cxn>
              <a:cxn ang="0">
                <a:pos x="csX2" y="csY2"/>
              </a:cxn>
              <a:cxn ang="0">
                <a:pos x="csX3" y="csY3"/>
              </a:cxn>
              <a:cxn ang="0">
                <a:pos x="csX4" y="csY4"/>
              </a:cxn>
            </a:cxnLst>
            <a:rect l="l" t="t" r="r" b="b"/>
            <a:pathLst>
              <a:path w="76186" h="65367">
                <a:moveTo>
                  <a:pt x="0" y="0"/>
                </a:moveTo>
                <a:lnTo>
                  <a:pt x="76187" y="0"/>
                </a:lnTo>
                <a:lnTo>
                  <a:pt x="76187" y="65367"/>
                </a:lnTo>
                <a:lnTo>
                  <a:pt x="0" y="65367"/>
                </a:lnTo>
                <a:lnTo>
                  <a:pt x="0" y="0"/>
                </a:lnTo>
                <a:close/>
              </a:path>
            </a:pathLst>
          </a:custGeom>
          <a:solidFill>
            <a:srgbClr val="669BD2"/>
          </a:solidFill>
          <a:ln w="15011" cap="flat">
            <a:noFill/>
            <a:prstDash val="solid"/>
            <a:miter/>
          </a:ln>
        </p:spPr>
        <p:txBody>
          <a:bodyPr/>
          <a:lstStyle/>
          <a:p>
            <a:endParaRPr lang="en-GB" noProof="0" dirty="0"/>
          </a:p>
        </p:txBody>
      </p:sp>
      <p:sp>
        <p:nvSpPr>
          <p:cNvPr id="267" name="Freeform: Shape 266">
            <a:extLst>
              <a:ext uri="{FF2B5EF4-FFF2-40B4-BE49-F238E27FC236}">
                <a16:creationId xmlns:a16="http://schemas.microsoft.com/office/drawing/2014/main" id="{DE0B6F8A-E797-4ECC-C56C-826FCA6D7575}"/>
              </a:ext>
            </a:extLst>
          </p:cNvPr>
          <p:cNvSpPr/>
          <p:nvPr/>
        </p:nvSpPr>
        <p:spPr>
          <a:xfrm>
            <a:off x="2029360" y="2710296"/>
            <a:ext cx="54475" cy="67551"/>
          </a:xfrm>
          <a:custGeom>
            <a:avLst/>
            <a:gdLst>
              <a:gd name="csX0" fmla="*/ 0 w 76186"/>
              <a:gd name="csY0" fmla="*/ 0 h 65367"/>
              <a:gd name="csX1" fmla="*/ 76187 w 76186"/>
              <a:gd name="csY1" fmla="*/ 0 h 65367"/>
              <a:gd name="csX2" fmla="*/ 76187 w 76186"/>
              <a:gd name="csY2" fmla="*/ 65367 h 65367"/>
              <a:gd name="csX3" fmla="*/ 0 w 76186"/>
              <a:gd name="csY3" fmla="*/ 65367 h 65367"/>
              <a:gd name="csX4" fmla="*/ 0 w 76186"/>
              <a:gd name="csY4" fmla="*/ 0 h 65367"/>
            </a:gdLst>
            <a:ahLst/>
            <a:cxnLst>
              <a:cxn ang="0">
                <a:pos x="csX0" y="csY0"/>
              </a:cxn>
              <a:cxn ang="0">
                <a:pos x="csX1" y="csY1"/>
              </a:cxn>
              <a:cxn ang="0">
                <a:pos x="csX2" y="csY2"/>
              </a:cxn>
              <a:cxn ang="0">
                <a:pos x="csX3" y="csY3"/>
              </a:cxn>
              <a:cxn ang="0">
                <a:pos x="csX4" y="csY4"/>
              </a:cxn>
            </a:cxnLst>
            <a:rect l="l" t="t" r="r" b="b"/>
            <a:pathLst>
              <a:path w="76186" h="65367">
                <a:moveTo>
                  <a:pt x="0" y="0"/>
                </a:moveTo>
                <a:lnTo>
                  <a:pt x="76187" y="0"/>
                </a:lnTo>
                <a:lnTo>
                  <a:pt x="76187" y="65367"/>
                </a:lnTo>
                <a:lnTo>
                  <a:pt x="0" y="65367"/>
                </a:lnTo>
                <a:lnTo>
                  <a:pt x="0" y="0"/>
                </a:lnTo>
                <a:close/>
              </a:path>
            </a:pathLst>
          </a:custGeom>
          <a:solidFill>
            <a:srgbClr val="669BD2"/>
          </a:solidFill>
          <a:ln w="15011" cap="flat">
            <a:noFill/>
            <a:prstDash val="solid"/>
            <a:miter/>
          </a:ln>
        </p:spPr>
        <p:txBody>
          <a:bodyPr/>
          <a:lstStyle/>
          <a:p>
            <a:endParaRPr lang="en-GB" noProof="0" dirty="0"/>
          </a:p>
        </p:txBody>
      </p:sp>
      <p:sp>
        <p:nvSpPr>
          <p:cNvPr id="268" name="Freeform: Shape 267">
            <a:extLst>
              <a:ext uri="{FF2B5EF4-FFF2-40B4-BE49-F238E27FC236}">
                <a16:creationId xmlns:a16="http://schemas.microsoft.com/office/drawing/2014/main" id="{70EBF606-34B1-3AC5-3AB3-3482D3FBE669}"/>
              </a:ext>
            </a:extLst>
          </p:cNvPr>
          <p:cNvSpPr/>
          <p:nvPr/>
        </p:nvSpPr>
        <p:spPr>
          <a:xfrm>
            <a:off x="2298623" y="2793687"/>
            <a:ext cx="54475" cy="67551"/>
          </a:xfrm>
          <a:custGeom>
            <a:avLst/>
            <a:gdLst>
              <a:gd name="csX0" fmla="*/ 0 w 76186"/>
              <a:gd name="csY0" fmla="*/ 0 h 65367"/>
              <a:gd name="csX1" fmla="*/ 76187 w 76186"/>
              <a:gd name="csY1" fmla="*/ 0 h 65367"/>
              <a:gd name="csX2" fmla="*/ 76187 w 76186"/>
              <a:gd name="csY2" fmla="*/ 65367 h 65367"/>
              <a:gd name="csX3" fmla="*/ 0 w 76186"/>
              <a:gd name="csY3" fmla="*/ 65367 h 65367"/>
              <a:gd name="csX4" fmla="*/ 0 w 76186"/>
              <a:gd name="csY4" fmla="*/ 0 h 65367"/>
            </a:gdLst>
            <a:ahLst/>
            <a:cxnLst>
              <a:cxn ang="0">
                <a:pos x="csX0" y="csY0"/>
              </a:cxn>
              <a:cxn ang="0">
                <a:pos x="csX1" y="csY1"/>
              </a:cxn>
              <a:cxn ang="0">
                <a:pos x="csX2" y="csY2"/>
              </a:cxn>
              <a:cxn ang="0">
                <a:pos x="csX3" y="csY3"/>
              </a:cxn>
              <a:cxn ang="0">
                <a:pos x="csX4" y="csY4"/>
              </a:cxn>
            </a:cxnLst>
            <a:rect l="l" t="t" r="r" b="b"/>
            <a:pathLst>
              <a:path w="76186" h="65367">
                <a:moveTo>
                  <a:pt x="0" y="0"/>
                </a:moveTo>
                <a:lnTo>
                  <a:pt x="76187" y="0"/>
                </a:lnTo>
                <a:lnTo>
                  <a:pt x="76187" y="65367"/>
                </a:lnTo>
                <a:lnTo>
                  <a:pt x="0" y="65367"/>
                </a:lnTo>
                <a:lnTo>
                  <a:pt x="0" y="0"/>
                </a:lnTo>
                <a:close/>
              </a:path>
            </a:pathLst>
          </a:custGeom>
          <a:solidFill>
            <a:srgbClr val="669BD2"/>
          </a:solidFill>
          <a:ln w="15011" cap="flat">
            <a:noFill/>
            <a:prstDash val="solid"/>
            <a:miter/>
          </a:ln>
        </p:spPr>
        <p:txBody>
          <a:bodyPr/>
          <a:lstStyle/>
          <a:p>
            <a:endParaRPr lang="en-GB" noProof="0" dirty="0"/>
          </a:p>
        </p:txBody>
      </p:sp>
      <p:sp>
        <p:nvSpPr>
          <p:cNvPr id="269" name="Freeform: Shape 268">
            <a:extLst>
              <a:ext uri="{FF2B5EF4-FFF2-40B4-BE49-F238E27FC236}">
                <a16:creationId xmlns:a16="http://schemas.microsoft.com/office/drawing/2014/main" id="{BCBEF4A2-5A97-B27E-704A-853B03937900}"/>
              </a:ext>
            </a:extLst>
          </p:cNvPr>
          <p:cNvSpPr/>
          <p:nvPr/>
        </p:nvSpPr>
        <p:spPr>
          <a:xfrm>
            <a:off x="2655777" y="2913415"/>
            <a:ext cx="54475" cy="67551"/>
          </a:xfrm>
          <a:custGeom>
            <a:avLst/>
            <a:gdLst>
              <a:gd name="csX0" fmla="*/ 0 w 76186"/>
              <a:gd name="csY0" fmla="*/ 0 h 65367"/>
              <a:gd name="csX1" fmla="*/ 76187 w 76186"/>
              <a:gd name="csY1" fmla="*/ 0 h 65367"/>
              <a:gd name="csX2" fmla="*/ 76187 w 76186"/>
              <a:gd name="csY2" fmla="*/ 65367 h 65367"/>
              <a:gd name="csX3" fmla="*/ 0 w 76186"/>
              <a:gd name="csY3" fmla="*/ 65367 h 65367"/>
              <a:gd name="csX4" fmla="*/ 0 w 76186"/>
              <a:gd name="csY4" fmla="*/ 0 h 65367"/>
            </a:gdLst>
            <a:ahLst/>
            <a:cxnLst>
              <a:cxn ang="0">
                <a:pos x="csX0" y="csY0"/>
              </a:cxn>
              <a:cxn ang="0">
                <a:pos x="csX1" y="csY1"/>
              </a:cxn>
              <a:cxn ang="0">
                <a:pos x="csX2" y="csY2"/>
              </a:cxn>
              <a:cxn ang="0">
                <a:pos x="csX3" y="csY3"/>
              </a:cxn>
              <a:cxn ang="0">
                <a:pos x="csX4" y="csY4"/>
              </a:cxn>
            </a:cxnLst>
            <a:rect l="l" t="t" r="r" b="b"/>
            <a:pathLst>
              <a:path w="76186" h="65367">
                <a:moveTo>
                  <a:pt x="0" y="0"/>
                </a:moveTo>
                <a:lnTo>
                  <a:pt x="76187" y="0"/>
                </a:lnTo>
                <a:lnTo>
                  <a:pt x="76187" y="65367"/>
                </a:lnTo>
                <a:lnTo>
                  <a:pt x="0" y="65367"/>
                </a:lnTo>
                <a:lnTo>
                  <a:pt x="0" y="0"/>
                </a:lnTo>
                <a:close/>
              </a:path>
            </a:pathLst>
          </a:custGeom>
          <a:solidFill>
            <a:srgbClr val="669BD2"/>
          </a:solidFill>
          <a:ln w="15011" cap="flat">
            <a:noFill/>
            <a:prstDash val="solid"/>
            <a:miter/>
          </a:ln>
        </p:spPr>
        <p:txBody>
          <a:bodyPr/>
          <a:lstStyle/>
          <a:p>
            <a:endParaRPr lang="en-GB" noProof="0" dirty="0"/>
          </a:p>
        </p:txBody>
      </p:sp>
      <p:sp>
        <p:nvSpPr>
          <p:cNvPr id="270" name="Freeform: Shape 269">
            <a:extLst>
              <a:ext uri="{FF2B5EF4-FFF2-40B4-BE49-F238E27FC236}">
                <a16:creationId xmlns:a16="http://schemas.microsoft.com/office/drawing/2014/main" id="{0049BA74-E8AC-DA4B-A7F5-7024E43D0AF5}"/>
              </a:ext>
            </a:extLst>
          </p:cNvPr>
          <p:cNvSpPr/>
          <p:nvPr/>
        </p:nvSpPr>
        <p:spPr>
          <a:xfrm>
            <a:off x="3013469" y="2972736"/>
            <a:ext cx="54475" cy="67551"/>
          </a:xfrm>
          <a:custGeom>
            <a:avLst/>
            <a:gdLst>
              <a:gd name="csX0" fmla="*/ 0 w 76186"/>
              <a:gd name="csY0" fmla="*/ 0 h 65367"/>
              <a:gd name="csX1" fmla="*/ 76187 w 76186"/>
              <a:gd name="csY1" fmla="*/ 0 h 65367"/>
              <a:gd name="csX2" fmla="*/ 76187 w 76186"/>
              <a:gd name="csY2" fmla="*/ 65367 h 65367"/>
              <a:gd name="csX3" fmla="*/ 0 w 76186"/>
              <a:gd name="csY3" fmla="*/ 65367 h 65367"/>
              <a:gd name="csX4" fmla="*/ 0 w 76186"/>
              <a:gd name="csY4" fmla="*/ 0 h 65367"/>
            </a:gdLst>
            <a:ahLst/>
            <a:cxnLst>
              <a:cxn ang="0">
                <a:pos x="csX0" y="csY0"/>
              </a:cxn>
              <a:cxn ang="0">
                <a:pos x="csX1" y="csY1"/>
              </a:cxn>
              <a:cxn ang="0">
                <a:pos x="csX2" y="csY2"/>
              </a:cxn>
              <a:cxn ang="0">
                <a:pos x="csX3" y="csY3"/>
              </a:cxn>
              <a:cxn ang="0">
                <a:pos x="csX4" y="csY4"/>
              </a:cxn>
            </a:cxnLst>
            <a:rect l="l" t="t" r="r" b="b"/>
            <a:pathLst>
              <a:path w="76186" h="65367">
                <a:moveTo>
                  <a:pt x="0" y="0"/>
                </a:moveTo>
                <a:lnTo>
                  <a:pt x="76187" y="0"/>
                </a:lnTo>
                <a:lnTo>
                  <a:pt x="76187" y="65367"/>
                </a:lnTo>
                <a:lnTo>
                  <a:pt x="0" y="65367"/>
                </a:lnTo>
                <a:lnTo>
                  <a:pt x="0" y="0"/>
                </a:lnTo>
                <a:close/>
              </a:path>
            </a:pathLst>
          </a:custGeom>
          <a:solidFill>
            <a:srgbClr val="669BD2"/>
          </a:solidFill>
          <a:ln w="15011" cap="flat">
            <a:noFill/>
            <a:prstDash val="solid"/>
            <a:miter/>
          </a:ln>
        </p:spPr>
        <p:txBody>
          <a:bodyPr/>
          <a:lstStyle/>
          <a:p>
            <a:endParaRPr lang="en-GB" noProof="0" dirty="0"/>
          </a:p>
        </p:txBody>
      </p:sp>
      <p:sp>
        <p:nvSpPr>
          <p:cNvPr id="271" name="Freeform: Shape 270">
            <a:extLst>
              <a:ext uri="{FF2B5EF4-FFF2-40B4-BE49-F238E27FC236}">
                <a16:creationId xmlns:a16="http://schemas.microsoft.com/office/drawing/2014/main" id="{46E36795-AFE8-8DFE-CBBD-8BFD3C00D816}"/>
              </a:ext>
            </a:extLst>
          </p:cNvPr>
          <p:cNvSpPr/>
          <p:nvPr/>
        </p:nvSpPr>
        <p:spPr>
          <a:xfrm>
            <a:off x="3370838" y="3086407"/>
            <a:ext cx="54475" cy="67551"/>
          </a:xfrm>
          <a:custGeom>
            <a:avLst/>
            <a:gdLst>
              <a:gd name="csX0" fmla="*/ 0 w 76186"/>
              <a:gd name="csY0" fmla="*/ 0 h 65367"/>
              <a:gd name="csX1" fmla="*/ 76187 w 76186"/>
              <a:gd name="csY1" fmla="*/ 0 h 65367"/>
              <a:gd name="csX2" fmla="*/ 76187 w 76186"/>
              <a:gd name="csY2" fmla="*/ 65367 h 65367"/>
              <a:gd name="csX3" fmla="*/ 0 w 76186"/>
              <a:gd name="csY3" fmla="*/ 65367 h 65367"/>
              <a:gd name="csX4" fmla="*/ 0 w 76186"/>
              <a:gd name="csY4" fmla="*/ 0 h 65367"/>
            </a:gdLst>
            <a:ahLst/>
            <a:cxnLst>
              <a:cxn ang="0">
                <a:pos x="csX0" y="csY0"/>
              </a:cxn>
              <a:cxn ang="0">
                <a:pos x="csX1" y="csY1"/>
              </a:cxn>
              <a:cxn ang="0">
                <a:pos x="csX2" y="csY2"/>
              </a:cxn>
              <a:cxn ang="0">
                <a:pos x="csX3" y="csY3"/>
              </a:cxn>
              <a:cxn ang="0">
                <a:pos x="csX4" y="csY4"/>
              </a:cxn>
            </a:cxnLst>
            <a:rect l="l" t="t" r="r" b="b"/>
            <a:pathLst>
              <a:path w="76186" h="65367">
                <a:moveTo>
                  <a:pt x="0" y="0"/>
                </a:moveTo>
                <a:lnTo>
                  <a:pt x="76187" y="0"/>
                </a:lnTo>
                <a:lnTo>
                  <a:pt x="76187" y="65367"/>
                </a:lnTo>
                <a:lnTo>
                  <a:pt x="0" y="65367"/>
                </a:lnTo>
                <a:lnTo>
                  <a:pt x="0" y="0"/>
                </a:lnTo>
                <a:close/>
              </a:path>
            </a:pathLst>
          </a:custGeom>
          <a:solidFill>
            <a:srgbClr val="669BD2"/>
          </a:solidFill>
          <a:ln w="15011" cap="flat">
            <a:noFill/>
            <a:prstDash val="solid"/>
            <a:miter/>
          </a:ln>
        </p:spPr>
        <p:txBody>
          <a:bodyPr/>
          <a:lstStyle/>
          <a:p>
            <a:endParaRPr lang="en-GB" noProof="0" dirty="0"/>
          </a:p>
        </p:txBody>
      </p:sp>
      <p:sp>
        <p:nvSpPr>
          <p:cNvPr id="272" name="Freeform: Shape 271">
            <a:extLst>
              <a:ext uri="{FF2B5EF4-FFF2-40B4-BE49-F238E27FC236}">
                <a16:creationId xmlns:a16="http://schemas.microsoft.com/office/drawing/2014/main" id="{5463F2CD-B22D-D845-E49A-ADD8D69D4C20}"/>
              </a:ext>
            </a:extLst>
          </p:cNvPr>
          <p:cNvSpPr/>
          <p:nvPr/>
        </p:nvSpPr>
        <p:spPr>
          <a:xfrm>
            <a:off x="3727992" y="3213435"/>
            <a:ext cx="54475" cy="67551"/>
          </a:xfrm>
          <a:custGeom>
            <a:avLst/>
            <a:gdLst>
              <a:gd name="csX0" fmla="*/ 0 w 76186"/>
              <a:gd name="csY0" fmla="*/ 0 h 65367"/>
              <a:gd name="csX1" fmla="*/ 76187 w 76186"/>
              <a:gd name="csY1" fmla="*/ 0 h 65367"/>
              <a:gd name="csX2" fmla="*/ 76187 w 76186"/>
              <a:gd name="csY2" fmla="*/ 65367 h 65367"/>
              <a:gd name="csX3" fmla="*/ 0 w 76186"/>
              <a:gd name="csY3" fmla="*/ 65367 h 65367"/>
              <a:gd name="csX4" fmla="*/ 0 w 76186"/>
              <a:gd name="csY4" fmla="*/ 0 h 65367"/>
            </a:gdLst>
            <a:ahLst/>
            <a:cxnLst>
              <a:cxn ang="0">
                <a:pos x="csX0" y="csY0"/>
              </a:cxn>
              <a:cxn ang="0">
                <a:pos x="csX1" y="csY1"/>
              </a:cxn>
              <a:cxn ang="0">
                <a:pos x="csX2" y="csY2"/>
              </a:cxn>
              <a:cxn ang="0">
                <a:pos x="csX3" y="csY3"/>
              </a:cxn>
              <a:cxn ang="0">
                <a:pos x="csX4" y="csY4"/>
              </a:cxn>
            </a:cxnLst>
            <a:rect l="l" t="t" r="r" b="b"/>
            <a:pathLst>
              <a:path w="76186" h="65367">
                <a:moveTo>
                  <a:pt x="0" y="0"/>
                </a:moveTo>
                <a:lnTo>
                  <a:pt x="76187" y="0"/>
                </a:lnTo>
                <a:lnTo>
                  <a:pt x="76187" y="65367"/>
                </a:lnTo>
                <a:lnTo>
                  <a:pt x="0" y="65367"/>
                </a:lnTo>
                <a:lnTo>
                  <a:pt x="0" y="0"/>
                </a:lnTo>
                <a:close/>
              </a:path>
            </a:pathLst>
          </a:custGeom>
          <a:solidFill>
            <a:srgbClr val="669BD2"/>
          </a:solidFill>
          <a:ln w="15011" cap="flat">
            <a:noFill/>
            <a:prstDash val="solid"/>
            <a:miter/>
          </a:ln>
        </p:spPr>
        <p:txBody>
          <a:bodyPr/>
          <a:lstStyle/>
          <a:p>
            <a:endParaRPr lang="en-GB" noProof="0" dirty="0"/>
          </a:p>
        </p:txBody>
      </p:sp>
      <p:sp>
        <p:nvSpPr>
          <p:cNvPr id="273" name="Freeform: Shape 272">
            <a:extLst>
              <a:ext uri="{FF2B5EF4-FFF2-40B4-BE49-F238E27FC236}">
                <a16:creationId xmlns:a16="http://schemas.microsoft.com/office/drawing/2014/main" id="{FDFB3610-B5BC-A2BF-E29C-F7614B3AB86C}"/>
              </a:ext>
            </a:extLst>
          </p:cNvPr>
          <p:cNvSpPr/>
          <p:nvPr/>
        </p:nvSpPr>
        <p:spPr>
          <a:xfrm>
            <a:off x="4084931" y="3305210"/>
            <a:ext cx="54475" cy="67551"/>
          </a:xfrm>
          <a:custGeom>
            <a:avLst/>
            <a:gdLst>
              <a:gd name="csX0" fmla="*/ 0 w 76186"/>
              <a:gd name="csY0" fmla="*/ 0 h 65367"/>
              <a:gd name="csX1" fmla="*/ 76187 w 76186"/>
              <a:gd name="csY1" fmla="*/ 0 h 65367"/>
              <a:gd name="csX2" fmla="*/ 76187 w 76186"/>
              <a:gd name="csY2" fmla="*/ 65367 h 65367"/>
              <a:gd name="csX3" fmla="*/ 0 w 76186"/>
              <a:gd name="csY3" fmla="*/ 65367 h 65367"/>
              <a:gd name="csX4" fmla="*/ 0 w 76186"/>
              <a:gd name="csY4" fmla="*/ 0 h 65367"/>
            </a:gdLst>
            <a:ahLst/>
            <a:cxnLst>
              <a:cxn ang="0">
                <a:pos x="csX0" y="csY0"/>
              </a:cxn>
              <a:cxn ang="0">
                <a:pos x="csX1" y="csY1"/>
              </a:cxn>
              <a:cxn ang="0">
                <a:pos x="csX2" y="csY2"/>
              </a:cxn>
              <a:cxn ang="0">
                <a:pos x="csX3" y="csY3"/>
              </a:cxn>
              <a:cxn ang="0">
                <a:pos x="csX4" y="csY4"/>
              </a:cxn>
            </a:cxnLst>
            <a:rect l="l" t="t" r="r" b="b"/>
            <a:pathLst>
              <a:path w="76186" h="65367">
                <a:moveTo>
                  <a:pt x="0" y="0"/>
                </a:moveTo>
                <a:lnTo>
                  <a:pt x="76187" y="0"/>
                </a:lnTo>
                <a:lnTo>
                  <a:pt x="76187" y="65367"/>
                </a:lnTo>
                <a:lnTo>
                  <a:pt x="0" y="65367"/>
                </a:lnTo>
                <a:lnTo>
                  <a:pt x="0" y="0"/>
                </a:lnTo>
                <a:close/>
              </a:path>
            </a:pathLst>
          </a:custGeom>
          <a:solidFill>
            <a:srgbClr val="669BD2"/>
          </a:solidFill>
          <a:ln w="15011" cap="flat">
            <a:noFill/>
            <a:prstDash val="solid"/>
            <a:miter/>
          </a:ln>
        </p:spPr>
        <p:txBody>
          <a:bodyPr/>
          <a:lstStyle/>
          <a:p>
            <a:endParaRPr lang="en-GB" noProof="0" dirty="0"/>
          </a:p>
        </p:txBody>
      </p:sp>
      <p:sp>
        <p:nvSpPr>
          <p:cNvPr id="274" name="Freeform: Shape 273">
            <a:extLst>
              <a:ext uri="{FF2B5EF4-FFF2-40B4-BE49-F238E27FC236}">
                <a16:creationId xmlns:a16="http://schemas.microsoft.com/office/drawing/2014/main" id="{BC23EB75-8D20-1989-4878-8A953916C6DD}"/>
              </a:ext>
            </a:extLst>
          </p:cNvPr>
          <p:cNvSpPr/>
          <p:nvPr/>
        </p:nvSpPr>
        <p:spPr>
          <a:xfrm>
            <a:off x="4802786" y="3536747"/>
            <a:ext cx="54475" cy="67551"/>
          </a:xfrm>
          <a:custGeom>
            <a:avLst/>
            <a:gdLst>
              <a:gd name="csX0" fmla="*/ 0 w 76186"/>
              <a:gd name="csY0" fmla="*/ 0 h 65367"/>
              <a:gd name="csX1" fmla="*/ 76187 w 76186"/>
              <a:gd name="csY1" fmla="*/ 0 h 65367"/>
              <a:gd name="csX2" fmla="*/ 76187 w 76186"/>
              <a:gd name="csY2" fmla="*/ 65367 h 65367"/>
              <a:gd name="csX3" fmla="*/ 0 w 76186"/>
              <a:gd name="csY3" fmla="*/ 65367 h 65367"/>
              <a:gd name="csX4" fmla="*/ 0 w 76186"/>
              <a:gd name="csY4" fmla="*/ 0 h 65367"/>
            </a:gdLst>
            <a:ahLst/>
            <a:cxnLst>
              <a:cxn ang="0">
                <a:pos x="csX0" y="csY0"/>
              </a:cxn>
              <a:cxn ang="0">
                <a:pos x="csX1" y="csY1"/>
              </a:cxn>
              <a:cxn ang="0">
                <a:pos x="csX2" y="csY2"/>
              </a:cxn>
              <a:cxn ang="0">
                <a:pos x="csX3" y="csY3"/>
              </a:cxn>
              <a:cxn ang="0">
                <a:pos x="csX4" y="csY4"/>
              </a:cxn>
            </a:cxnLst>
            <a:rect l="l" t="t" r="r" b="b"/>
            <a:pathLst>
              <a:path w="76186" h="65367">
                <a:moveTo>
                  <a:pt x="0" y="0"/>
                </a:moveTo>
                <a:lnTo>
                  <a:pt x="76187" y="0"/>
                </a:lnTo>
                <a:lnTo>
                  <a:pt x="76187" y="65367"/>
                </a:lnTo>
                <a:lnTo>
                  <a:pt x="0" y="65367"/>
                </a:lnTo>
                <a:lnTo>
                  <a:pt x="0" y="0"/>
                </a:lnTo>
                <a:close/>
              </a:path>
            </a:pathLst>
          </a:custGeom>
          <a:solidFill>
            <a:srgbClr val="669BD2"/>
          </a:solidFill>
          <a:ln w="15011" cap="flat">
            <a:noFill/>
            <a:prstDash val="solid"/>
            <a:miter/>
          </a:ln>
        </p:spPr>
        <p:txBody>
          <a:bodyPr/>
          <a:lstStyle/>
          <a:p>
            <a:endParaRPr lang="en-GB" noProof="0" dirty="0"/>
          </a:p>
        </p:txBody>
      </p:sp>
      <p:sp>
        <p:nvSpPr>
          <p:cNvPr id="275" name="Freeform: Shape 274">
            <a:extLst>
              <a:ext uri="{FF2B5EF4-FFF2-40B4-BE49-F238E27FC236}">
                <a16:creationId xmlns:a16="http://schemas.microsoft.com/office/drawing/2014/main" id="{D612F56E-B1CA-7E83-19AE-90AD0081F949}"/>
              </a:ext>
            </a:extLst>
          </p:cNvPr>
          <p:cNvSpPr/>
          <p:nvPr/>
        </p:nvSpPr>
        <p:spPr>
          <a:xfrm>
            <a:off x="5159618" y="3551189"/>
            <a:ext cx="54475" cy="67551"/>
          </a:xfrm>
          <a:custGeom>
            <a:avLst/>
            <a:gdLst>
              <a:gd name="csX0" fmla="*/ 0 w 76186"/>
              <a:gd name="csY0" fmla="*/ 0 h 65367"/>
              <a:gd name="csX1" fmla="*/ 76187 w 76186"/>
              <a:gd name="csY1" fmla="*/ 0 h 65367"/>
              <a:gd name="csX2" fmla="*/ 76187 w 76186"/>
              <a:gd name="csY2" fmla="*/ 65367 h 65367"/>
              <a:gd name="csX3" fmla="*/ 0 w 76186"/>
              <a:gd name="csY3" fmla="*/ 65367 h 65367"/>
              <a:gd name="csX4" fmla="*/ 0 w 76186"/>
              <a:gd name="csY4" fmla="*/ 0 h 65367"/>
            </a:gdLst>
            <a:ahLst/>
            <a:cxnLst>
              <a:cxn ang="0">
                <a:pos x="csX0" y="csY0"/>
              </a:cxn>
              <a:cxn ang="0">
                <a:pos x="csX1" y="csY1"/>
              </a:cxn>
              <a:cxn ang="0">
                <a:pos x="csX2" y="csY2"/>
              </a:cxn>
              <a:cxn ang="0">
                <a:pos x="csX3" y="csY3"/>
              </a:cxn>
              <a:cxn ang="0">
                <a:pos x="csX4" y="csY4"/>
              </a:cxn>
            </a:cxnLst>
            <a:rect l="l" t="t" r="r" b="b"/>
            <a:pathLst>
              <a:path w="76186" h="65367">
                <a:moveTo>
                  <a:pt x="0" y="0"/>
                </a:moveTo>
                <a:lnTo>
                  <a:pt x="76187" y="0"/>
                </a:lnTo>
                <a:lnTo>
                  <a:pt x="76187" y="65367"/>
                </a:lnTo>
                <a:lnTo>
                  <a:pt x="0" y="65367"/>
                </a:lnTo>
                <a:lnTo>
                  <a:pt x="0" y="0"/>
                </a:lnTo>
                <a:close/>
              </a:path>
            </a:pathLst>
          </a:custGeom>
          <a:solidFill>
            <a:srgbClr val="669BD2"/>
          </a:solidFill>
          <a:ln w="15011" cap="flat">
            <a:noFill/>
            <a:prstDash val="solid"/>
            <a:miter/>
          </a:ln>
        </p:spPr>
        <p:txBody>
          <a:bodyPr/>
          <a:lstStyle/>
          <a:p>
            <a:endParaRPr lang="en-GB" noProof="0" dirty="0"/>
          </a:p>
        </p:txBody>
      </p:sp>
      <p:sp>
        <p:nvSpPr>
          <p:cNvPr id="276" name="Freeform: Shape 275">
            <a:extLst>
              <a:ext uri="{FF2B5EF4-FFF2-40B4-BE49-F238E27FC236}">
                <a16:creationId xmlns:a16="http://schemas.microsoft.com/office/drawing/2014/main" id="{64DF6F62-8BD8-CD08-27F8-AC1E0D2579A3}"/>
              </a:ext>
            </a:extLst>
          </p:cNvPr>
          <p:cNvSpPr/>
          <p:nvPr/>
        </p:nvSpPr>
        <p:spPr>
          <a:xfrm>
            <a:off x="4441763" y="3413137"/>
            <a:ext cx="54475" cy="67551"/>
          </a:xfrm>
          <a:custGeom>
            <a:avLst/>
            <a:gdLst>
              <a:gd name="csX0" fmla="*/ 0 w 76186"/>
              <a:gd name="csY0" fmla="*/ 0 h 65367"/>
              <a:gd name="csX1" fmla="*/ 76187 w 76186"/>
              <a:gd name="csY1" fmla="*/ 0 h 65367"/>
              <a:gd name="csX2" fmla="*/ 76187 w 76186"/>
              <a:gd name="csY2" fmla="*/ 65367 h 65367"/>
              <a:gd name="csX3" fmla="*/ 0 w 76186"/>
              <a:gd name="csY3" fmla="*/ 65367 h 65367"/>
              <a:gd name="csX4" fmla="*/ 0 w 76186"/>
              <a:gd name="csY4" fmla="*/ 0 h 65367"/>
            </a:gdLst>
            <a:ahLst/>
            <a:cxnLst>
              <a:cxn ang="0">
                <a:pos x="csX0" y="csY0"/>
              </a:cxn>
              <a:cxn ang="0">
                <a:pos x="csX1" y="csY1"/>
              </a:cxn>
              <a:cxn ang="0">
                <a:pos x="csX2" y="csY2"/>
              </a:cxn>
              <a:cxn ang="0">
                <a:pos x="csX3" y="csY3"/>
              </a:cxn>
              <a:cxn ang="0">
                <a:pos x="csX4" y="csY4"/>
              </a:cxn>
            </a:cxnLst>
            <a:rect l="l" t="t" r="r" b="b"/>
            <a:pathLst>
              <a:path w="76186" h="65367">
                <a:moveTo>
                  <a:pt x="0" y="0"/>
                </a:moveTo>
                <a:lnTo>
                  <a:pt x="76187" y="0"/>
                </a:lnTo>
                <a:lnTo>
                  <a:pt x="76187" y="65367"/>
                </a:lnTo>
                <a:lnTo>
                  <a:pt x="0" y="65367"/>
                </a:lnTo>
                <a:lnTo>
                  <a:pt x="0" y="0"/>
                </a:lnTo>
                <a:close/>
              </a:path>
            </a:pathLst>
          </a:custGeom>
          <a:solidFill>
            <a:srgbClr val="669BD2"/>
          </a:solidFill>
          <a:ln w="15011" cap="flat">
            <a:noFill/>
            <a:prstDash val="solid"/>
            <a:miter/>
          </a:ln>
        </p:spPr>
        <p:txBody>
          <a:bodyPr/>
          <a:lstStyle/>
          <a:p>
            <a:endParaRPr lang="en-GB" noProof="0" dirty="0"/>
          </a:p>
        </p:txBody>
      </p:sp>
      <p:sp>
        <p:nvSpPr>
          <p:cNvPr id="277" name="Freeform: Shape 276">
            <a:extLst>
              <a:ext uri="{FF2B5EF4-FFF2-40B4-BE49-F238E27FC236}">
                <a16:creationId xmlns:a16="http://schemas.microsoft.com/office/drawing/2014/main" id="{D5D68229-FF97-BC57-E894-07B47BA49295}"/>
              </a:ext>
            </a:extLst>
          </p:cNvPr>
          <p:cNvSpPr/>
          <p:nvPr/>
        </p:nvSpPr>
        <p:spPr>
          <a:xfrm>
            <a:off x="1349542" y="2348005"/>
            <a:ext cx="57806" cy="76092"/>
          </a:xfrm>
          <a:custGeom>
            <a:avLst/>
            <a:gdLst>
              <a:gd name="csX0" fmla="*/ 38469 w 80845"/>
              <a:gd name="csY0" fmla="*/ 41775 h 73632"/>
              <a:gd name="csX1" fmla="*/ 38469 w 80845"/>
              <a:gd name="csY1" fmla="*/ 73632 h 73632"/>
              <a:gd name="csX2" fmla="*/ 38469 w 80845"/>
              <a:gd name="csY2" fmla="*/ 41775 h 73632"/>
              <a:gd name="csX3" fmla="*/ 38469 w 80845"/>
              <a:gd name="csY3" fmla="*/ 0 h 73632"/>
              <a:gd name="csX4" fmla="*/ 0 w 80845"/>
              <a:gd name="csY4" fmla="*/ 73632 h 73632"/>
              <a:gd name="csX5" fmla="*/ 80845 w 80845"/>
              <a:gd name="csY5" fmla="*/ 73632 h 73632"/>
              <a:gd name="csX6" fmla="*/ 0 w 80845"/>
              <a:gd name="csY6" fmla="*/ 0 h 73632"/>
              <a:gd name="csX7" fmla="*/ 80845 w 80845"/>
              <a:gd name="csY7" fmla="*/ 0 h 736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0845" h="73632">
                <a:moveTo>
                  <a:pt x="38469" y="41775"/>
                </a:moveTo>
                <a:lnTo>
                  <a:pt x="38469" y="73632"/>
                </a:lnTo>
                <a:moveTo>
                  <a:pt x="38469" y="41775"/>
                </a:moveTo>
                <a:lnTo>
                  <a:pt x="38469" y="0"/>
                </a:lnTo>
                <a:moveTo>
                  <a:pt x="0" y="73632"/>
                </a:moveTo>
                <a:lnTo>
                  <a:pt x="80845" y="73632"/>
                </a:lnTo>
                <a:moveTo>
                  <a:pt x="0" y="0"/>
                </a:moveTo>
                <a:lnTo>
                  <a:pt x="80845" y="0"/>
                </a:lnTo>
              </a:path>
            </a:pathLst>
          </a:custGeom>
          <a:noFill/>
          <a:ln w="12700" cap="flat">
            <a:solidFill>
              <a:srgbClr val="53585A"/>
            </a:solidFill>
            <a:prstDash val="solid"/>
            <a:round/>
          </a:ln>
        </p:spPr>
        <p:txBody>
          <a:bodyPr/>
          <a:lstStyle/>
          <a:p>
            <a:endParaRPr lang="en-GB" noProof="0" dirty="0"/>
          </a:p>
        </p:txBody>
      </p:sp>
      <p:sp>
        <p:nvSpPr>
          <p:cNvPr id="278" name="Freeform: Shape 277">
            <a:extLst>
              <a:ext uri="{FF2B5EF4-FFF2-40B4-BE49-F238E27FC236}">
                <a16:creationId xmlns:a16="http://schemas.microsoft.com/office/drawing/2014/main" id="{714B1888-3ED5-08DB-8082-CCE7C29CFCC0}"/>
              </a:ext>
            </a:extLst>
          </p:cNvPr>
          <p:cNvSpPr/>
          <p:nvPr/>
        </p:nvSpPr>
        <p:spPr>
          <a:xfrm>
            <a:off x="1530268" y="2434346"/>
            <a:ext cx="55013" cy="94260"/>
          </a:xfrm>
          <a:custGeom>
            <a:avLst/>
            <a:gdLst>
              <a:gd name="csX0" fmla="*/ 38469 w 76938"/>
              <a:gd name="csY0" fmla="*/ 48387 h 91213"/>
              <a:gd name="csX1" fmla="*/ 38469 w 76938"/>
              <a:gd name="csY1" fmla="*/ 91214 h 91213"/>
              <a:gd name="csX2" fmla="*/ 38469 w 76938"/>
              <a:gd name="csY2" fmla="*/ 48387 h 91213"/>
              <a:gd name="csX3" fmla="*/ 38469 w 76938"/>
              <a:gd name="csY3" fmla="*/ 0 h 91213"/>
              <a:gd name="csX4" fmla="*/ 0 w 76938"/>
              <a:gd name="csY4" fmla="*/ 91214 h 91213"/>
              <a:gd name="csX5" fmla="*/ 76938 w 76938"/>
              <a:gd name="csY5" fmla="*/ 91214 h 91213"/>
              <a:gd name="csX6" fmla="*/ 0 w 76938"/>
              <a:gd name="csY6" fmla="*/ 0 h 91213"/>
              <a:gd name="csX7" fmla="*/ 76938 w 76938"/>
              <a:gd name="csY7" fmla="*/ 0 h 912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6938" h="91213">
                <a:moveTo>
                  <a:pt x="38469" y="48387"/>
                </a:moveTo>
                <a:lnTo>
                  <a:pt x="38469" y="91214"/>
                </a:lnTo>
                <a:moveTo>
                  <a:pt x="38469" y="48387"/>
                </a:moveTo>
                <a:lnTo>
                  <a:pt x="38469" y="0"/>
                </a:lnTo>
                <a:moveTo>
                  <a:pt x="0" y="91214"/>
                </a:moveTo>
                <a:lnTo>
                  <a:pt x="76938" y="91214"/>
                </a:lnTo>
                <a:moveTo>
                  <a:pt x="0" y="0"/>
                </a:moveTo>
                <a:lnTo>
                  <a:pt x="76938" y="0"/>
                </a:lnTo>
              </a:path>
            </a:pathLst>
          </a:custGeom>
          <a:noFill/>
          <a:ln w="19050" cap="flat">
            <a:solidFill>
              <a:srgbClr val="53585A"/>
            </a:solidFill>
            <a:prstDash val="solid"/>
            <a:round/>
          </a:ln>
        </p:spPr>
        <p:txBody>
          <a:bodyPr/>
          <a:lstStyle/>
          <a:p>
            <a:endParaRPr lang="en-GB" noProof="0" dirty="0"/>
          </a:p>
        </p:txBody>
      </p:sp>
      <p:sp>
        <p:nvSpPr>
          <p:cNvPr id="279" name="Freeform: Shape 278">
            <a:extLst>
              <a:ext uri="{FF2B5EF4-FFF2-40B4-BE49-F238E27FC236}">
                <a16:creationId xmlns:a16="http://schemas.microsoft.com/office/drawing/2014/main" id="{96859EE7-ADB7-0C64-071F-3BCA09BAD692}"/>
              </a:ext>
            </a:extLst>
          </p:cNvPr>
          <p:cNvSpPr/>
          <p:nvPr/>
        </p:nvSpPr>
        <p:spPr>
          <a:xfrm>
            <a:off x="1797597" y="2486981"/>
            <a:ext cx="57806" cy="108000"/>
          </a:xfrm>
          <a:custGeom>
            <a:avLst/>
            <a:gdLst>
              <a:gd name="csX0" fmla="*/ 42376 w 80845"/>
              <a:gd name="csY0" fmla="*/ 53947 h 99027"/>
              <a:gd name="csX1" fmla="*/ 42376 w 80845"/>
              <a:gd name="csY1" fmla="*/ 99028 h 99027"/>
              <a:gd name="csX2" fmla="*/ 42376 w 80845"/>
              <a:gd name="csY2" fmla="*/ 53947 h 99027"/>
              <a:gd name="csX3" fmla="*/ 42376 w 80845"/>
              <a:gd name="csY3" fmla="*/ 0 h 99027"/>
              <a:gd name="csX4" fmla="*/ 0 w 80845"/>
              <a:gd name="csY4" fmla="*/ 99028 h 99027"/>
              <a:gd name="csX5" fmla="*/ 80845 w 80845"/>
              <a:gd name="csY5" fmla="*/ 99028 h 99027"/>
              <a:gd name="csX6" fmla="*/ 0 w 80845"/>
              <a:gd name="csY6" fmla="*/ 150 h 99027"/>
              <a:gd name="csX7" fmla="*/ 80845 w 80845"/>
              <a:gd name="csY7" fmla="*/ 150 h 990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0845" h="99027">
                <a:moveTo>
                  <a:pt x="42376" y="53947"/>
                </a:moveTo>
                <a:lnTo>
                  <a:pt x="42376" y="99028"/>
                </a:lnTo>
                <a:moveTo>
                  <a:pt x="42376" y="53947"/>
                </a:moveTo>
                <a:lnTo>
                  <a:pt x="42376" y="0"/>
                </a:lnTo>
                <a:moveTo>
                  <a:pt x="0" y="99028"/>
                </a:moveTo>
                <a:lnTo>
                  <a:pt x="80845" y="99028"/>
                </a:lnTo>
                <a:moveTo>
                  <a:pt x="0" y="150"/>
                </a:moveTo>
                <a:lnTo>
                  <a:pt x="80845" y="150"/>
                </a:lnTo>
              </a:path>
            </a:pathLst>
          </a:custGeom>
          <a:noFill/>
          <a:ln w="19050" cap="flat">
            <a:solidFill>
              <a:srgbClr val="53585A"/>
            </a:solidFill>
            <a:prstDash val="solid"/>
            <a:round/>
          </a:ln>
        </p:spPr>
        <p:txBody>
          <a:bodyPr/>
          <a:lstStyle/>
          <a:p>
            <a:endParaRPr lang="en-GB" noProof="0" dirty="0"/>
          </a:p>
        </p:txBody>
      </p:sp>
      <p:sp>
        <p:nvSpPr>
          <p:cNvPr id="280" name="Freeform: Shape 279">
            <a:extLst>
              <a:ext uri="{FF2B5EF4-FFF2-40B4-BE49-F238E27FC236}">
                <a16:creationId xmlns:a16="http://schemas.microsoft.com/office/drawing/2014/main" id="{2E828D1A-2C2F-2C73-A789-D760C4957AC0}"/>
              </a:ext>
            </a:extLst>
          </p:cNvPr>
          <p:cNvSpPr/>
          <p:nvPr/>
        </p:nvSpPr>
        <p:spPr>
          <a:xfrm>
            <a:off x="2066000" y="2607029"/>
            <a:ext cx="55013" cy="106994"/>
          </a:xfrm>
          <a:custGeom>
            <a:avLst/>
            <a:gdLst>
              <a:gd name="csX0" fmla="*/ 38469 w 76938"/>
              <a:gd name="csY0" fmla="*/ 57253 h 103535"/>
              <a:gd name="csX1" fmla="*/ 38469 w 76938"/>
              <a:gd name="csY1" fmla="*/ 103536 h 103535"/>
              <a:gd name="csX2" fmla="*/ 38469 w 76938"/>
              <a:gd name="csY2" fmla="*/ 57253 h 103535"/>
              <a:gd name="csX3" fmla="*/ 38469 w 76938"/>
              <a:gd name="csY3" fmla="*/ 150 h 103535"/>
              <a:gd name="csX4" fmla="*/ 0 w 76938"/>
              <a:gd name="csY4" fmla="*/ 103386 h 103535"/>
              <a:gd name="csX5" fmla="*/ 76938 w 76938"/>
              <a:gd name="csY5" fmla="*/ 103386 h 103535"/>
              <a:gd name="csX6" fmla="*/ 0 w 76938"/>
              <a:gd name="csY6" fmla="*/ 0 h 103535"/>
              <a:gd name="csX7" fmla="*/ 76938 w 76938"/>
              <a:gd name="csY7" fmla="*/ 0 h 1035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6938" h="103535">
                <a:moveTo>
                  <a:pt x="38469" y="57253"/>
                </a:moveTo>
                <a:lnTo>
                  <a:pt x="38469" y="103536"/>
                </a:lnTo>
                <a:moveTo>
                  <a:pt x="38469" y="57253"/>
                </a:moveTo>
                <a:lnTo>
                  <a:pt x="38469" y="150"/>
                </a:lnTo>
                <a:moveTo>
                  <a:pt x="0" y="103386"/>
                </a:moveTo>
                <a:lnTo>
                  <a:pt x="76938" y="103386"/>
                </a:lnTo>
                <a:moveTo>
                  <a:pt x="0" y="0"/>
                </a:moveTo>
                <a:lnTo>
                  <a:pt x="76938" y="0"/>
                </a:lnTo>
              </a:path>
            </a:pathLst>
          </a:custGeom>
          <a:noFill/>
          <a:ln w="19050" cap="flat">
            <a:solidFill>
              <a:srgbClr val="53585A"/>
            </a:solidFill>
            <a:prstDash val="solid"/>
            <a:round/>
          </a:ln>
        </p:spPr>
        <p:txBody>
          <a:bodyPr/>
          <a:lstStyle/>
          <a:p>
            <a:endParaRPr lang="en-GB" noProof="0" dirty="0"/>
          </a:p>
        </p:txBody>
      </p:sp>
      <p:sp>
        <p:nvSpPr>
          <p:cNvPr id="281" name="Freeform: Shape 280">
            <a:extLst>
              <a:ext uri="{FF2B5EF4-FFF2-40B4-BE49-F238E27FC236}">
                <a16:creationId xmlns:a16="http://schemas.microsoft.com/office/drawing/2014/main" id="{4A3AF36F-F919-D094-5EEF-E88CA398BB1B}"/>
              </a:ext>
            </a:extLst>
          </p:cNvPr>
          <p:cNvSpPr/>
          <p:nvPr/>
        </p:nvSpPr>
        <p:spPr>
          <a:xfrm>
            <a:off x="2334617" y="2699115"/>
            <a:ext cx="57806" cy="109168"/>
          </a:xfrm>
          <a:custGeom>
            <a:avLst/>
            <a:gdLst>
              <a:gd name="csX0" fmla="*/ 38619 w 80844"/>
              <a:gd name="csY0" fmla="*/ 58305 h 105639"/>
              <a:gd name="csX1" fmla="*/ 38619 w 80844"/>
              <a:gd name="csY1" fmla="*/ 105640 h 105639"/>
              <a:gd name="csX2" fmla="*/ 38619 w 80844"/>
              <a:gd name="csY2" fmla="*/ 58305 h 105639"/>
              <a:gd name="csX3" fmla="*/ 38619 w 80844"/>
              <a:gd name="csY3" fmla="*/ 0 h 105639"/>
              <a:gd name="csX4" fmla="*/ 0 w 80844"/>
              <a:gd name="csY4" fmla="*/ 105489 h 105639"/>
              <a:gd name="csX5" fmla="*/ 80845 w 80844"/>
              <a:gd name="csY5" fmla="*/ 105489 h 105639"/>
              <a:gd name="csX6" fmla="*/ 0 w 80844"/>
              <a:gd name="csY6" fmla="*/ 0 h 105639"/>
              <a:gd name="csX7" fmla="*/ 80845 w 80844"/>
              <a:gd name="csY7" fmla="*/ 0 h 1056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0844" h="105639">
                <a:moveTo>
                  <a:pt x="38619" y="58305"/>
                </a:moveTo>
                <a:lnTo>
                  <a:pt x="38619" y="105640"/>
                </a:lnTo>
                <a:moveTo>
                  <a:pt x="38619" y="58305"/>
                </a:moveTo>
                <a:lnTo>
                  <a:pt x="38619" y="0"/>
                </a:lnTo>
                <a:moveTo>
                  <a:pt x="0" y="105489"/>
                </a:moveTo>
                <a:lnTo>
                  <a:pt x="80845" y="105489"/>
                </a:lnTo>
                <a:moveTo>
                  <a:pt x="0" y="0"/>
                </a:moveTo>
                <a:lnTo>
                  <a:pt x="80845" y="0"/>
                </a:lnTo>
              </a:path>
            </a:pathLst>
          </a:custGeom>
          <a:noFill/>
          <a:ln w="19050" cap="flat">
            <a:solidFill>
              <a:srgbClr val="53585A"/>
            </a:solidFill>
            <a:prstDash val="solid"/>
            <a:round/>
          </a:ln>
        </p:spPr>
        <p:txBody>
          <a:bodyPr/>
          <a:lstStyle/>
          <a:p>
            <a:endParaRPr lang="en-GB" noProof="0" dirty="0"/>
          </a:p>
        </p:txBody>
      </p:sp>
      <p:sp>
        <p:nvSpPr>
          <p:cNvPr id="282" name="Freeform: Shape 281">
            <a:extLst>
              <a:ext uri="{FF2B5EF4-FFF2-40B4-BE49-F238E27FC236}">
                <a16:creationId xmlns:a16="http://schemas.microsoft.com/office/drawing/2014/main" id="{B4F3D9A5-013D-CBDD-8146-CF863BDA7D30}"/>
              </a:ext>
            </a:extLst>
          </p:cNvPr>
          <p:cNvSpPr/>
          <p:nvPr/>
        </p:nvSpPr>
        <p:spPr>
          <a:xfrm>
            <a:off x="2691234" y="2849125"/>
            <a:ext cx="57806" cy="123921"/>
          </a:xfrm>
          <a:custGeom>
            <a:avLst/>
            <a:gdLst>
              <a:gd name="csX0" fmla="*/ 38619 w 80844"/>
              <a:gd name="csY0" fmla="*/ 55149 h 119915"/>
              <a:gd name="csX1" fmla="*/ 38619 w 80844"/>
              <a:gd name="csY1" fmla="*/ 119915 h 119915"/>
              <a:gd name="csX2" fmla="*/ 38619 w 80844"/>
              <a:gd name="csY2" fmla="*/ 55149 h 119915"/>
              <a:gd name="csX3" fmla="*/ 38619 w 80844"/>
              <a:gd name="csY3" fmla="*/ 0 h 119915"/>
              <a:gd name="csX4" fmla="*/ 0 w 80844"/>
              <a:gd name="csY4" fmla="*/ 119915 h 119915"/>
              <a:gd name="csX5" fmla="*/ 80845 w 80844"/>
              <a:gd name="csY5" fmla="*/ 119915 h 119915"/>
              <a:gd name="csX6" fmla="*/ 0 w 80844"/>
              <a:gd name="csY6" fmla="*/ 0 h 119915"/>
              <a:gd name="csX7" fmla="*/ 80845 w 80844"/>
              <a:gd name="csY7" fmla="*/ 0 h 1199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0844" h="119915">
                <a:moveTo>
                  <a:pt x="38619" y="55149"/>
                </a:moveTo>
                <a:lnTo>
                  <a:pt x="38619" y="119915"/>
                </a:lnTo>
                <a:moveTo>
                  <a:pt x="38619" y="55149"/>
                </a:moveTo>
                <a:lnTo>
                  <a:pt x="38619" y="0"/>
                </a:lnTo>
                <a:moveTo>
                  <a:pt x="0" y="119915"/>
                </a:moveTo>
                <a:lnTo>
                  <a:pt x="80845" y="119915"/>
                </a:lnTo>
                <a:moveTo>
                  <a:pt x="0" y="0"/>
                </a:moveTo>
                <a:lnTo>
                  <a:pt x="80845" y="0"/>
                </a:lnTo>
              </a:path>
            </a:pathLst>
          </a:custGeom>
          <a:noFill/>
          <a:ln w="19050" cap="flat">
            <a:solidFill>
              <a:srgbClr val="53585A"/>
            </a:solidFill>
            <a:prstDash val="solid"/>
            <a:round/>
          </a:ln>
        </p:spPr>
        <p:txBody>
          <a:bodyPr/>
          <a:lstStyle/>
          <a:p>
            <a:endParaRPr lang="en-GB" noProof="0" dirty="0"/>
          </a:p>
        </p:txBody>
      </p:sp>
      <p:sp>
        <p:nvSpPr>
          <p:cNvPr id="283" name="Freeform: Shape 282">
            <a:extLst>
              <a:ext uri="{FF2B5EF4-FFF2-40B4-BE49-F238E27FC236}">
                <a16:creationId xmlns:a16="http://schemas.microsoft.com/office/drawing/2014/main" id="{85FBF660-3555-2931-4AF5-194AA8CBFDB9}"/>
              </a:ext>
            </a:extLst>
          </p:cNvPr>
          <p:cNvSpPr/>
          <p:nvPr/>
        </p:nvSpPr>
        <p:spPr>
          <a:xfrm>
            <a:off x="3047207" y="2977549"/>
            <a:ext cx="57806" cy="131840"/>
          </a:xfrm>
          <a:custGeom>
            <a:avLst/>
            <a:gdLst>
              <a:gd name="csX0" fmla="*/ 38619 w 80845"/>
              <a:gd name="csY0" fmla="*/ 68222 h 127578"/>
              <a:gd name="csX1" fmla="*/ 38619 w 80845"/>
              <a:gd name="csY1" fmla="*/ 127579 h 127578"/>
              <a:gd name="csX2" fmla="*/ 38619 w 80845"/>
              <a:gd name="csY2" fmla="*/ 68222 h 127578"/>
              <a:gd name="csX3" fmla="*/ 38619 w 80845"/>
              <a:gd name="csY3" fmla="*/ 0 h 127578"/>
              <a:gd name="csX4" fmla="*/ 0 w 80845"/>
              <a:gd name="csY4" fmla="*/ 127429 h 127578"/>
              <a:gd name="csX5" fmla="*/ 80845 w 80845"/>
              <a:gd name="csY5" fmla="*/ 127429 h 127578"/>
              <a:gd name="csX6" fmla="*/ 0 w 80845"/>
              <a:gd name="csY6" fmla="*/ 0 h 127578"/>
              <a:gd name="csX7" fmla="*/ 80845 w 80845"/>
              <a:gd name="csY7" fmla="*/ 0 h 1275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0845" h="127578">
                <a:moveTo>
                  <a:pt x="38619" y="68222"/>
                </a:moveTo>
                <a:lnTo>
                  <a:pt x="38619" y="127579"/>
                </a:lnTo>
                <a:moveTo>
                  <a:pt x="38619" y="68222"/>
                </a:moveTo>
                <a:lnTo>
                  <a:pt x="38619" y="0"/>
                </a:lnTo>
                <a:moveTo>
                  <a:pt x="0" y="127429"/>
                </a:moveTo>
                <a:lnTo>
                  <a:pt x="80845" y="127429"/>
                </a:lnTo>
                <a:moveTo>
                  <a:pt x="0" y="0"/>
                </a:moveTo>
                <a:lnTo>
                  <a:pt x="80845" y="0"/>
                </a:lnTo>
              </a:path>
            </a:pathLst>
          </a:custGeom>
          <a:noFill/>
          <a:ln w="19050" cap="flat">
            <a:solidFill>
              <a:srgbClr val="53585A"/>
            </a:solidFill>
            <a:prstDash val="solid"/>
            <a:round/>
          </a:ln>
        </p:spPr>
        <p:txBody>
          <a:bodyPr/>
          <a:lstStyle/>
          <a:p>
            <a:endParaRPr lang="en-GB" noProof="0" dirty="0"/>
          </a:p>
        </p:txBody>
      </p:sp>
      <p:sp>
        <p:nvSpPr>
          <p:cNvPr id="284" name="Freeform: Shape 283">
            <a:extLst>
              <a:ext uri="{FF2B5EF4-FFF2-40B4-BE49-F238E27FC236}">
                <a16:creationId xmlns:a16="http://schemas.microsoft.com/office/drawing/2014/main" id="{9273A545-4A82-BB69-9D5D-AC6464E9F364}"/>
              </a:ext>
            </a:extLst>
          </p:cNvPr>
          <p:cNvSpPr/>
          <p:nvPr/>
        </p:nvSpPr>
        <p:spPr>
          <a:xfrm>
            <a:off x="3406725" y="3125230"/>
            <a:ext cx="55013" cy="142089"/>
          </a:xfrm>
          <a:custGeom>
            <a:avLst/>
            <a:gdLst>
              <a:gd name="csX0" fmla="*/ 38619 w 76938"/>
              <a:gd name="csY0" fmla="*/ 71528 h 137496"/>
              <a:gd name="csX1" fmla="*/ 38619 w 76938"/>
              <a:gd name="csY1" fmla="*/ 137497 h 137496"/>
              <a:gd name="csX2" fmla="*/ 38619 w 76938"/>
              <a:gd name="csY2" fmla="*/ 71528 h 137496"/>
              <a:gd name="csX3" fmla="*/ 38619 w 76938"/>
              <a:gd name="csY3" fmla="*/ 0 h 137496"/>
              <a:gd name="csX4" fmla="*/ 0 w 76938"/>
              <a:gd name="csY4" fmla="*/ 137497 h 137496"/>
              <a:gd name="csX5" fmla="*/ 76938 w 76938"/>
              <a:gd name="csY5" fmla="*/ 137497 h 137496"/>
              <a:gd name="csX6" fmla="*/ 0 w 76938"/>
              <a:gd name="csY6" fmla="*/ 0 h 137496"/>
              <a:gd name="csX7" fmla="*/ 76938 w 76938"/>
              <a:gd name="csY7" fmla="*/ 0 h 1374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6938" h="137496">
                <a:moveTo>
                  <a:pt x="38619" y="71528"/>
                </a:moveTo>
                <a:lnTo>
                  <a:pt x="38619" y="137497"/>
                </a:lnTo>
                <a:moveTo>
                  <a:pt x="38619" y="71528"/>
                </a:moveTo>
                <a:lnTo>
                  <a:pt x="38619" y="0"/>
                </a:lnTo>
                <a:moveTo>
                  <a:pt x="0" y="137497"/>
                </a:moveTo>
                <a:lnTo>
                  <a:pt x="76938" y="137497"/>
                </a:lnTo>
                <a:moveTo>
                  <a:pt x="0" y="0"/>
                </a:moveTo>
                <a:lnTo>
                  <a:pt x="76938" y="0"/>
                </a:lnTo>
              </a:path>
            </a:pathLst>
          </a:custGeom>
          <a:noFill/>
          <a:ln w="19050" cap="flat">
            <a:solidFill>
              <a:srgbClr val="53585A"/>
            </a:solidFill>
            <a:prstDash val="solid"/>
            <a:round/>
          </a:ln>
        </p:spPr>
        <p:txBody>
          <a:bodyPr/>
          <a:lstStyle/>
          <a:p>
            <a:endParaRPr lang="en-GB" noProof="0" dirty="0"/>
          </a:p>
        </p:txBody>
      </p:sp>
      <p:sp>
        <p:nvSpPr>
          <p:cNvPr id="285" name="Freeform: Shape 284">
            <a:extLst>
              <a:ext uri="{FF2B5EF4-FFF2-40B4-BE49-F238E27FC236}">
                <a16:creationId xmlns:a16="http://schemas.microsoft.com/office/drawing/2014/main" id="{10812239-98CD-BA76-C3B6-9F910F7081EE}"/>
              </a:ext>
            </a:extLst>
          </p:cNvPr>
          <p:cNvSpPr/>
          <p:nvPr/>
        </p:nvSpPr>
        <p:spPr>
          <a:xfrm>
            <a:off x="3764201" y="3279743"/>
            <a:ext cx="55013" cy="146593"/>
          </a:xfrm>
          <a:custGeom>
            <a:avLst/>
            <a:gdLst>
              <a:gd name="csX0" fmla="*/ 38619 w 76938"/>
              <a:gd name="csY0" fmla="*/ 74834 h 141854"/>
              <a:gd name="csX1" fmla="*/ 38619 w 76938"/>
              <a:gd name="csY1" fmla="*/ 141855 h 141854"/>
              <a:gd name="csX2" fmla="*/ 38619 w 76938"/>
              <a:gd name="csY2" fmla="*/ 74834 h 141854"/>
              <a:gd name="csX3" fmla="*/ 38619 w 76938"/>
              <a:gd name="csY3" fmla="*/ 0 h 141854"/>
              <a:gd name="csX4" fmla="*/ 0 w 76938"/>
              <a:gd name="csY4" fmla="*/ 141855 h 141854"/>
              <a:gd name="csX5" fmla="*/ 76938 w 76938"/>
              <a:gd name="csY5" fmla="*/ 141855 h 141854"/>
              <a:gd name="csX6" fmla="*/ 0 w 76938"/>
              <a:gd name="csY6" fmla="*/ 0 h 141854"/>
              <a:gd name="csX7" fmla="*/ 76938 w 76938"/>
              <a:gd name="csY7" fmla="*/ 0 h 1418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6938" h="141854">
                <a:moveTo>
                  <a:pt x="38619" y="74834"/>
                </a:moveTo>
                <a:lnTo>
                  <a:pt x="38619" y="141855"/>
                </a:lnTo>
                <a:moveTo>
                  <a:pt x="38619" y="74834"/>
                </a:moveTo>
                <a:lnTo>
                  <a:pt x="38619" y="0"/>
                </a:lnTo>
                <a:moveTo>
                  <a:pt x="0" y="141855"/>
                </a:moveTo>
                <a:lnTo>
                  <a:pt x="76938" y="141855"/>
                </a:lnTo>
                <a:moveTo>
                  <a:pt x="0" y="0"/>
                </a:moveTo>
                <a:lnTo>
                  <a:pt x="76938" y="0"/>
                </a:lnTo>
              </a:path>
            </a:pathLst>
          </a:custGeom>
          <a:noFill/>
          <a:ln w="19050" cap="flat">
            <a:solidFill>
              <a:srgbClr val="53585A"/>
            </a:solidFill>
            <a:prstDash val="solid"/>
            <a:round/>
          </a:ln>
        </p:spPr>
        <p:txBody>
          <a:bodyPr/>
          <a:lstStyle/>
          <a:p>
            <a:endParaRPr lang="en-GB" noProof="0" dirty="0"/>
          </a:p>
        </p:txBody>
      </p:sp>
      <p:sp>
        <p:nvSpPr>
          <p:cNvPr id="286" name="Freeform: Shape 285">
            <a:extLst>
              <a:ext uri="{FF2B5EF4-FFF2-40B4-BE49-F238E27FC236}">
                <a16:creationId xmlns:a16="http://schemas.microsoft.com/office/drawing/2014/main" id="{147ED163-462D-DEC9-5B4C-141159EFBA24}"/>
              </a:ext>
            </a:extLst>
          </p:cNvPr>
          <p:cNvSpPr/>
          <p:nvPr/>
        </p:nvSpPr>
        <p:spPr>
          <a:xfrm>
            <a:off x="4121571" y="3385496"/>
            <a:ext cx="55013" cy="151096"/>
          </a:xfrm>
          <a:custGeom>
            <a:avLst/>
            <a:gdLst>
              <a:gd name="csX0" fmla="*/ 38619 w 76938"/>
              <a:gd name="csY0" fmla="*/ 79192 h 146212"/>
              <a:gd name="csX1" fmla="*/ 38619 w 76938"/>
              <a:gd name="csY1" fmla="*/ 146212 h 146212"/>
              <a:gd name="csX2" fmla="*/ 38619 w 76938"/>
              <a:gd name="csY2" fmla="*/ 79192 h 146212"/>
              <a:gd name="csX3" fmla="*/ 38619 w 76938"/>
              <a:gd name="csY3" fmla="*/ 0 h 146212"/>
              <a:gd name="csX4" fmla="*/ 0 w 76938"/>
              <a:gd name="csY4" fmla="*/ 146212 h 146212"/>
              <a:gd name="csX5" fmla="*/ 76938 w 76938"/>
              <a:gd name="csY5" fmla="*/ 146212 h 146212"/>
              <a:gd name="csX6" fmla="*/ 0 w 76938"/>
              <a:gd name="csY6" fmla="*/ 0 h 146212"/>
              <a:gd name="csX7" fmla="*/ 76938 w 76938"/>
              <a:gd name="csY7" fmla="*/ 0 h 1462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6938" h="146212">
                <a:moveTo>
                  <a:pt x="38619" y="79192"/>
                </a:moveTo>
                <a:lnTo>
                  <a:pt x="38619" y="146212"/>
                </a:lnTo>
                <a:moveTo>
                  <a:pt x="38619" y="79192"/>
                </a:moveTo>
                <a:lnTo>
                  <a:pt x="38619" y="0"/>
                </a:lnTo>
                <a:moveTo>
                  <a:pt x="0" y="146212"/>
                </a:moveTo>
                <a:lnTo>
                  <a:pt x="76938" y="146212"/>
                </a:lnTo>
                <a:moveTo>
                  <a:pt x="0" y="0"/>
                </a:moveTo>
                <a:lnTo>
                  <a:pt x="76938" y="0"/>
                </a:lnTo>
              </a:path>
            </a:pathLst>
          </a:custGeom>
          <a:noFill/>
          <a:ln w="19050" cap="flat">
            <a:solidFill>
              <a:srgbClr val="53585A"/>
            </a:solidFill>
            <a:prstDash val="solid"/>
            <a:round/>
          </a:ln>
        </p:spPr>
        <p:txBody>
          <a:bodyPr/>
          <a:lstStyle/>
          <a:p>
            <a:endParaRPr lang="en-GB" noProof="0" dirty="0"/>
          </a:p>
        </p:txBody>
      </p:sp>
      <p:sp>
        <p:nvSpPr>
          <p:cNvPr id="287" name="Freeform: Shape 286">
            <a:extLst>
              <a:ext uri="{FF2B5EF4-FFF2-40B4-BE49-F238E27FC236}">
                <a16:creationId xmlns:a16="http://schemas.microsoft.com/office/drawing/2014/main" id="{0C9B6FEA-5818-F73B-94D1-2217513F1499}"/>
              </a:ext>
            </a:extLst>
          </p:cNvPr>
          <p:cNvSpPr/>
          <p:nvPr/>
        </p:nvSpPr>
        <p:spPr>
          <a:xfrm>
            <a:off x="4476039" y="3510348"/>
            <a:ext cx="57806" cy="170508"/>
          </a:xfrm>
          <a:custGeom>
            <a:avLst/>
            <a:gdLst>
              <a:gd name="csX0" fmla="*/ 42527 w 80845"/>
              <a:gd name="csY0" fmla="*/ 83700 h 164996"/>
              <a:gd name="csX1" fmla="*/ 42527 w 80845"/>
              <a:gd name="csY1" fmla="*/ 164996 h 164996"/>
              <a:gd name="csX2" fmla="*/ 42527 w 80845"/>
              <a:gd name="csY2" fmla="*/ 83700 h 164996"/>
              <a:gd name="csX3" fmla="*/ 42527 w 80845"/>
              <a:gd name="csY3" fmla="*/ 0 h 164996"/>
              <a:gd name="csX4" fmla="*/ 0 w 80845"/>
              <a:gd name="csY4" fmla="*/ 164996 h 164996"/>
              <a:gd name="csX5" fmla="*/ 80845 w 80845"/>
              <a:gd name="csY5" fmla="*/ 164996 h 164996"/>
              <a:gd name="csX6" fmla="*/ 0 w 80845"/>
              <a:gd name="csY6" fmla="*/ 150 h 164996"/>
              <a:gd name="csX7" fmla="*/ 80845 w 80845"/>
              <a:gd name="csY7" fmla="*/ 150 h 1649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0845" h="164996">
                <a:moveTo>
                  <a:pt x="42527" y="83700"/>
                </a:moveTo>
                <a:lnTo>
                  <a:pt x="42527" y="164996"/>
                </a:lnTo>
                <a:moveTo>
                  <a:pt x="42527" y="83700"/>
                </a:moveTo>
                <a:lnTo>
                  <a:pt x="42527" y="0"/>
                </a:lnTo>
                <a:moveTo>
                  <a:pt x="0" y="164996"/>
                </a:moveTo>
                <a:lnTo>
                  <a:pt x="80845" y="164996"/>
                </a:lnTo>
                <a:moveTo>
                  <a:pt x="0" y="150"/>
                </a:moveTo>
                <a:lnTo>
                  <a:pt x="80845" y="150"/>
                </a:lnTo>
              </a:path>
            </a:pathLst>
          </a:custGeom>
          <a:noFill/>
          <a:ln w="19050" cap="flat">
            <a:solidFill>
              <a:srgbClr val="53585A"/>
            </a:solidFill>
            <a:prstDash val="solid"/>
            <a:round/>
          </a:ln>
        </p:spPr>
        <p:txBody>
          <a:bodyPr/>
          <a:lstStyle/>
          <a:p>
            <a:endParaRPr lang="en-GB" noProof="0" dirty="0"/>
          </a:p>
        </p:txBody>
      </p:sp>
      <p:sp>
        <p:nvSpPr>
          <p:cNvPr id="288" name="Freeform: Shape 287">
            <a:extLst>
              <a:ext uri="{FF2B5EF4-FFF2-40B4-BE49-F238E27FC236}">
                <a16:creationId xmlns:a16="http://schemas.microsoft.com/office/drawing/2014/main" id="{F0259C99-92FE-7FD2-04EA-756DB3F688D7}"/>
              </a:ext>
            </a:extLst>
          </p:cNvPr>
          <p:cNvSpPr/>
          <p:nvPr/>
        </p:nvSpPr>
        <p:spPr>
          <a:xfrm>
            <a:off x="4833086" y="3610510"/>
            <a:ext cx="57806" cy="177185"/>
          </a:xfrm>
          <a:custGeom>
            <a:avLst/>
            <a:gdLst>
              <a:gd name="csX0" fmla="*/ 42526 w 80845"/>
              <a:gd name="csY0" fmla="*/ 84752 h 171457"/>
              <a:gd name="csX1" fmla="*/ 42526 w 80845"/>
              <a:gd name="csY1" fmla="*/ 171458 h 171457"/>
              <a:gd name="csX2" fmla="*/ 42526 w 80845"/>
              <a:gd name="csY2" fmla="*/ 84752 h 171457"/>
              <a:gd name="csX3" fmla="*/ 42526 w 80845"/>
              <a:gd name="csY3" fmla="*/ 0 h 171457"/>
              <a:gd name="csX4" fmla="*/ 0 w 80845"/>
              <a:gd name="csY4" fmla="*/ 171458 h 171457"/>
              <a:gd name="csX5" fmla="*/ 80845 w 80845"/>
              <a:gd name="csY5" fmla="*/ 171458 h 171457"/>
              <a:gd name="csX6" fmla="*/ 0 w 80845"/>
              <a:gd name="csY6" fmla="*/ 0 h 171457"/>
              <a:gd name="csX7" fmla="*/ 80845 w 80845"/>
              <a:gd name="csY7" fmla="*/ 0 h 1714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0845" h="171457">
                <a:moveTo>
                  <a:pt x="42526" y="84752"/>
                </a:moveTo>
                <a:lnTo>
                  <a:pt x="42526" y="171458"/>
                </a:lnTo>
                <a:moveTo>
                  <a:pt x="42526" y="84752"/>
                </a:moveTo>
                <a:lnTo>
                  <a:pt x="42526" y="0"/>
                </a:lnTo>
                <a:moveTo>
                  <a:pt x="0" y="171458"/>
                </a:moveTo>
                <a:lnTo>
                  <a:pt x="80845" y="171458"/>
                </a:lnTo>
                <a:moveTo>
                  <a:pt x="0" y="0"/>
                </a:moveTo>
                <a:lnTo>
                  <a:pt x="80845" y="0"/>
                </a:lnTo>
              </a:path>
            </a:pathLst>
          </a:custGeom>
          <a:noFill/>
          <a:ln w="19050" cap="flat">
            <a:solidFill>
              <a:srgbClr val="53585A"/>
            </a:solidFill>
            <a:prstDash val="solid"/>
            <a:round/>
          </a:ln>
        </p:spPr>
        <p:txBody>
          <a:bodyPr/>
          <a:lstStyle/>
          <a:p>
            <a:endParaRPr lang="en-GB" noProof="0" dirty="0"/>
          </a:p>
        </p:txBody>
      </p:sp>
      <p:sp>
        <p:nvSpPr>
          <p:cNvPr id="289" name="Freeform: Shape 288">
            <a:extLst>
              <a:ext uri="{FF2B5EF4-FFF2-40B4-BE49-F238E27FC236}">
                <a16:creationId xmlns:a16="http://schemas.microsoft.com/office/drawing/2014/main" id="{11165581-8755-4378-5AD7-B365F2C999AB}"/>
              </a:ext>
            </a:extLst>
          </p:cNvPr>
          <p:cNvSpPr/>
          <p:nvPr/>
        </p:nvSpPr>
        <p:spPr>
          <a:xfrm>
            <a:off x="5192496" y="3711604"/>
            <a:ext cx="57806" cy="203429"/>
          </a:xfrm>
          <a:custGeom>
            <a:avLst/>
            <a:gdLst>
              <a:gd name="csX0" fmla="*/ 38619 w 80845"/>
              <a:gd name="csY0" fmla="*/ 94820 h 196853"/>
              <a:gd name="csX1" fmla="*/ 38619 w 80845"/>
              <a:gd name="csY1" fmla="*/ 196853 h 196853"/>
              <a:gd name="csX2" fmla="*/ 38619 w 80845"/>
              <a:gd name="csY2" fmla="*/ 94820 h 196853"/>
              <a:gd name="csX3" fmla="*/ 38619 w 80845"/>
              <a:gd name="csY3" fmla="*/ 150 h 196853"/>
              <a:gd name="csX4" fmla="*/ 0 w 80845"/>
              <a:gd name="csY4" fmla="*/ 196853 h 196853"/>
              <a:gd name="csX5" fmla="*/ 80845 w 80845"/>
              <a:gd name="csY5" fmla="*/ 196853 h 196853"/>
              <a:gd name="csX6" fmla="*/ 0 w 80845"/>
              <a:gd name="csY6" fmla="*/ 0 h 196853"/>
              <a:gd name="csX7" fmla="*/ 80845 w 80845"/>
              <a:gd name="csY7" fmla="*/ 0 h 1968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0845" h="196853">
                <a:moveTo>
                  <a:pt x="38619" y="94820"/>
                </a:moveTo>
                <a:lnTo>
                  <a:pt x="38619" y="196853"/>
                </a:lnTo>
                <a:moveTo>
                  <a:pt x="38619" y="94820"/>
                </a:moveTo>
                <a:lnTo>
                  <a:pt x="38619" y="150"/>
                </a:lnTo>
                <a:moveTo>
                  <a:pt x="0" y="196853"/>
                </a:moveTo>
                <a:lnTo>
                  <a:pt x="80845" y="196853"/>
                </a:lnTo>
                <a:moveTo>
                  <a:pt x="0" y="0"/>
                </a:moveTo>
                <a:lnTo>
                  <a:pt x="80845" y="0"/>
                </a:lnTo>
              </a:path>
            </a:pathLst>
          </a:custGeom>
          <a:noFill/>
          <a:ln w="19050" cap="flat">
            <a:solidFill>
              <a:srgbClr val="53585A"/>
            </a:solidFill>
            <a:prstDash val="solid"/>
            <a:round/>
          </a:ln>
        </p:spPr>
        <p:txBody>
          <a:bodyPr/>
          <a:lstStyle/>
          <a:p>
            <a:endParaRPr lang="en-GB" noProof="0" dirty="0"/>
          </a:p>
        </p:txBody>
      </p:sp>
      <p:sp>
        <p:nvSpPr>
          <p:cNvPr id="290" name="Freeform: Shape 289">
            <a:extLst>
              <a:ext uri="{FF2B5EF4-FFF2-40B4-BE49-F238E27FC236}">
                <a16:creationId xmlns:a16="http://schemas.microsoft.com/office/drawing/2014/main" id="{E24E1577-41B2-4C8E-4DB7-FE30FE5211B5}"/>
              </a:ext>
            </a:extLst>
          </p:cNvPr>
          <p:cNvSpPr/>
          <p:nvPr/>
        </p:nvSpPr>
        <p:spPr>
          <a:xfrm>
            <a:off x="1269923" y="2379839"/>
            <a:ext cx="3953088" cy="1435807"/>
          </a:xfrm>
          <a:custGeom>
            <a:avLst/>
            <a:gdLst>
              <a:gd name="csX0" fmla="*/ 0 w 5528572"/>
              <a:gd name="csY0" fmla="*/ 9467 h 1389393"/>
              <a:gd name="csX1" fmla="*/ 147114 w 5528572"/>
              <a:gd name="csY1" fmla="*/ 0 h 1389393"/>
              <a:gd name="csX2" fmla="*/ 401521 w 5528572"/>
              <a:gd name="csY2" fmla="*/ 95722 h 1389393"/>
              <a:gd name="csX3" fmla="*/ 773438 w 5528572"/>
              <a:gd name="csY3" fmla="*/ 152073 h 1389393"/>
              <a:gd name="csX4" fmla="*/ 1152869 w 5528572"/>
              <a:gd name="csY4" fmla="*/ 270035 h 1389393"/>
              <a:gd name="csX5" fmla="*/ 1526139 w 5528572"/>
              <a:gd name="csY5" fmla="*/ 361248 h 1389393"/>
              <a:gd name="csX6" fmla="*/ 2025636 w 5528572"/>
              <a:gd name="csY6" fmla="*/ 513021 h 1389393"/>
              <a:gd name="csX7" fmla="*/ 2524531 w 5528572"/>
              <a:gd name="csY7" fmla="*/ 641651 h 1389393"/>
              <a:gd name="csX8" fmla="*/ 3024929 w 5528572"/>
              <a:gd name="csY8" fmla="*/ 789817 h 1389393"/>
              <a:gd name="csX9" fmla="*/ 3524426 w 5528572"/>
              <a:gd name="csY9" fmla="*/ 943393 h 1389393"/>
              <a:gd name="csX10" fmla="*/ 4023321 w 5528572"/>
              <a:gd name="csY10" fmla="*/ 1048582 h 1389393"/>
              <a:gd name="csX11" fmla="*/ 4525823 w 5528572"/>
              <a:gd name="csY11" fmla="*/ 1177663 h 1389393"/>
              <a:gd name="csX12" fmla="*/ 5025320 w 5528572"/>
              <a:gd name="csY12" fmla="*/ 1278043 h 1389393"/>
              <a:gd name="csX13" fmla="*/ 5528573 w 5528572"/>
              <a:gd name="csY13" fmla="*/ 1389393 h 13893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5528572" h="1389393">
                <a:moveTo>
                  <a:pt x="0" y="9467"/>
                </a:moveTo>
                <a:lnTo>
                  <a:pt x="147114" y="0"/>
                </a:lnTo>
                <a:lnTo>
                  <a:pt x="401521" y="95722"/>
                </a:lnTo>
                <a:lnTo>
                  <a:pt x="773438" y="152073"/>
                </a:lnTo>
                <a:lnTo>
                  <a:pt x="1152869" y="270035"/>
                </a:lnTo>
                <a:lnTo>
                  <a:pt x="1526139" y="361248"/>
                </a:lnTo>
                <a:lnTo>
                  <a:pt x="2025636" y="513021"/>
                </a:lnTo>
                <a:lnTo>
                  <a:pt x="2524531" y="641651"/>
                </a:lnTo>
                <a:lnTo>
                  <a:pt x="3024929" y="789817"/>
                </a:lnTo>
                <a:lnTo>
                  <a:pt x="3524426" y="943393"/>
                </a:lnTo>
                <a:lnTo>
                  <a:pt x="4023321" y="1048582"/>
                </a:lnTo>
                <a:lnTo>
                  <a:pt x="4525823" y="1177663"/>
                </a:lnTo>
                <a:lnTo>
                  <a:pt x="5025320" y="1278043"/>
                </a:lnTo>
                <a:lnTo>
                  <a:pt x="5528573" y="1389393"/>
                </a:lnTo>
              </a:path>
            </a:pathLst>
          </a:custGeom>
          <a:noFill/>
          <a:ln w="19050" cap="rnd">
            <a:solidFill>
              <a:srgbClr val="53585A"/>
            </a:solidFill>
            <a:prstDash val="solid"/>
            <a:round/>
          </a:ln>
        </p:spPr>
        <p:txBody>
          <a:bodyPr/>
          <a:lstStyle/>
          <a:p>
            <a:endParaRPr lang="en-GB" noProof="0" dirty="0"/>
          </a:p>
        </p:txBody>
      </p:sp>
      <p:sp>
        <p:nvSpPr>
          <p:cNvPr id="291" name="Freeform: Shape 290">
            <a:extLst>
              <a:ext uri="{FF2B5EF4-FFF2-40B4-BE49-F238E27FC236}">
                <a16:creationId xmlns:a16="http://schemas.microsoft.com/office/drawing/2014/main" id="{D1256CA0-FAFB-DB55-EB91-20B064D52321}"/>
              </a:ext>
            </a:extLst>
          </p:cNvPr>
          <p:cNvSpPr/>
          <p:nvPr/>
        </p:nvSpPr>
        <p:spPr>
          <a:xfrm>
            <a:off x="1244458" y="2356235"/>
            <a:ext cx="54475" cy="67551"/>
          </a:xfrm>
          <a:custGeom>
            <a:avLst/>
            <a:gdLst>
              <a:gd name="csX0" fmla="*/ 0 w 76186"/>
              <a:gd name="csY0" fmla="*/ 0 h 65367"/>
              <a:gd name="csX1" fmla="*/ 76187 w 76186"/>
              <a:gd name="csY1" fmla="*/ 0 h 65367"/>
              <a:gd name="csX2" fmla="*/ 76187 w 76186"/>
              <a:gd name="csY2" fmla="*/ 65367 h 65367"/>
              <a:gd name="csX3" fmla="*/ 0 w 76186"/>
              <a:gd name="csY3" fmla="*/ 65367 h 65367"/>
              <a:gd name="csX4" fmla="*/ 0 w 76186"/>
              <a:gd name="csY4" fmla="*/ 0 h 65367"/>
            </a:gdLst>
            <a:ahLst/>
            <a:cxnLst>
              <a:cxn ang="0">
                <a:pos x="csX0" y="csY0"/>
              </a:cxn>
              <a:cxn ang="0">
                <a:pos x="csX1" y="csY1"/>
              </a:cxn>
              <a:cxn ang="0">
                <a:pos x="csX2" y="csY2"/>
              </a:cxn>
              <a:cxn ang="0">
                <a:pos x="csX3" y="csY3"/>
              </a:cxn>
              <a:cxn ang="0">
                <a:pos x="csX4" y="csY4"/>
              </a:cxn>
            </a:cxnLst>
            <a:rect l="l" t="t" r="r" b="b"/>
            <a:pathLst>
              <a:path w="76186" h="65367">
                <a:moveTo>
                  <a:pt x="0" y="0"/>
                </a:moveTo>
                <a:lnTo>
                  <a:pt x="76187" y="0"/>
                </a:lnTo>
                <a:lnTo>
                  <a:pt x="76187" y="65367"/>
                </a:lnTo>
                <a:lnTo>
                  <a:pt x="0" y="65367"/>
                </a:lnTo>
                <a:lnTo>
                  <a:pt x="0" y="0"/>
                </a:lnTo>
                <a:close/>
              </a:path>
            </a:pathLst>
          </a:custGeom>
          <a:solidFill>
            <a:srgbClr val="53585A"/>
          </a:solidFill>
          <a:ln w="12700" cap="flat">
            <a:solidFill>
              <a:schemeClr val="tx1"/>
            </a:solidFill>
            <a:prstDash val="solid"/>
            <a:miter/>
          </a:ln>
        </p:spPr>
        <p:txBody>
          <a:bodyPr/>
          <a:lstStyle/>
          <a:p>
            <a:endParaRPr lang="en-GB" noProof="0" dirty="0"/>
          </a:p>
        </p:txBody>
      </p:sp>
      <p:sp>
        <p:nvSpPr>
          <p:cNvPr id="292" name="Freeform: Shape 291">
            <a:extLst>
              <a:ext uri="{FF2B5EF4-FFF2-40B4-BE49-F238E27FC236}">
                <a16:creationId xmlns:a16="http://schemas.microsoft.com/office/drawing/2014/main" id="{80213418-3019-F214-967A-E3057A4E98A7}"/>
              </a:ext>
            </a:extLst>
          </p:cNvPr>
          <p:cNvSpPr/>
          <p:nvPr/>
        </p:nvSpPr>
        <p:spPr>
          <a:xfrm>
            <a:off x="1351153" y="2356701"/>
            <a:ext cx="54475" cy="66464"/>
          </a:xfrm>
          <a:custGeom>
            <a:avLst/>
            <a:gdLst>
              <a:gd name="csX0" fmla="*/ 0 w 76186"/>
              <a:gd name="csY0" fmla="*/ 0 h 64315"/>
              <a:gd name="csX1" fmla="*/ 76187 w 76186"/>
              <a:gd name="csY1" fmla="*/ 0 h 64315"/>
              <a:gd name="csX2" fmla="*/ 76187 w 76186"/>
              <a:gd name="csY2" fmla="*/ 64315 h 64315"/>
              <a:gd name="csX3" fmla="*/ 0 w 76186"/>
              <a:gd name="csY3" fmla="*/ 64315 h 64315"/>
              <a:gd name="csX4" fmla="*/ 0 w 76186"/>
              <a:gd name="csY4" fmla="*/ 0 h 64315"/>
            </a:gdLst>
            <a:ahLst/>
            <a:cxnLst>
              <a:cxn ang="0">
                <a:pos x="csX0" y="csY0"/>
              </a:cxn>
              <a:cxn ang="0">
                <a:pos x="csX1" y="csY1"/>
              </a:cxn>
              <a:cxn ang="0">
                <a:pos x="csX2" y="csY2"/>
              </a:cxn>
              <a:cxn ang="0">
                <a:pos x="csX3" y="csY3"/>
              </a:cxn>
              <a:cxn ang="0">
                <a:pos x="csX4" y="csY4"/>
              </a:cxn>
            </a:cxnLst>
            <a:rect l="l" t="t" r="r" b="b"/>
            <a:pathLst>
              <a:path w="76186" h="64315">
                <a:moveTo>
                  <a:pt x="0" y="0"/>
                </a:moveTo>
                <a:lnTo>
                  <a:pt x="76187" y="0"/>
                </a:lnTo>
                <a:lnTo>
                  <a:pt x="76187" y="64315"/>
                </a:lnTo>
                <a:lnTo>
                  <a:pt x="0" y="64315"/>
                </a:lnTo>
                <a:lnTo>
                  <a:pt x="0" y="0"/>
                </a:lnTo>
                <a:close/>
              </a:path>
            </a:pathLst>
          </a:custGeom>
          <a:solidFill>
            <a:srgbClr val="53585A"/>
          </a:solidFill>
          <a:ln w="12700" cap="flat">
            <a:solidFill>
              <a:schemeClr val="tx1"/>
            </a:solidFill>
            <a:prstDash val="solid"/>
            <a:miter/>
          </a:ln>
        </p:spPr>
        <p:txBody>
          <a:bodyPr/>
          <a:lstStyle/>
          <a:p>
            <a:endParaRPr lang="en-GB" noProof="0" dirty="0"/>
          </a:p>
        </p:txBody>
      </p:sp>
      <p:sp>
        <p:nvSpPr>
          <p:cNvPr id="293" name="Freeform: Shape 292">
            <a:extLst>
              <a:ext uri="{FF2B5EF4-FFF2-40B4-BE49-F238E27FC236}">
                <a16:creationId xmlns:a16="http://schemas.microsoft.com/office/drawing/2014/main" id="{714B0230-E62B-4A94-6712-3EFE7B49C647}"/>
              </a:ext>
            </a:extLst>
          </p:cNvPr>
          <p:cNvSpPr/>
          <p:nvPr/>
        </p:nvSpPr>
        <p:spPr>
          <a:xfrm>
            <a:off x="1530483" y="2446614"/>
            <a:ext cx="54475" cy="67551"/>
          </a:xfrm>
          <a:custGeom>
            <a:avLst/>
            <a:gdLst>
              <a:gd name="csX0" fmla="*/ 0 w 76186"/>
              <a:gd name="csY0" fmla="*/ 0 h 65367"/>
              <a:gd name="csX1" fmla="*/ 76187 w 76186"/>
              <a:gd name="csY1" fmla="*/ 0 h 65367"/>
              <a:gd name="csX2" fmla="*/ 76187 w 76186"/>
              <a:gd name="csY2" fmla="*/ 65367 h 65367"/>
              <a:gd name="csX3" fmla="*/ 0 w 76186"/>
              <a:gd name="csY3" fmla="*/ 65367 h 65367"/>
              <a:gd name="csX4" fmla="*/ 0 w 76186"/>
              <a:gd name="csY4" fmla="*/ 0 h 65367"/>
            </a:gdLst>
            <a:ahLst/>
            <a:cxnLst>
              <a:cxn ang="0">
                <a:pos x="csX0" y="csY0"/>
              </a:cxn>
              <a:cxn ang="0">
                <a:pos x="csX1" y="csY1"/>
              </a:cxn>
              <a:cxn ang="0">
                <a:pos x="csX2" y="csY2"/>
              </a:cxn>
              <a:cxn ang="0">
                <a:pos x="csX3" y="csY3"/>
              </a:cxn>
              <a:cxn ang="0">
                <a:pos x="csX4" y="csY4"/>
              </a:cxn>
            </a:cxnLst>
            <a:rect l="l" t="t" r="r" b="b"/>
            <a:pathLst>
              <a:path w="76186" h="65367">
                <a:moveTo>
                  <a:pt x="0" y="0"/>
                </a:moveTo>
                <a:lnTo>
                  <a:pt x="76187" y="0"/>
                </a:lnTo>
                <a:lnTo>
                  <a:pt x="76187" y="65367"/>
                </a:lnTo>
                <a:lnTo>
                  <a:pt x="0" y="65367"/>
                </a:lnTo>
                <a:lnTo>
                  <a:pt x="0" y="0"/>
                </a:lnTo>
                <a:close/>
              </a:path>
            </a:pathLst>
          </a:custGeom>
          <a:solidFill>
            <a:srgbClr val="53585A"/>
          </a:solidFill>
          <a:ln w="15011" cap="flat">
            <a:noFill/>
            <a:prstDash val="solid"/>
            <a:miter/>
          </a:ln>
        </p:spPr>
        <p:txBody>
          <a:bodyPr/>
          <a:lstStyle/>
          <a:p>
            <a:endParaRPr lang="en-GB" noProof="0" dirty="0"/>
          </a:p>
        </p:txBody>
      </p:sp>
      <p:sp>
        <p:nvSpPr>
          <p:cNvPr id="294" name="Freeform: Shape 293">
            <a:extLst>
              <a:ext uri="{FF2B5EF4-FFF2-40B4-BE49-F238E27FC236}">
                <a16:creationId xmlns:a16="http://schemas.microsoft.com/office/drawing/2014/main" id="{97DD0B74-9D9D-DE93-2811-F993D4BF3264}"/>
              </a:ext>
            </a:extLst>
          </p:cNvPr>
          <p:cNvSpPr/>
          <p:nvPr/>
        </p:nvSpPr>
        <p:spPr>
          <a:xfrm>
            <a:off x="1799315" y="2503916"/>
            <a:ext cx="54475" cy="67551"/>
          </a:xfrm>
          <a:custGeom>
            <a:avLst/>
            <a:gdLst>
              <a:gd name="csX0" fmla="*/ 0 w 76186"/>
              <a:gd name="csY0" fmla="*/ 0 h 65367"/>
              <a:gd name="csX1" fmla="*/ 76187 w 76186"/>
              <a:gd name="csY1" fmla="*/ 0 h 65367"/>
              <a:gd name="csX2" fmla="*/ 76187 w 76186"/>
              <a:gd name="csY2" fmla="*/ 65367 h 65367"/>
              <a:gd name="csX3" fmla="*/ 0 w 76186"/>
              <a:gd name="csY3" fmla="*/ 65367 h 65367"/>
              <a:gd name="csX4" fmla="*/ 0 w 76186"/>
              <a:gd name="csY4" fmla="*/ 0 h 65367"/>
            </a:gdLst>
            <a:ahLst/>
            <a:cxnLst>
              <a:cxn ang="0">
                <a:pos x="csX0" y="csY0"/>
              </a:cxn>
              <a:cxn ang="0">
                <a:pos x="csX1" y="csY1"/>
              </a:cxn>
              <a:cxn ang="0">
                <a:pos x="csX2" y="csY2"/>
              </a:cxn>
              <a:cxn ang="0">
                <a:pos x="csX3" y="csY3"/>
              </a:cxn>
              <a:cxn ang="0">
                <a:pos x="csX4" y="csY4"/>
              </a:cxn>
            </a:cxnLst>
            <a:rect l="l" t="t" r="r" b="b"/>
            <a:pathLst>
              <a:path w="76186" h="65367">
                <a:moveTo>
                  <a:pt x="0" y="0"/>
                </a:moveTo>
                <a:lnTo>
                  <a:pt x="76187" y="0"/>
                </a:lnTo>
                <a:lnTo>
                  <a:pt x="76187" y="65367"/>
                </a:lnTo>
                <a:lnTo>
                  <a:pt x="0" y="65367"/>
                </a:lnTo>
                <a:lnTo>
                  <a:pt x="0" y="0"/>
                </a:lnTo>
                <a:close/>
              </a:path>
            </a:pathLst>
          </a:custGeom>
          <a:solidFill>
            <a:srgbClr val="53585A"/>
          </a:solidFill>
          <a:ln w="15011" cap="flat">
            <a:noFill/>
            <a:prstDash val="solid"/>
            <a:miter/>
          </a:ln>
        </p:spPr>
        <p:txBody>
          <a:bodyPr/>
          <a:lstStyle/>
          <a:p>
            <a:endParaRPr lang="en-GB" noProof="0" dirty="0"/>
          </a:p>
        </p:txBody>
      </p:sp>
      <p:sp>
        <p:nvSpPr>
          <p:cNvPr id="295" name="Freeform: Shape 294">
            <a:extLst>
              <a:ext uri="{FF2B5EF4-FFF2-40B4-BE49-F238E27FC236}">
                <a16:creationId xmlns:a16="http://schemas.microsoft.com/office/drawing/2014/main" id="{678D97E3-9EFD-3E08-7BFB-EA6E2FBFED26}"/>
              </a:ext>
            </a:extLst>
          </p:cNvPr>
          <p:cNvSpPr/>
          <p:nvPr/>
        </p:nvSpPr>
        <p:spPr>
          <a:xfrm>
            <a:off x="2066214" y="2627526"/>
            <a:ext cx="54475" cy="67551"/>
          </a:xfrm>
          <a:custGeom>
            <a:avLst/>
            <a:gdLst>
              <a:gd name="csX0" fmla="*/ 0 w 76186"/>
              <a:gd name="csY0" fmla="*/ 0 h 65367"/>
              <a:gd name="csX1" fmla="*/ 76187 w 76186"/>
              <a:gd name="csY1" fmla="*/ 0 h 65367"/>
              <a:gd name="csX2" fmla="*/ 76187 w 76186"/>
              <a:gd name="csY2" fmla="*/ 65367 h 65367"/>
              <a:gd name="csX3" fmla="*/ 0 w 76186"/>
              <a:gd name="csY3" fmla="*/ 65367 h 65367"/>
              <a:gd name="csX4" fmla="*/ 0 w 76186"/>
              <a:gd name="csY4" fmla="*/ 0 h 65367"/>
            </a:gdLst>
            <a:ahLst/>
            <a:cxnLst>
              <a:cxn ang="0">
                <a:pos x="csX0" y="csY0"/>
              </a:cxn>
              <a:cxn ang="0">
                <a:pos x="csX1" y="csY1"/>
              </a:cxn>
              <a:cxn ang="0">
                <a:pos x="csX2" y="csY2"/>
              </a:cxn>
              <a:cxn ang="0">
                <a:pos x="csX3" y="csY3"/>
              </a:cxn>
              <a:cxn ang="0">
                <a:pos x="csX4" y="csY4"/>
              </a:cxn>
            </a:cxnLst>
            <a:rect l="l" t="t" r="r" b="b"/>
            <a:pathLst>
              <a:path w="76186" h="65367">
                <a:moveTo>
                  <a:pt x="0" y="0"/>
                </a:moveTo>
                <a:lnTo>
                  <a:pt x="76187" y="0"/>
                </a:lnTo>
                <a:lnTo>
                  <a:pt x="76187" y="65367"/>
                </a:lnTo>
                <a:lnTo>
                  <a:pt x="0" y="65367"/>
                </a:lnTo>
                <a:lnTo>
                  <a:pt x="0" y="0"/>
                </a:lnTo>
                <a:close/>
              </a:path>
            </a:pathLst>
          </a:custGeom>
          <a:solidFill>
            <a:srgbClr val="53585A"/>
          </a:solidFill>
          <a:ln w="15011" cap="flat">
            <a:noFill/>
            <a:prstDash val="solid"/>
            <a:miter/>
          </a:ln>
        </p:spPr>
        <p:txBody>
          <a:bodyPr/>
          <a:lstStyle/>
          <a:p>
            <a:endParaRPr lang="en-GB" noProof="0" dirty="0"/>
          </a:p>
        </p:txBody>
      </p:sp>
      <p:sp>
        <p:nvSpPr>
          <p:cNvPr id="296" name="Freeform: Shape 295">
            <a:extLst>
              <a:ext uri="{FF2B5EF4-FFF2-40B4-BE49-F238E27FC236}">
                <a16:creationId xmlns:a16="http://schemas.microsoft.com/office/drawing/2014/main" id="{1CC7668D-8EA9-94D3-00CA-34E285E60EF9}"/>
              </a:ext>
            </a:extLst>
          </p:cNvPr>
          <p:cNvSpPr/>
          <p:nvPr/>
        </p:nvSpPr>
        <p:spPr>
          <a:xfrm>
            <a:off x="2336336" y="2717284"/>
            <a:ext cx="54475" cy="67551"/>
          </a:xfrm>
          <a:custGeom>
            <a:avLst/>
            <a:gdLst>
              <a:gd name="csX0" fmla="*/ 0 w 76186"/>
              <a:gd name="csY0" fmla="*/ 0 h 65367"/>
              <a:gd name="csX1" fmla="*/ 76187 w 76186"/>
              <a:gd name="csY1" fmla="*/ 0 h 65367"/>
              <a:gd name="csX2" fmla="*/ 76187 w 76186"/>
              <a:gd name="csY2" fmla="*/ 65367 h 65367"/>
              <a:gd name="csX3" fmla="*/ 0 w 76186"/>
              <a:gd name="csY3" fmla="*/ 65367 h 65367"/>
              <a:gd name="csX4" fmla="*/ 0 w 76186"/>
              <a:gd name="csY4" fmla="*/ 0 h 65367"/>
            </a:gdLst>
            <a:ahLst/>
            <a:cxnLst>
              <a:cxn ang="0">
                <a:pos x="csX0" y="csY0"/>
              </a:cxn>
              <a:cxn ang="0">
                <a:pos x="csX1" y="csY1"/>
              </a:cxn>
              <a:cxn ang="0">
                <a:pos x="csX2" y="csY2"/>
              </a:cxn>
              <a:cxn ang="0">
                <a:pos x="csX3" y="csY3"/>
              </a:cxn>
              <a:cxn ang="0">
                <a:pos x="csX4" y="csY4"/>
              </a:cxn>
            </a:cxnLst>
            <a:rect l="l" t="t" r="r" b="b"/>
            <a:pathLst>
              <a:path w="76186" h="65367">
                <a:moveTo>
                  <a:pt x="0" y="0"/>
                </a:moveTo>
                <a:lnTo>
                  <a:pt x="76187" y="0"/>
                </a:lnTo>
                <a:lnTo>
                  <a:pt x="76187" y="65367"/>
                </a:lnTo>
                <a:lnTo>
                  <a:pt x="0" y="65367"/>
                </a:lnTo>
                <a:lnTo>
                  <a:pt x="0" y="0"/>
                </a:lnTo>
                <a:close/>
              </a:path>
            </a:pathLst>
          </a:custGeom>
          <a:solidFill>
            <a:srgbClr val="53585A"/>
          </a:solidFill>
          <a:ln w="15011" cap="flat">
            <a:noFill/>
            <a:prstDash val="solid"/>
            <a:miter/>
          </a:ln>
        </p:spPr>
        <p:txBody>
          <a:bodyPr/>
          <a:lstStyle/>
          <a:p>
            <a:endParaRPr lang="en-GB" noProof="0" dirty="0"/>
          </a:p>
        </p:txBody>
      </p:sp>
      <p:sp>
        <p:nvSpPr>
          <p:cNvPr id="297" name="Freeform: Shape 296">
            <a:extLst>
              <a:ext uri="{FF2B5EF4-FFF2-40B4-BE49-F238E27FC236}">
                <a16:creationId xmlns:a16="http://schemas.microsoft.com/office/drawing/2014/main" id="{B40652A7-00CE-5A38-2EC1-A5B7E94AF30D}"/>
              </a:ext>
            </a:extLst>
          </p:cNvPr>
          <p:cNvSpPr/>
          <p:nvPr/>
        </p:nvSpPr>
        <p:spPr>
          <a:xfrm>
            <a:off x="2692846" y="2875058"/>
            <a:ext cx="54475" cy="67551"/>
          </a:xfrm>
          <a:custGeom>
            <a:avLst/>
            <a:gdLst>
              <a:gd name="csX0" fmla="*/ 0 w 76186"/>
              <a:gd name="csY0" fmla="*/ 0 h 65367"/>
              <a:gd name="csX1" fmla="*/ 76187 w 76186"/>
              <a:gd name="csY1" fmla="*/ 0 h 65367"/>
              <a:gd name="csX2" fmla="*/ 76187 w 76186"/>
              <a:gd name="csY2" fmla="*/ 65367 h 65367"/>
              <a:gd name="csX3" fmla="*/ 0 w 76186"/>
              <a:gd name="csY3" fmla="*/ 65367 h 65367"/>
              <a:gd name="csX4" fmla="*/ 0 w 76186"/>
              <a:gd name="csY4" fmla="*/ 0 h 65367"/>
            </a:gdLst>
            <a:ahLst/>
            <a:cxnLst>
              <a:cxn ang="0">
                <a:pos x="csX0" y="csY0"/>
              </a:cxn>
              <a:cxn ang="0">
                <a:pos x="csX1" y="csY1"/>
              </a:cxn>
              <a:cxn ang="0">
                <a:pos x="csX2" y="csY2"/>
              </a:cxn>
              <a:cxn ang="0">
                <a:pos x="csX3" y="csY3"/>
              </a:cxn>
              <a:cxn ang="0">
                <a:pos x="csX4" y="csY4"/>
              </a:cxn>
            </a:cxnLst>
            <a:rect l="l" t="t" r="r" b="b"/>
            <a:pathLst>
              <a:path w="76186" h="65367">
                <a:moveTo>
                  <a:pt x="0" y="0"/>
                </a:moveTo>
                <a:lnTo>
                  <a:pt x="76187" y="0"/>
                </a:lnTo>
                <a:lnTo>
                  <a:pt x="76187" y="65367"/>
                </a:lnTo>
                <a:lnTo>
                  <a:pt x="0" y="65367"/>
                </a:lnTo>
                <a:lnTo>
                  <a:pt x="0" y="0"/>
                </a:lnTo>
                <a:close/>
              </a:path>
            </a:pathLst>
          </a:custGeom>
          <a:solidFill>
            <a:srgbClr val="53585A"/>
          </a:solidFill>
          <a:ln w="15011" cap="flat">
            <a:noFill/>
            <a:prstDash val="solid"/>
            <a:miter/>
          </a:ln>
        </p:spPr>
        <p:txBody>
          <a:bodyPr/>
          <a:lstStyle/>
          <a:p>
            <a:endParaRPr lang="en-GB" noProof="0" dirty="0"/>
          </a:p>
        </p:txBody>
      </p:sp>
      <p:sp>
        <p:nvSpPr>
          <p:cNvPr id="298" name="Freeform: Shape 297">
            <a:extLst>
              <a:ext uri="{FF2B5EF4-FFF2-40B4-BE49-F238E27FC236}">
                <a16:creationId xmlns:a16="http://schemas.microsoft.com/office/drawing/2014/main" id="{20F34B73-CFF9-2FBC-DF1F-A213ED6D003D}"/>
              </a:ext>
            </a:extLst>
          </p:cNvPr>
          <p:cNvSpPr/>
          <p:nvPr/>
        </p:nvSpPr>
        <p:spPr>
          <a:xfrm>
            <a:off x="3048926" y="3007986"/>
            <a:ext cx="54475" cy="67551"/>
          </a:xfrm>
          <a:custGeom>
            <a:avLst/>
            <a:gdLst>
              <a:gd name="csX0" fmla="*/ 0 w 76186"/>
              <a:gd name="csY0" fmla="*/ 0 h 65367"/>
              <a:gd name="csX1" fmla="*/ 76187 w 76186"/>
              <a:gd name="csY1" fmla="*/ 0 h 65367"/>
              <a:gd name="csX2" fmla="*/ 76187 w 76186"/>
              <a:gd name="csY2" fmla="*/ 65367 h 65367"/>
              <a:gd name="csX3" fmla="*/ 0 w 76186"/>
              <a:gd name="csY3" fmla="*/ 65367 h 65367"/>
              <a:gd name="csX4" fmla="*/ 0 w 76186"/>
              <a:gd name="csY4" fmla="*/ 0 h 65367"/>
            </a:gdLst>
            <a:ahLst/>
            <a:cxnLst>
              <a:cxn ang="0">
                <a:pos x="csX0" y="csY0"/>
              </a:cxn>
              <a:cxn ang="0">
                <a:pos x="csX1" y="csY1"/>
              </a:cxn>
              <a:cxn ang="0">
                <a:pos x="csX2" y="csY2"/>
              </a:cxn>
              <a:cxn ang="0">
                <a:pos x="csX3" y="csY3"/>
              </a:cxn>
              <a:cxn ang="0">
                <a:pos x="csX4" y="csY4"/>
              </a:cxn>
            </a:cxnLst>
            <a:rect l="l" t="t" r="r" b="b"/>
            <a:pathLst>
              <a:path w="76186" h="65367">
                <a:moveTo>
                  <a:pt x="0" y="0"/>
                </a:moveTo>
                <a:lnTo>
                  <a:pt x="76187" y="0"/>
                </a:lnTo>
                <a:lnTo>
                  <a:pt x="76187" y="65367"/>
                </a:lnTo>
                <a:lnTo>
                  <a:pt x="0" y="65367"/>
                </a:lnTo>
                <a:lnTo>
                  <a:pt x="0" y="0"/>
                </a:lnTo>
                <a:close/>
              </a:path>
            </a:pathLst>
          </a:custGeom>
          <a:solidFill>
            <a:srgbClr val="53585A"/>
          </a:solidFill>
          <a:ln w="15011" cap="flat">
            <a:noFill/>
            <a:prstDash val="solid"/>
            <a:miter/>
          </a:ln>
        </p:spPr>
        <p:txBody>
          <a:bodyPr/>
          <a:lstStyle/>
          <a:p>
            <a:endParaRPr lang="en-GB" noProof="0" dirty="0"/>
          </a:p>
        </p:txBody>
      </p:sp>
      <p:sp>
        <p:nvSpPr>
          <p:cNvPr id="299" name="Freeform: Shape 298">
            <a:extLst>
              <a:ext uri="{FF2B5EF4-FFF2-40B4-BE49-F238E27FC236}">
                <a16:creationId xmlns:a16="http://schemas.microsoft.com/office/drawing/2014/main" id="{45AF9825-EF80-D7DE-DC32-E1E560A7E895}"/>
              </a:ext>
            </a:extLst>
          </p:cNvPr>
          <p:cNvSpPr/>
          <p:nvPr/>
        </p:nvSpPr>
        <p:spPr>
          <a:xfrm>
            <a:off x="3406940" y="3160326"/>
            <a:ext cx="54475" cy="67551"/>
          </a:xfrm>
          <a:custGeom>
            <a:avLst/>
            <a:gdLst>
              <a:gd name="csX0" fmla="*/ 0 w 76186"/>
              <a:gd name="csY0" fmla="*/ 0 h 65367"/>
              <a:gd name="csX1" fmla="*/ 76187 w 76186"/>
              <a:gd name="csY1" fmla="*/ 0 h 65367"/>
              <a:gd name="csX2" fmla="*/ 76187 w 76186"/>
              <a:gd name="csY2" fmla="*/ 65367 h 65367"/>
              <a:gd name="csX3" fmla="*/ 0 w 76186"/>
              <a:gd name="csY3" fmla="*/ 65367 h 65367"/>
              <a:gd name="csX4" fmla="*/ 0 w 76186"/>
              <a:gd name="csY4" fmla="*/ 0 h 65367"/>
            </a:gdLst>
            <a:ahLst/>
            <a:cxnLst>
              <a:cxn ang="0">
                <a:pos x="csX0" y="csY0"/>
              </a:cxn>
              <a:cxn ang="0">
                <a:pos x="csX1" y="csY1"/>
              </a:cxn>
              <a:cxn ang="0">
                <a:pos x="csX2" y="csY2"/>
              </a:cxn>
              <a:cxn ang="0">
                <a:pos x="csX3" y="csY3"/>
              </a:cxn>
              <a:cxn ang="0">
                <a:pos x="csX4" y="csY4"/>
              </a:cxn>
            </a:cxnLst>
            <a:rect l="l" t="t" r="r" b="b"/>
            <a:pathLst>
              <a:path w="76186" h="65367">
                <a:moveTo>
                  <a:pt x="0" y="0"/>
                </a:moveTo>
                <a:lnTo>
                  <a:pt x="76187" y="0"/>
                </a:lnTo>
                <a:lnTo>
                  <a:pt x="76187" y="65367"/>
                </a:lnTo>
                <a:lnTo>
                  <a:pt x="0" y="65367"/>
                </a:lnTo>
                <a:lnTo>
                  <a:pt x="0" y="0"/>
                </a:lnTo>
                <a:close/>
              </a:path>
            </a:pathLst>
          </a:custGeom>
          <a:solidFill>
            <a:srgbClr val="53585A"/>
          </a:solidFill>
          <a:ln w="15011" cap="flat">
            <a:noFill/>
            <a:prstDash val="solid"/>
            <a:miter/>
          </a:ln>
        </p:spPr>
        <p:txBody>
          <a:bodyPr/>
          <a:lstStyle/>
          <a:p>
            <a:endParaRPr lang="en-GB" noProof="0" dirty="0"/>
          </a:p>
        </p:txBody>
      </p:sp>
      <p:sp>
        <p:nvSpPr>
          <p:cNvPr id="300" name="Freeform: Shape 299">
            <a:extLst>
              <a:ext uri="{FF2B5EF4-FFF2-40B4-BE49-F238E27FC236}">
                <a16:creationId xmlns:a16="http://schemas.microsoft.com/office/drawing/2014/main" id="{6974F0A2-B554-A92D-ED15-394E10A42706}"/>
              </a:ext>
            </a:extLst>
          </p:cNvPr>
          <p:cNvSpPr/>
          <p:nvPr/>
        </p:nvSpPr>
        <p:spPr>
          <a:xfrm>
            <a:off x="3764417" y="3319342"/>
            <a:ext cx="54475" cy="67551"/>
          </a:xfrm>
          <a:custGeom>
            <a:avLst/>
            <a:gdLst>
              <a:gd name="csX0" fmla="*/ 0 w 76186"/>
              <a:gd name="csY0" fmla="*/ 0 h 65367"/>
              <a:gd name="csX1" fmla="*/ 76186 w 76186"/>
              <a:gd name="csY1" fmla="*/ 0 h 65367"/>
              <a:gd name="csX2" fmla="*/ 76186 w 76186"/>
              <a:gd name="csY2" fmla="*/ 65367 h 65367"/>
              <a:gd name="csX3" fmla="*/ 0 w 76186"/>
              <a:gd name="csY3" fmla="*/ 65367 h 65367"/>
              <a:gd name="csX4" fmla="*/ 0 w 76186"/>
              <a:gd name="csY4" fmla="*/ 0 h 65367"/>
            </a:gdLst>
            <a:ahLst/>
            <a:cxnLst>
              <a:cxn ang="0">
                <a:pos x="csX0" y="csY0"/>
              </a:cxn>
              <a:cxn ang="0">
                <a:pos x="csX1" y="csY1"/>
              </a:cxn>
              <a:cxn ang="0">
                <a:pos x="csX2" y="csY2"/>
              </a:cxn>
              <a:cxn ang="0">
                <a:pos x="csX3" y="csY3"/>
              </a:cxn>
              <a:cxn ang="0">
                <a:pos x="csX4" y="csY4"/>
              </a:cxn>
            </a:cxnLst>
            <a:rect l="l" t="t" r="r" b="b"/>
            <a:pathLst>
              <a:path w="76186" h="65367">
                <a:moveTo>
                  <a:pt x="0" y="0"/>
                </a:moveTo>
                <a:lnTo>
                  <a:pt x="76186" y="0"/>
                </a:lnTo>
                <a:lnTo>
                  <a:pt x="76186" y="65367"/>
                </a:lnTo>
                <a:lnTo>
                  <a:pt x="0" y="65367"/>
                </a:lnTo>
                <a:lnTo>
                  <a:pt x="0" y="0"/>
                </a:lnTo>
                <a:close/>
              </a:path>
            </a:pathLst>
          </a:custGeom>
          <a:solidFill>
            <a:srgbClr val="53585A"/>
          </a:solidFill>
          <a:ln w="15011" cap="flat">
            <a:noFill/>
            <a:prstDash val="solid"/>
            <a:miter/>
          </a:ln>
        </p:spPr>
        <p:txBody>
          <a:bodyPr/>
          <a:lstStyle/>
          <a:p>
            <a:endParaRPr lang="en-GB" noProof="0" dirty="0"/>
          </a:p>
        </p:txBody>
      </p:sp>
      <p:sp>
        <p:nvSpPr>
          <p:cNvPr id="301" name="Freeform: Shape 300">
            <a:extLst>
              <a:ext uri="{FF2B5EF4-FFF2-40B4-BE49-F238E27FC236}">
                <a16:creationId xmlns:a16="http://schemas.microsoft.com/office/drawing/2014/main" id="{61A84038-2953-A23F-77F4-A246BAF51A09}"/>
              </a:ext>
            </a:extLst>
          </p:cNvPr>
          <p:cNvSpPr/>
          <p:nvPr/>
        </p:nvSpPr>
        <p:spPr>
          <a:xfrm>
            <a:off x="4121786" y="3428976"/>
            <a:ext cx="54475" cy="67551"/>
          </a:xfrm>
          <a:custGeom>
            <a:avLst/>
            <a:gdLst>
              <a:gd name="csX0" fmla="*/ 0 w 76186"/>
              <a:gd name="csY0" fmla="*/ 0 h 65367"/>
              <a:gd name="csX1" fmla="*/ 76187 w 76186"/>
              <a:gd name="csY1" fmla="*/ 0 h 65367"/>
              <a:gd name="csX2" fmla="*/ 76187 w 76186"/>
              <a:gd name="csY2" fmla="*/ 65367 h 65367"/>
              <a:gd name="csX3" fmla="*/ 0 w 76186"/>
              <a:gd name="csY3" fmla="*/ 65367 h 65367"/>
              <a:gd name="csX4" fmla="*/ 0 w 76186"/>
              <a:gd name="csY4" fmla="*/ 0 h 65367"/>
            </a:gdLst>
            <a:ahLst/>
            <a:cxnLst>
              <a:cxn ang="0">
                <a:pos x="csX0" y="csY0"/>
              </a:cxn>
              <a:cxn ang="0">
                <a:pos x="csX1" y="csY1"/>
              </a:cxn>
              <a:cxn ang="0">
                <a:pos x="csX2" y="csY2"/>
              </a:cxn>
              <a:cxn ang="0">
                <a:pos x="csX3" y="csY3"/>
              </a:cxn>
              <a:cxn ang="0">
                <a:pos x="csX4" y="csY4"/>
              </a:cxn>
            </a:cxnLst>
            <a:rect l="l" t="t" r="r" b="b"/>
            <a:pathLst>
              <a:path w="76186" h="65367">
                <a:moveTo>
                  <a:pt x="0" y="0"/>
                </a:moveTo>
                <a:lnTo>
                  <a:pt x="76187" y="0"/>
                </a:lnTo>
                <a:lnTo>
                  <a:pt x="76187" y="65367"/>
                </a:lnTo>
                <a:lnTo>
                  <a:pt x="0" y="65367"/>
                </a:lnTo>
                <a:lnTo>
                  <a:pt x="0" y="0"/>
                </a:lnTo>
                <a:close/>
              </a:path>
            </a:pathLst>
          </a:custGeom>
          <a:solidFill>
            <a:srgbClr val="53585A"/>
          </a:solidFill>
          <a:ln w="15011" cap="flat">
            <a:noFill/>
            <a:prstDash val="solid"/>
            <a:miter/>
          </a:ln>
        </p:spPr>
        <p:txBody>
          <a:bodyPr/>
          <a:lstStyle/>
          <a:p>
            <a:endParaRPr lang="en-GB" noProof="0" dirty="0"/>
          </a:p>
        </p:txBody>
      </p:sp>
      <p:sp>
        <p:nvSpPr>
          <p:cNvPr id="302" name="Freeform: Shape 301">
            <a:extLst>
              <a:ext uri="{FF2B5EF4-FFF2-40B4-BE49-F238E27FC236}">
                <a16:creationId xmlns:a16="http://schemas.microsoft.com/office/drawing/2014/main" id="{868CF2AF-6E75-39B5-6CCC-1F390D33D826}"/>
              </a:ext>
            </a:extLst>
          </p:cNvPr>
          <p:cNvSpPr/>
          <p:nvPr/>
        </p:nvSpPr>
        <p:spPr>
          <a:xfrm>
            <a:off x="4834697" y="3664862"/>
            <a:ext cx="54475" cy="67551"/>
          </a:xfrm>
          <a:custGeom>
            <a:avLst/>
            <a:gdLst>
              <a:gd name="csX0" fmla="*/ 0 w 76186"/>
              <a:gd name="csY0" fmla="*/ 0 h 65367"/>
              <a:gd name="csX1" fmla="*/ 76187 w 76186"/>
              <a:gd name="csY1" fmla="*/ 0 h 65367"/>
              <a:gd name="csX2" fmla="*/ 76187 w 76186"/>
              <a:gd name="csY2" fmla="*/ 65367 h 65367"/>
              <a:gd name="csX3" fmla="*/ 0 w 76186"/>
              <a:gd name="csY3" fmla="*/ 65367 h 65367"/>
              <a:gd name="csX4" fmla="*/ 0 w 76186"/>
              <a:gd name="csY4" fmla="*/ 0 h 65367"/>
            </a:gdLst>
            <a:ahLst/>
            <a:cxnLst>
              <a:cxn ang="0">
                <a:pos x="csX0" y="csY0"/>
              </a:cxn>
              <a:cxn ang="0">
                <a:pos x="csX1" y="csY1"/>
              </a:cxn>
              <a:cxn ang="0">
                <a:pos x="csX2" y="csY2"/>
              </a:cxn>
              <a:cxn ang="0">
                <a:pos x="csX3" y="csY3"/>
              </a:cxn>
              <a:cxn ang="0">
                <a:pos x="csX4" y="csY4"/>
              </a:cxn>
            </a:cxnLst>
            <a:rect l="l" t="t" r="r" b="b"/>
            <a:pathLst>
              <a:path w="76186" h="65367">
                <a:moveTo>
                  <a:pt x="0" y="0"/>
                </a:moveTo>
                <a:lnTo>
                  <a:pt x="76187" y="0"/>
                </a:lnTo>
                <a:lnTo>
                  <a:pt x="76187" y="65367"/>
                </a:lnTo>
                <a:lnTo>
                  <a:pt x="0" y="65367"/>
                </a:lnTo>
                <a:lnTo>
                  <a:pt x="0" y="0"/>
                </a:lnTo>
                <a:close/>
              </a:path>
            </a:pathLst>
          </a:custGeom>
          <a:solidFill>
            <a:srgbClr val="53585A"/>
          </a:solidFill>
          <a:ln w="15011" cap="flat">
            <a:noFill/>
            <a:prstDash val="solid"/>
            <a:miter/>
          </a:ln>
        </p:spPr>
        <p:txBody>
          <a:bodyPr/>
          <a:lstStyle/>
          <a:p>
            <a:endParaRPr lang="en-GB" noProof="0" dirty="0"/>
          </a:p>
        </p:txBody>
      </p:sp>
      <p:sp>
        <p:nvSpPr>
          <p:cNvPr id="303" name="Freeform: Shape 302">
            <a:extLst>
              <a:ext uri="{FF2B5EF4-FFF2-40B4-BE49-F238E27FC236}">
                <a16:creationId xmlns:a16="http://schemas.microsoft.com/office/drawing/2014/main" id="{99B25CB3-27CA-5D9C-509D-AF043FDBC6B3}"/>
              </a:ext>
            </a:extLst>
          </p:cNvPr>
          <p:cNvSpPr/>
          <p:nvPr/>
        </p:nvSpPr>
        <p:spPr>
          <a:xfrm>
            <a:off x="5194109" y="3781950"/>
            <a:ext cx="54475" cy="67551"/>
          </a:xfrm>
          <a:custGeom>
            <a:avLst/>
            <a:gdLst>
              <a:gd name="csX0" fmla="*/ 0 w 76186"/>
              <a:gd name="csY0" fmla="*/ 0 h 65367"/>
              <a:gd name="csX1" fmla="*/ 76186 w 76186"/>
              <a:gd name="csY1" fmla="*/ 0 h 65367"/>
              <a:gd name="csX2" fmla="*/ 76186 w 76186"/>
              <a:gd name="csY2" fmla="*/ 65367 h 65367"/>
              <a:gd name="csX3" fmla="*/ 0 w 76186"/>
              <a:gd name="csY3" fmla="*/ 65367 h 65367"/>
              <a:gd name="csX4" fmla="*/ 0 w 76186"/>
              <a:gd name="csY4" fmla="*/ 0 h 65367"/>
            </a:gdLst>
            <a:ahLst/>
            <a:cxnLst>
              <a:cxn ang="0">
                <a:pos x="csX0" y="csY0"/>
              </a:cxn>
              <a:cxn ang="0">
                <a:pos x="csX1" y="csY1"/>
              </a:cxn>
              <a:cxn ang="0">
                <a:pos x="csX2" y="csY2"/>
              </a:cxn>
              <a:cxn ang="0">
                <a:pos x="csX3" y="csY3"/>
              </a:cxn>
              <a:cxn ang="0">
                <a:pos x="csX4" y="csY4"/>
              </a:cxn>
            </a:cxnLst>
            <a:rect l="l" t="t" r="r" b="b"/>
            <a:pathLst>
              <a:path w="76186" h="65367">
                <a:moveTo>
                  <a:pt x="0" y="0"/>
                </a:moveTo>
                <a:lnTo>
                  <a:pt x="76186" y="0"/>
                </a:lnTo>
                <a:lnTo>
                  <a:pt x="76186" y="65367"/>
                </a:lnTo>
                <a:lnTo>
                  <a:pt x="0" y="65367"/>
                </a:lnTo>
                <a:lnTo>
                  <a:pt x="0" y="0"/>
                </a:lnTo>
                <a:close/>
              </a:path>
            </a:pathLst>
          </a:custGeom>
          <a:solidFill>
            <a:srgbClr val="53585A"/>
          </a:solidFill>
          <a:ln w="15011" cap="flat">
            <a:noFill/>
            <a:prstDash val="solid"/>
            <a:miter/>
          </a:ln>
        </p:spPr>
        <p:txBody>
          <a:bodyPr/>
          <a:lstStyle/>
          <a:p>
            <a:endParaRPr lang="en-GB" noProof="0" dirty="0"/>
          </a:p>
        </p:txBody>
      </p:sp>
      <p:sp>
        <p:nvSpPr>
          <p:cNvPr id="304" name="Freeform: Shape 303">
            <a:extLst>
              <a:ext uri="{FF2B5EF4-FFF2-40B4-BE49-F238E27FC236}">
                <a16:creationId xmlns:a16="http://schemas.microsoft.com/office/drawing/2014/main" id="{EAC167CF-0D1C-25B9-3463-5B8A479B3EE6}"/>
              </a:ext>
            </a:extLst>
          </p:cNvPr>
          <p:cNvSpPr/>
          <p:nvPr/>
        </p:nvSpPr>
        <p:spPr>
          <a:xfrm>
            <a:off x="4477758" y="3563146"/>
            <a:ext cx="54475" cy="67551"/>
          </a:xfrm>
          <a:custGeom>
            <a:avLst/>
            <a:gdLst>
              <a:gd name="csX0" fmla="*/ 0 w 76186"/>
              <a:gd name="csY0" fmla="*/ 0 h 65367"/>
              <a:gd name="csX1" fmla="*/ 76187 w 76186"/>
              <a:gd name="csY1" fmla="*/ 0 h 65367"/>
              <a:gd name="csX2" fmla="*/ 76187 w 76186"/>
              <a:gd name="csY2" fmla="*/ 65367 h 65367"/>
              <a:gd name="csX3" fmla="*/ 0 w 76186"/>
              <a:gd name="csY3" fmla="*/ 65367 h 65367"/>
              <a:gd name="csX4" fmla="*/ 0 w 76186"/>
              <a:gd name="csY4" fmla="*/ 0 h 65367"/>
            </a:gdLst>
            <a:ahLst/>
            <a:cxnLst>
              <a:cxn ang="0">
                <a:pos x="csX0" y="csY0"/>
              </a:cxn>
              <a:cxn ang="0">
                <a:pos x="csX1" y="csY1"/>
              </a:cxn>
              <a:cxn ang="0">
                <a:pos x="csX2" y="csY2"/>
              </a:cxn>
              <a:cxn ang="0">
                <a:pos x="csX3" y="csY3"/>
              </a:cxn>
              <a:cxn ang="0">
                <a:pos x="csX4" y="csY4"/>
              </a:cxn>
            </a:cxnLst>
            <a:rect l="l" t="t" r="r" b="b"/>
            <a:pathLst>
              <a:path w="76186" h="65367">
                <a:moveTo>
                  <a:pt x="0" y="0"/>
                </a:moveTo>
                <a:lnTo>
                  <a:pt x="76187" y="0"/>
                </a:lnTo>
                <a:lnTo>
                  <a:pt x="76187" y="65367"/>
                </a:lnTo>
                <a:lnTo>
                  <a:pt x="0" y="65367"/>
                </a:lnTo>
                <a:lnTo>
                  <a:pt x="0" y="0"/>
                </a:lnTo>
                <a:close/>
              </a:path>
            </a:pathLst>
          </a:custGeom>
          <a:solidFill>
            <a:srgbClr val="53585A"/>
          </a:solidFill>
          <a:ln w="15011" cap="flat">
            <a:noFill/>
            <a:prstDash val="solid"/>
            <a:miter/>
          </a:ln>
        </p:spPr>
        <p:txBody>
          <a:bodyPr/>
          <a:lstStyle/>
          <a:p>
            <a:endParaRPr lang="en-GB" noProof="0" dirty="0"/>
          </a:p>
        </p:txBody>
      </p:sp>
      <p:sp>
        <p:nvSpPr>
          <p:cNvPr id="305" name="TextBox 304">
            <a:extLst>
              <a:ext uri="{FF2B5EF4-FFF2-40B4-BE49-F238E27FC236}">
                <a16:creationId xmlns:a16="http://schemas.microsoft.com/office/drawing/2014/main" id="{3DA1F497-DB2C-E451-8F0F-D5655DD01882}"/>
              </a:ext>
            </a:extLst>
          </p:cNvPr>
          <p:cNvSpPr txBox="1"/>
          <p:nvPr/>
        </p:nvSpPr>
        <p:spPr>
          <a:xfrm>
            <a:off x="5617231" y="2875087"/>
            <a:ext cx="195567" cy="169277"/>
          </a:xfrm>
          <a:prstGeom prst="rect">
            <a:avLst/>
          </a:prstGeom>
          <a:noFill/>
        </p:spPr>
        <p:txBody>
          <a:bodyPr vert="horz" wrap="none" lIns="0" tIns="0" rIns="0" bIns="0" rtlCol="0" anchor="ctr" anchorCtr="0">
            <a:spAutoFit/>
          </a:bodyPr>
          <a:lstStyle/>
          <a:p>
            <a:pPr algn="ctr">
              <a:spcBef>
                <a:spcPts val="600"/>
              </a:spcBef>
            </a:pPr>
            <a:r>
              <a:rPr lang="en-GB" sz="1100" b="1" spc="0" baseline="0" noProof="0" dirty="0">
                <a:ln/>
                <a:solidFill>
                  <a:schemeClr val="accent1"/>
                </a:solidFill>
                <a:latin typeface="Arial"/>
                <a:cs typeface="Arial"/>
                <a:sym typeface="Arial"/>
                <a:rtl val="0"/>
              </a:rPr>
              <a:t>1.3</a:t>
            </a:r>
          </a:p>
        </p:txBody>
      </p:sp>
      <p:sp>
        <p:nvSpPr>
          <p:cNvPr id="306" name="Freeform: Shape 305">
            <a:extLst>
              <a:ext uri="{FF2B5EF4-FFF2-40B4-BE49-F238E27FC236}">
                <a16:creationId xmlns:a16="http://schemas.microsoft.com/office/drawing/2014/main" id="{D5720F62-9EB9-8BFF-F602-AA4B3E8708AA}"/>
              </a:ext>
            </a:extLst>
          </p:cNvPr>
          <p:cNvSpPr/>
          <p:nvPr/>
        </p:nvSpPr>
        <p:spPr>
          <a:xfrm rot="10800000">
            <a:off x="5599614" y="3622986"/>
            <a:ext cx="342971" cy="55438"/>
          </a:xfrm>
          <a:custGeom>
            <a:avLst/>
            <a:gdLst>
              <a:gd name="csX0" fmla="*/ 0 w 479661"/>
              <a:gd name="csY0" fmla="*/ 53646 h 53646"/>
              <a:gd name="csX1" fmla="*/ 0 w 479661"/>
              <a:gd name="csY1" fmla="*/ 0 h 53646"/>
              <a:gd name="csX2" fmla="*/ 479661 w 479661"/>
              <a:gd name="csY2" fmla="*/ 0 h 53646"/>
              <a:gd name="csX3" fmla="*/ 479661 w 479661"/>
              <a:gd name="csY3" fmla="*/ 53646 h 53646"/>
            </a:gdLst>
            <a:ahLst/>
            <a:cxnLst>
              <a:cxn ang="0">
                <a:pos x="csX0" y="csY0"/>
              </a:cxn>
              <a:cxn ang="0">
                <a:pos x="csX1" y="csY1"/>
              </a:cxn>
              <a:cxn ang="0">
                <a:pos x="csX2" y="csY2"/>
              </a:cxn>
              <a:cxn ang="0">
                <a:pos x="csX3" y="csY3"/>
              </a:cxn>
            </a:cxnLst>
            <a:rect l="l" t="t" r="r" b="b"/>
            <a:pathLst>
              <a:path w="479661" h="53646">
                <a:moveTo>
                  <a:pt x="0" y="53646"/>
                </a:moveTo>
                <a:lnTo>
                  <a:pt x="0" y="0"/>
                </a:lnTo>
                <a:lnTo>
                  <a:pt x="479661" y="0"/>
                </a:lnTo>
                <a:lnTo>
                  <a:pt x="479661" y="53646"/>
                </a:lnTo>
              </a:path>
            </a:pathLst>
          </a:custGeom>
          <a:noFill/>
          <a:ln w="15011" cap="flat">
            <a:solidFill>
              <a:srgbClr val="53585A"/>
            </a:solidFill>
            <a:prstDash val="solid"/>
            <a:miter/>
          </a:ln>
        </p:spPr>
        <p:txBody>
          <a:bodyPr/>
          <a:lstStyle/>
          <a:p>
            <a:endParaRPr lang="en-GB" noProof="0" dirty="0"/>
          </a:p>
        </p:txBody>
      </p:sp>
      <p:sp>
        <p:nvSpPr>
          <p:cNvPr id="307" name="Freeform: Shape 306">
            <a:extLst>
              <a:ext uri="{FF2B5EF4-FFF2-40B4-BE49-F238E27FC236}">
                <a16:creationId xmlns:a16="http://schemas.microsoft.com/office/drawing/2014/main" id="{B85A18E8-989F-CE5E-096C-379AE05552BA}"/>
              </a:ext>
            </a:extLst>
          </p:cNvPr>
          <p:cNvSpPr/>
          <p:nvPr/>
        </p:nvSpPr>
        <p:spPr>
          <a:xfrm>
            <a:off x="5554808" y="3059824"/>
            <a:ext cx="339748" cy="55438"/>
          </a:xfrm>
          <a:custGeom>
            <a:avLst/>
            <a:gdLst>
              <a:gd name="csX0" fmla="*/ 0 w 475153"/>
              <a:gd name="csY0" fmla="*/ 53646 h 53646"/>
              <a:gd name="csX1" fmla="*/ 0 w 475153"/>
              <a:gd name="csY1" fmla="*/ 0 h 53646"/>
              <a:gd name="csX2" fmla="*/ 475153 w 475153"/>
              <a:gd name="csY2" fmla="*/ 0 h 53646"/>
              <a:gd name="csX3" fmla="*/ 475153 w 475153"/>
              <a:gd name="csY3" fmla="*/ 53646 h 53646"/>
            </a:gdLst>
            <a:ahLst/>
            <a:cxnLst>
              <a:cxn ang="0">
                <a:pos x="csX0" y="csY0"/>
              </a:cxn>
              <a:cxn ang="0">
                <a:pos x="csX1" y="csY1"/>
              </a:cxn>
              <a:cxn ang="0">
                <a:pos x="csX2" y="csY2"/>
              </a:cxn>
              <a:cxn ang="0">
                <a:pos x="csX3" y="csY3"/>
              </a:cxn>
            </a:cxnLst>
            <a:rect l="l" t="t" r="r" b="b"/>
            <a:pathLst>
              <a:path w="475153" h="53646">
                <a:moveTo>
                  <a:pt x="0" y="53646"/>
                </a:moveTo>
                <a:lnTo>
                  <a:pt x="0" y="0"/>
                </a:lnTo>
                <a:lnTo>
                  <a:pt x="475153" y="0"/>
                </a:lnTo>
                <a:lnTo>
                  <a:pt x="475153" y="53646"/>
                </a:lnTo>
              </a:path>
            </a:pathLst>
          </a:custGeom>
          <a:noFill/>
          <a:ln w="15011" cap="flat">
            <a:solidFill>
              <a:schemeClr val="accent1"/>
            </a:solidFill>
            <a:prstDash val="solid"/>
            <a:miter/>
          </a:ln>
        </p:spPr>
        <p:txBody>
          <a:bodyPr/>
          <a:lstStyle/>
          <a:p>
            <a:endParaRPr lang="en-GB" noProof="0" dirty="0"/>
          </a:p>
        </p:txBody>
      </p:sp>
      <p:sp>
        <p:nvSpPr>
          <p:cNvPr id="308" name="TextBox 307">
            <a:extLst>
              <a:ext uri="{FF2B5EF4-FFF2-40B4-BE49-F238E27FC236}">
                <a16:creationId xmlns:a16="http://schemas.microsoft.com/office/drawing/2014/main" id="{91D03E7D-E754-4613-C06F-770D896CB77F}"/>
              </a:ext>
            </a:extLst>
          </p:cNvPr>
          <p:cNvSpPr txBox="1"/>
          <p:nvPr/>
        </p:nvSpPr>
        <p:spPr>
          <a:xfrm>
            <a:off x="5624489" y="3741977"/>
            <a:ext cx="274114" cy="169277"/>
          </a:xfrm>
          <a:prstGeom prst="rect">
            <a:avLst/>
          </a:prstGeom>
          <a:noFill/>
        </p:spPr>
        <p:txBody>
          <a:bodyPr vert="horz" wrap="none" lIns="0" tIns="0" rIns="0" bIns="0" rtlCol="0" anchor="ctr" anchorCtr="0">
            <a:spAutoFit/>
          </a:bodyPr>
          <a:lstStyle/>
          <a:p>
            <a:pPr algn="ctr">
              <a:spcBef>
                <a:spcPts val="600"/>
              </a:spcBef>
            </a:pPr>
            <a:r>
              <a:rPr lang="en-GB" sz="1100" b="1" spc="0" baseline="0" noProof="0" dirty="0">
                <a:ln/>
                <a:latin typeface="Arial"/>
                <a:cs typeface="Arial"/>
                <a:sym typeface="Arial"/>
                <a:rtl val="0"/>
              </a:rPr>
              <a:t>–0.3</a:t>
            </a:r>
          </a:p>
        </p:txBody>
      </p:sp>
      <p:sp>
        <p:nvSpPr>
          <p:cNvPr id="309" name="Freeform: Shape 308">
            <a:extLst>
              <a:ext uri="{FF2B5EF4-FFF2-40B4-BE49-F238E27FC236}">
                <a16:creationId xmlns:a16="http://schemas.microsoft.com/office/drawing/2014/main" id="{227CA9C9-8A14-B4AF-A47E-FDA92F86A776}"/>
              </a:ext>
            </a:extLst>
          </p:cNvPr>
          <p:cNvSpPr/>
          <p:nvPr/>
        </p:nvSpPr>
        <p:spPr>
          <a:xfrm>
            <a:off x="5515590" y="3291546"/>
            <a:ext cx="57806" cy="158084"/>
          </a:xfrm>
          <a:custGeom>
            <a:avLst/>
            <a:gdLst>
              <a:gd name="csX0" fmla="*/ 38770 w 80845"/>
              <a:gd name="csY0" fmla="*/ 96323 h 152974"/>
              <a:gd name="csX1" fmla="*/ 38770 w 80845"/>
              <a:gd name="csY1" fmla="*/ 152975 h 152974"/>
              <a:gd name="csX2" fmla="*/ 38770 w 80845"/>
              <a:gd name="csY2" fmla="*/ 96323 h 152974"/>
              <a:gd name="csX3" fmla="*/ 38770 w 80845"/>
              <a:gd name="csY3" fmla="*/ 0 h 152974"/>
              <a:gd name="csX4" fmla="*/ 0 w 80845"/>
              <a:gd name="csY4" fmla="*/ 152975 h 152974"/>
              <a:gd name="csX5" fmla="*/ 80845 w 80845"/>
              <a:gd name="csY5" fmla="*/ 152975 h 152974"/>
              <a:gd name="csX6" fmla="*/ 0 w 80845"/>
              <a:gd name="csY6" fmla="*/ 0 h 152974"/>
              <a:gd name="csX7" fmla="*/ 80845 w 80845"/>
              <a:gd name="csY7" fmla="*/ 0 h 152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0845" h="152974">
                <a:moveTo>
                  <a:pt x="38770" y="96323"/>
                </a:moveTo>
                <a:lnTo>
                  <a:pt x="38770" y="152975"/>
                </a:lnTo>
                <a:moveTo>
                  <a:pt x="38770" y="96323"/>
                </a:moveTo>
                <a:lnTo>
                  <a:pt x="38770" y="0"/>
                </a:lnTo>
                <a:moveTo>
                  <a:pt x="0" y="152975"/>
                </a:moveTo>
                <a:lnTo>
                  <a:pt x="80845" y="152975"/>
                </a:lnTo>
                <a:moveTo>
                  <a:pt x="0" y="0"/>
                </a:moveTo>
                <a:lnTo>
                  <a:pt x="80845" y="0"/>
                </a:lnTo>
              </a:path>
            </a:pathLst>
          </a:custGeom>
          <a:noFill/>
          <a:ln w="19050" cap="flat">
            <a:solidFill>
              <a:srgbClr val="669BD2"/>
            </a:solidFill>
            <a:prstDash val="solid"/>
            <a:round/>
          </a:ln>
        </p:spPr>
        <p:txBody>
          <a:bodyPr/>
          <a:lstStyle/>
          <a:p>
            <a:endParaRPr lang="en-GB" noProof="0" dirty="0"/>
          </a:p>
        </p:txBody>
      </p:sp>
      <p:sp>
        <p:nvSpPr>
          <p:cNvPr id="310" name="Freeform: Shape 309">
            <a:extLst>
              <a:ext uri="{FF2B5EF4-FFF2-40B4-BE49-F238E27FC236}">
                <a16:creationId xmlns:a16="http://schemas.microsoft.com/office/drawing/2014/main" id="{CE4555D3-6E60-20AC-C205-C24F4CB4E537}"/>
              </a:ext>
            </a:extLst>
          </p:cNvPr>
          <p:cNvSpPr/>
          <p:nvPr/>
        </p:nvSpPr>
        <p:spPr>
          <a:xfrm>
            <a:off x="5872960" y="3152406"/>
            <a:ext cx="57806" cy="169421"/>
          </a:xfrm>
          <a:custGeom>
            <a:avLst/>
            <a:gdLst>
              <a:gd name="csX0" fmla="*/ 38769 w 80845"/>
              <a:gd name="csY0" fmla="*/ 81897 h 163944"/>
              <a:gd name="csX1" fmla="*/ 38769 w 80845"/>
              <a:gd name="csY1" fmla="*/ 163944 h 163944"/>
              <a:gd name="csX2" fmla="*/ 38769 w 80845"/>
              <a:gd name="csY2" fmla="*/ 81897 h 163944"/>
              <a:gd name="csX3" fmla="*/ 38769 w 80845"/>
              <a:gd name="csY3" fmla="*/ 0 h 163944"/>
              <a:gd name="csX4" fmla="*/ 0 w 80845"/>
              <a:gd name="csY4" fmla="*/ 163944 h 163944"/>
              <a:gd name="csX5" fmla="*/ 80845 w 80845"/>
              <a:gd name="csY5" fmla="*/ 163944 h 163944"/>
              <a:gd name="csX6" fmla="*/ 0 w 80845"/>
              <a:gd name="csY6" fmla="*/ 0 h 163944"/>
              <a:gd name="csX7" fmla="*/ 80845 w 80845"/>
              <a:gd name="csY7" fmla="*/ 0 h 1639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0845" h="163944">
                <a:moveTo>
                  <a:pt x="38769" y="81897"/>
                </a:moveTo>
                <a:lnTo>
                  <a:pt x="38769" y="163944"/>
                </a:lnTo>
                <a:moveTo>
                  <a:pt x="38769" y="81897"/>
                </a:moveTo>
                <a:lnTo>
                  <a:pt x="38769" y="0"/>
                </a:lnTo>
                <a:moveTo>
                  <a:pt x="0" y="163944"/>
                </a:moveTo>
                <a:lnTo>
                  <a:pt x="80845" y="163944"/>
                </a:lnTo>
                <a:moveTo>
                  <a:pt x="0" y="0"/>
                </a:moveTo>
                <a:lnTo>
                  <a:pt x="80845" y="0"/>
                </a:lnTo>
              </a:path>
            </a:pathLst>
          </a:custGeom>
          <a:noFill/>
          <a:ln w="19050" cap="flat">
            <a:solidFill>
              <a:srgbClr val="669BD2"/>
            </a:solidFill>
            <a:prstDash val="solid"/>
            <a:round/>
          </a:ln>
        </p:spPr>
        <p:txBody>
          <a:bodyPr/>
          <a:lstStyle/>
          <a:p>
            <a:endParaRPr lang="en-GB" noProof="0" dirty="0"/>
          </a:p>
        </p:txBody>
      </p:sp>
      <p:sp>
        <p:nvSpPr>
          <p:cNvPr id="311" name="Freeform: Shape 310">
            <a:extLst>
              <a:ext uri="{FF2B5EF4-FFF2-40B4-BE49-F238E27FC236}">
                <a16:creationId xmlns:a16="http://schemas.microsoft.com/office/drawing/2014/main" id="{6C4677A3-6086-452D-C43F-368D6D0F7912}"/>
              </a:ext>
            </a:extLst>
          </p:cNvPr>
          <p:cNvSpPr/>
          <p:nvPr/>
        </p:nvSpPr>
        <p:spPr>
          <a:xfrm>
            <a:off x="5517202" y="3335181"/>
            <a:ext cx="54475" cy="67551"/>
          </a:xfrm>
          <a:custGeom>
            <a:avLst/>
            <a:gdLst>
              <a:gd name="csX0" fmla="*/ 0 w 76186"/>
              <a:gd name="csY0" fmla="*/ 0 h 65367"/>
              <a:gd name="csX1" fmla="*/ 76187 w 76186"/>
              <a:gd name="csY1" fmla="*/ 0 h 65367"/>
              <a:gd name="csX2" fmla="*/ 76187 w 76186"/>
              <a:gd name="csY2" fmla="*/ 65367 h 65367"/>
              <a:gd name="csX3" fmla="*/ 0 w 76186"/>
              <a:gd name="csY3" fmla="*/ 65367 h 65367"/>
              <a:gd name="csX4" fmla="*/ 0 w 76186"/>
              <a:gd name="csY4" fmla="*/ 0 h 65367"/>
            </a:gdLst>
            <a:ahLst/>
            <a:cxnLst>
              <a:cxn ang="0">
                <a:pos x="csX0" y="csY0"/>
              </a:cxn>
              <a:cxn ang="0">
                <a:pos x="csX1" y="csY1"/>
              </a:cxn>
              <a:cxn ang="0">
                <a:pos x="csX2" y="csY2"/>
              </a:cxn>
              <a:cxn ang="0">
                <a:pos x="csX3" y="csY3"/>
              </a:cxn>
              <a:cxn ang="0">
                <a:pos x="csX4" y="csY4"/>
              </a:cxn>
            </a:cxnLst>
            <a:rect l="l" t="t" r="r" b="b"/>
            <a:pathLst>
              <a:path w="76186" h="65367">
                <a:moveTo>
                  <a:pt x="0" y="0"/>
                </a:moveTo>
                <a:lnTo>
                  <a:pt x="76187" y="0"/>
                </a:lnTo>
                <a:lnTo>
                  <a:pt x="76187" y="65367"/>
                </a:lnTo>
                <a:lnTo>
                  <a:pt x="0" y="65367"/>
                </a:lnTo>
                <a:lnTo>
                  <a:pt x="0" y="0"/>
                </a:lnTo>
                <a:close/>
              </a:path>
            </a:pathLst>
          </a:custGeom>
          <a:solidFill>
            <a:srgbClr val="669BD2"/>
          </a:solidFill>
          <a:ln w="15011" cap="flat">
            <a:noFill/>
            <a:prstDash val="solid"/>
            <a:miter/>
          </a:ln>
        </p:spPr>
        <p:txBody>
          <a:bodyPr/>
          <a:lstStyle/>
          <a:p>
            <a:endParaRPr lang="en-GB" noProof="0" dirty="0"/>
          </a:p>
        </p:txBody>
      </p:sp>
      <p:sp>
        <p:nvSpPr>
          <p:cNvPr id="312" name="Freeform: Shape 311">
            <a:extLst>
              <a:ext uri="{FF2B5EF4-FFF2-40B4-BE49-F238E27FC236}">
                <a16:creationId xmlns:a16="http://schemas.microsoft.com/office/drawing/2014/main" id="{C6BD0087-C2C8-F5FE-C194-478258D72D91}"/>
              </a:ext>
            </a:extLst>
          </p:cNvPr>
          <p:cNvSpPr/>
          <p:nvPr/>
        </p:nvSpPr>
        <p:spPr>
          <a:xfrm>
            <a:off x="5874679" y="3203185"/>
            <a:ext cx="54475" cy="67551"/>
          </a:xfrm>
          <a:custGeom>
            <a:avLst/>
            <a:gdLst>
              <a:gd name="csX0" fmla="*/ 0 w 76186"/>
              <a:gd name="csY0" fmla="*/ 0 h 65367"/>
              <a:gd name="csX1" fmla="*/ 76187 w 76186"/>
              <a:gd name="csY1" fmla="*/ 0 h 65367"/>
              <a:gd name="csX2" fmla="*/ 76187 w 76186"/>
              <a:gd name="csY2" fmla="*/ 65367 h 65367"/>
              <a:gd name="csX3" fmla="*/ 0 w 76186"/>
              <a:gd name="csY3" fmla="*/ 65367 h 65367"/>
              <a:gd name="csX4" fmla="*/ 0 w 76186"/>
              <a:gd name="csY4" fmla="*/ 0 h 65367"/>
            </a:gdLst>
            <a:ahLst/>
            <a:cxnLst>
              <a:cxn ang="0">
                <a:pos x="csX0" y="csY0"/>
              </a:cxn>
              <a:cxn ang="0">
                <a:pos x="csX1" y="csY1"/>
              </a:cxn>
              <a:cxn ang="0">
                <a:pos x="csX2" y="csY2"/>
              </a:cxn>
              <a:cxn ang="0">
                <a:pos x="csX3" y="csY3"/>
              </a:cxn>
              <a:cxn ang="0">
                <a:pos x="csX4" y="csY4"/>
              </a:cxn>
            </a:cxnLst>
            <a:rect l="l" t="t" r="r" b="b"/>
            <a:pathLst>
              <a:path w="76186" h="65367">
                <a:moveTo>
                  <a:pt x="0" y="0"/>
                </a:moveTo>
                <a:lnTo>
                  <a:pt x="76187" y="0"/>
                </a:lnTo>
                <a:lnTo>
                  <a:pt x="76187" y="65367"/>
                </a:lnTo>
                <a:lnTo>
                  <a:pt x="0" y="65367"/>
                </a:lnTo>
                <a:lnTo>
                  <a:pt x="0" y="0"/>
                </a:lnTo>
                <a:close/>
              </a:path>
            </a:pathLst>
          </a:custGeom>
          <a:solidFill>
            <a:srgbClr val="669BD2"/>
          </a:solidFill>
          <a:ln w="15011" cap="flat">
            <a:noFill/>
            <a:prstDash val="solid"/>
            <a:miter/>
          </a:ln>
        </p:spPr>
        <p:txBody>
          <a:bodyPr/>
          <a:lstStyle/>
          <a:p>
            <a:endParaRPr lang="en-GB" noProof="0" dirty="0"/>
          </a:p>
        </p:txBody>
      </p:sp>
      <p:sp>
        <p:nvSpPr>
          <p:cNvPr id="313" name="Freeform: Shape 312">
            <a:extLst>
              <a:ext uri="{FF2B5EF4-FFF2-40B4-BE49-F238E27FC236}">
                <a16:creationId xmlns:a16="http://schemas.microsoft.com/office/drawing/2014/main" id="{B8488474-1499-073F-D107-D29155D645C9}"/>
              </a:ext>
            </a:extLst>
          </p:cNvPr>
          <p:cNvSpPr/>
          <p:nvPr/>
        </p:nvSpPr>
        <p:spPr>
          <a:xfrm>
            <a:off x="5544493" y="3227100"/>
            <a:ext cx="351459" cy="141779"/>
          </a:xfrm>
          <a:custGeom>
            <a:avLst/>
            <a:gdLst>
              <a:gd name="csX0" fmla="*/ 491532 w 491532"/>
              <a:gd name="csY0" fmla="*/ 0 h 137196"/>
              <a:gd name="csX1" fmla="*/ 0 w 491532"/>
              <a:gd name="csY1" fmla="*/ 137196 h 137196"/>
            </a:gdLst>
            <a:ahLst/>
            <a:cxnLst>
              <a:cxn ang="0">
                <a:pos x="csX0" y="csY0"/>
              </a:cxn>
              <a:cxn ang="0">
                <a:pos x="csX1" y="csY1"/>
              </a:cxn>
            </a:cxnLst>
            <a:rect l="l" t="t" r="r" b="b"/>
            <a:pathLst>
              <a:path w="491532" h="137196">
                <a:moveTo>
                  <a:pt x="491532" y="0"/>
                </a:moveTo>
                <a:lnTo>
                  <a:pt x="0" y="137196"/>
                </a:lnTo>
              </a:path>
            </a:pathLst>
          </a:custGeom>
          <a:ln w="19050" cap="flat">
            <a:solidFill>
              <a:srgbClr val="669BD2"/>
            </a:solidFill>
            <a:prstDash val="sysDash"/>
            <a:miter/>
          </a:ln>
        </p:spPr>
        <p:txBody>
          <a:bodyPr/>
          <a:lstStyle/>
          <a:p>
            <a:endParaRPr lang="en-GB" noProof="0" dirty="0"/>
          </a:p>
        </p:txBody>
      </p:sp>
      <p:sp>
        <p:nvSpPr>
          <p:cNvPr id="314" name="Freeform: Shape 313">
            <a:extLst>
              <a:ext uri="{FF2B5EF4-FFF2-40B4-BE49-F238E27FC236}">
                <a16:creationId xmlns:a16="http://schemas.microsoft.com/office/drawing/2014/main" id="{E5E2D231-D7D5-3AEA-8E15-A08712EB9F49}"/>
              </a:ext>
            </a:extLst>
          </p:cNvPr>
          <p:cNvSpPr/>
          <p:nvPr/>
        </p:nvSpPr>
        <p:spPr>
          <a:xfrm>
            <a:off x="5551800" y="3359251"/>
            <a:ext cx="57806" cy="158239"/>
          </a:xfrm>
          <a:custGeom>
            <a:avLst/>
            <a:gdLst>
              <a:gd name="csX0" fmla="*/ 38770 w 80845"/>
              <a:gd name="csY0" fmla="*/ 64315 h 153124"/>
              <a:gd name="csX1" fmla="*/ 38770 w 80845"/>
              <a:gd name="csY1" fmla="*/ 153125 h 153124"/>
              <a:gd name="csX2" fmla="*/ 38770 w 80845"/>
              <a:gd name="csY2" fmla="*/ 64315 h 153124"/>
              <a:gd name="csX3" fmla="*/ 38770 w 80845"/>
              <a:gd name="csY3" fmla="*/ 0 h 153124"/>
              <a:gd name="csX4" fmla="*/ 0 w 80845"/>
              <a:gd name="csY4" fmla="*/ 153125 h 153124"/>
              <a:gd name="csX5" fmla="*/ 80845 w 80845"/>
              <a:gd name="csY5" fmla="*/ 153125 h 153124"/>
              <a:gd name="csX6" fmla="*/ 0 w 80845"/>
              <a:gd name="csY6" fmla="*/ 0 h 153124"/>
              <a:gd name="csX7" fmla="*/ 80845 w 80845"/>
              <a:gd name="csY7" fmla="*/ 0 h 1531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0845" h="153124">
                <a:moveTo>
                  <a:pt x="38770" y="64315"/>
                </a:moveTo>
                <a:lnTo>
                  <a:pt x="38770" y="153125"/>
                </a:lnTo>
                <a:moveTo>
                  <a:pt x="38770" y="64315"/>
                </a:moveTo>
                <a:lnTo>
                  <a:pt x="38770" y="0"/>
                </a:lnTo>
                <a:moveTo>
                  <a:pt x="0" y="153125"/>
                </a:moveTo>
                <a:lnTo>
                  <a:pt x="80845" y="153125"/>
                </a:lnTo>
                <a:moveTo>
                  <a:pt x="0" y="0"/>
                </a:moveTo>
                <a:lnTo>
                  <a:pt x="80845" y="0"/>
                </a:lnTo>
              </a:path>
            </a:pathLst>
          </a:custGeom>
          <a:noFill/>
          <a:ln w="19050" cap="flat">
            <a:solidFill>
              <a:srgbClr val="53585A"/>
            </a:solidFill>
            <a:prstDash val="solid"/>
            <a:round/>
          </a:ln>
        </p:spPr>
        <p:txBody>
          <a:bodyPr/>
          <a:lstStyle/>
          <a:p>
            <a:endParaRPr lang="en-GB" noProof="0" dirty="0"/>
          </a:p>
        </p:txBody>
      </p:sp>
      <p:sp>
        <p:nvSpPr>
          <p:cNvPr id="315" name="Freeform: Shape 314">
            <a:extLst>
              <a:ext uri="{FF2B5EF4-FFF2-40B4-BE49-F238E27FC236}">
                <a16:creationId xmlns:a16="http://schemas.microsoft.com/office/drawing/2014/main" id="{1046A9C3-1E0D-373C-AA7B-FCCC87A00D7B}"/>
              </a:ext>
            </a:extLst>
          </p:cNvPr>
          <p:cNvSpPr/>
          <p:nvPr/>
        </p:nvSpPr>
        <p:spPr>
          <a:xfrm>
            <a:off x="5909062" y="3385651"/>
            <a:ext cx="57806" cy="169421"/>
          </a:xfrm>
          <a:custGeom>
            <a:avLst/>
            <a:gdLst>
              <a:gd name="csX0" fmla="*/ 38770 w 80845"/>
              <a:gd name="csY0" fmla="*/ 80695 h 163944"/>
              <a:gd name="csX1" fmla="*/ 38770 w 80845"/>
              <a:gd name="csY1" fmla="*/ 163944 h 163944"/>
              <a:gd name="csX2" fmla="*/ 38770 w 80845"/>
              <a:gd name="csY2" fmla="*/ 80695 h 163944"/>
              <a:gd name="csX3" fmla="*/ 38770 w 80845"/>
              <a:gd name="csY3" fmla="*/ 0 h 163944"/>
              <a:gd name="csX4" fmla="*/ 0 w 80845"/>
              <a:gd name="csY4" fmla="*/ 163944 h 163944"/>
              <a:gd name="csX5" fmla="*/ 80845 w 80845"/>
              <a:gd name="csY5" fmla="*/ 163944 h 163944"/>
              <a:gd name="csX6" fmla="*/ 0 w 80845"/>
              <a:gd name="csY6" fmla="*/ 0 h 163944"/>
              <a:gd name="csX7" fmla="*/ 80845 w 80845"/>
              <a:gd name="csY7" fmla="*/ 0 h 1639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0845" h="163944">
                <a:moveTo>
                  <a:pt x="38770" y="80695"/>
                </a:moveTo>
                <a:lnTo>
                  <a:pt x="38770" y="163944"/>
                </a:lnTo>
                <a:moveTo>
                  <a:pt x="38770" y="80695"/>
                </a:moveTo>
                <a:lnTo>
                  <a:pt x="38770" y="0"/>
                </a:lnTo>
                <a:moveTo>
                  <a:pt x="0" y="163944"/>
                </a:moveTo>
                <a:lnTo>
                  <a:pt x="80845" y="163944"/>
                </a:lnTo>
                <a:moveTo>
                  <a:pt x="0" y="0"/>
                </a:moveTo>
                <a:lnTo>
                  <a:pt x="80845" y="0"/>
                </a:lnTo>
              </a:path>
            </a:pathLst>
          </a:custGeom>
          <a:noFill/>
          <a:ln w="19050" cap="flat">
            <a:solidFill>
              <a:srgbClr val="53585A"/>
            </a:solidFill>
            <a:prstDash val="solid"/>
            <a:round/>
          </a:ln>
        </p:spPr>
        <p:txBody>
          <a:bodyPr/>
          <a:lstStyle/>
          <a:p>
            <a:endParaRPr lang="en-GB" noProof="0" dirty="0"/>
          </a:p>
        </p:txBody>
      </p:sp>
      <p:sp>
        <p:nvSpPr>
          <p:cNvPr id="316" name="Freeform: Shape 315">
            <a:extLst>
              <a:ext uri="{FF2B5EF4-FFF2-40B4-BE49-F238E27FC236}">
                <a16:creationId xmlns:a16="http://schemas.microsoft.com/office/drawing/2014/main" id="{AB584B8F-2FB1-42B6-747A-20FF3DCDD9F7}"/>
              </a:ext>
            </a:extLst>
          </p:cNvPr>
          <p:cNvSpPr/>
          <p:nvPr/>
        </p:nvSpPr>
        <p:spPr>
          <a:xfrm>
            <a:off x="5553519" y="3402733"/>
            <a:ext cx="54475" cy="67551"/>
          </a:xfrm>
          <a:custGeom>
            <a:avLst/>
            <a:gdLst>
              <a:gd name="csX0" fmla="*/ 0 w 76186"/>
              <a:gd name="csY0" fmla="*/ 0 h 65367"/>
              <a:gd name="csX1" fmla="*/ 76187 w 76186"/>
              <a:gd name="csY1" fmla="*/ 0 h 65367"/>
              <a:gd name="csX2" fmla="*/ 76187 w 76186"/>
              <a:gd name="csY2" fmla="*/ 65367 h 65367"/>
              <a:gd name="csX3" fmla="*/ 0 w 76186"/>
              <a:gd name="csY3" fmla="*/ 65367 h 65367"/>
              <a:gd name="csX4" fmla="*/ 0 w 76186"/>
              <a:gd name="csY4" fmla="*/ 0 h 65367"/>
            </a:gdLst>
            <a:ahLst/>
            <a:cxnLst>
              <a:cxn ang="0">
                <a:pos x="csX0" y="csY0"/>
              </a:cxn>
              <a:cxn ang="0">
                <a:pos x="csX1" y="csY1"/>
              </a:cxn>
              <a:cxn ang="0">
                <a:pos x="csX2" y="csY2"/>
              </a:cxn>
              <a:cxn ang="0">
                <a:pos x="csX3" y="csY3"/>
              </a:cxn>
              <a:cxn ang="0">
                <a:pos x="csX4" y="csY4"/>
              </a:cxn>
            </a:cxnLst>
            <a:rect l="l" t="t" r="r" b="b"/>
            <a:pathLst>
              <a:path w="76186" h="65367">
                <a:moveTo>
                  <a:pt x="0" y="0"/>
                </a:moveTo>
                <a:lnTo>
                  <a:pt x="76187" y="0"/>
                </a:lnTo>
                <a:lnTo>
                  <a:pt x="76187" y="65367"/>
                </a:lnTo>
                <a:lnTo>
                  <a:pt x="0" y="65367"/>
                </a:lnTo>
                <a:lnTo>
                  <a:pt x="0" y="0"/>
                </a:lnTo>
                <a:close/>
              </a:path>
            </a:pathLst>
          </a:custGeom>
          <a:solidFill>
            <a:srgbClr val="53585A"/>
          </a:solidFill>
          <a:ln w="15011" cap="flat">
            <a:noFill/>
            <a:prstDash val="solid"/>
            <a:miter/>
          </a:ln>
        </p:spPr>
        <p:txBody>
          <a:bodyPr/>
          <a:lstStyle/>
          <a:p>
            <a:endParaRPr lang="en-GB" noProof="0" dirty="0"/>
          </a:p>
        </p:txBody>
      </p:sp>
      <p:sp>
        <p:nvSpPr>
          <p:cNvPr id="317" name="Freeform: Shape 316">
            <a:extLst>
              <a:ext uri="{FF2B5EF4-FFF2-40B4-BE49-F238E27FC236}">
                <a16:creationId xmlns:a16="http://schemas.microsoft.com/office/drawing/2014/main" id="{8923CD45-903D-3A72-1263-4822C17D4824}"/>
              </a:ext>
            </a:extLst>
          </p:cNvPr>
          <p:cNvSpPr/>
          <p:nvPr/>
        </p:nvSpPr>
        <p:spPr>
          <a:xfrm>
            <a:off x="5910781" y="3437206"/>
            <a:ext cx="54475" cy="67551"/>
          </a:xfrm>
          <a:custGeom>
            <a:avLst/>
            <a:gdLst>
              <a:gd name="csX0" fmla="*/ 0 w 76186"/>
              <a:gd name="csY0" fmla="*/ 0 h 65367"/>
              <a:gd name="csX1" fmla="*/ 76187 w 76186"/>
              <a:gd name="csY1" fmla="*/ 0 h 65367"/>
              <a:gd name="csX2" fmla="*/ 76187 w 76186"/>
              <a:gd name="csY2" fmla="*/ 65367 h 65367"/>
              <a:gd name="csX3" fmla="*/ 0 w 76186"/>
              <a:gd name="csY3" fmla="*/ 65367 h 65367"/>
              <a:gd name="csX4" fmla="*/ 0 w 76186"/>
              <a:gd name="csY4" fmla="*/ 0 h 65367"/>
            </a:gdLst>
            <a:ahLst/>
            <a:cxnLst>
              <a:cxn ang="0">
                <a:pos x="csX0" y="csY0"/>
              </a:cxn>
              <a:cxn ang="0">
                <a:pos x="csX1" y="csY1"/>
              </a:cxn>
              <a:cxn ang="0">
                <a:pos x="csX2" y="csY2"/>
              </a:cxn>
              <a:cxn ang="0">
                <a:pos x="csX3" y="csY3"/>
              </a:cxn>
              <a:cxn ang="0">
                <a:pos x="csX4" y="csY4"/>
              </a:cxn>
            </a:cxnLst>
            <a:rect l="l" t="t" r="r" b="b"/>
            <a:pathLst>
              <a:path w="76186" h="65367">
                <a:moveTo>
                  <a:pt x="0" y="0"/>
                </a:moveTo>
                <a:lnTo>
                  <a:pt x="76187" y="0"/>
                </a:lnTo>
                <a:lnTo>
                  <a:pt x="76187" y="65367"/>
                </a:lnTo>
                <a:lnTo>
                  <a:pt x="0" y="65367"/>
                </a:lnTo>
                <a:lnTo>
                  <a:pt x="0" y="0"/>
                </a:lnTo>
                <a:close/>
              </a:path>
            </a:pathLst>
          </a:custGeom>
          <a:solidFill>
            <a:srgbClr val="53585A"/>
          </a:solidFill>
          <a:ln w="15011" cap="flat">
            <a:noFill/>
            <a:prstDash val="solid"/>
            <a:miter/>
          </a:ln>
        </p:spPr>
        <p:txBody>
          <a:bodyPr/>
          <a:lstStyle/>
          <a:p>
            <a:endParaRPr lang="en-GB" noProof="0" dirty="0"/>
          </a:p>
        </p:txBody>
      </p:sp>
      <p:sp>
        <p:nvSpPr>
          <p:cNvPr id="318" name="Freeform: Shape 317">
            <a:extLst>
              <a:ext uri="{FF2B5EF4-FFF2-40B4-BE49-F238E27FC236}">
                <a16:creationId xmlns:a16="http://schemas.microsoft.com/office/drawing/2014/main" id="{74749897-98BB-41D6-6E44-F58D17BF36B4}"/>
              </a:ext>
            </a:extLst>
          </p:cNvPr>
          <p:cNvSpPr/>
          <p:nvPr/>
        </p:nvSpPr>
        <p:spPr>
          <a:xfrm>
            <a:off x="5580703" y="3434101"/>
            <a:ext cx="356079" cy="36959"/>
          </a:xfrm>
          <a:custGeom>
            <a:avLst/>
            <a:gdLst>
              <a:gd name="csX0" fmla="*/ 497994 w 497993"/>
              <a:gd name="csY0" fmla="*/ 35764 h 35764"/>
              <a:gd name="csX1" fmla="*/ 0 w 497993"/>
              <a:gd name="csY1" fmla="*/ 0 h 35764"/>
            </a:gdLst>
            <a:ahLst/>
            <a:cxnLst>
              <a:cxn ang="0">
                <a:pos x="csX0" y="csY0"/>
              </a:cxn>
              <a:cxn ang="0">
                <a:pos x="csX1" y="csY1"/>
              </a:cxn>
            </a:cxnLst>
            <a:rect l="l" t="t" r="r" b="b"/>
            <a:pathLst>
              <a:path w="497993" h="35764">
                <a:moveTo>
                  <a:pt x="497994" y="35764"/>
                </a:moveTo>
                <a:lnTo>
                  <a:pt x="0" y="0"/>
                </a:lnTo>
              </a:path>
            </a:pathLst>
          </a:custGeom>
          <a:ln w="19050" cap="flat">
            <a:solidFill>
              <a:srgbClr val="53585A"/>
            </a:solidFill>
            <a:prstDash val="sysDash"/>
            <a:miter/>
          </a:ln>
        </p:spPr>
        <p:txBody>
          <a:bodyPr/>
          <a:lstStyle/>
          <a:p>
            <a:endParaRPr lang="en-GB" noProof="0" dirty="0"/>
          </a:p>
        </p:txBody>
      </p:sp>
      <p:sp>
        <p:nvSpPr>
          <p:cNvPr id="11" name="TextBox 10">
            <a:extLst>
              <a:ext uri="{FF2B5EF4-FFF2-40B4-BE49-F238E27FC236}">
                <a16:creationId xmlns:a16="http://schemas.microsoft.com/office/drawing/2014/main" id="{1B86ADDA-7C80-2424-0DA5-DD0F89FB0935}"/>
              </a:ext>
            </a:extLst>
          </p:cNvPr>
          <p:cNvSpPr txBox="1"/>
          <p:nvPr/>
        </p:nvSpPr>
        <p:spPr>
          <a:xfrm rot="16200000">
            <a:off x="-553349" y="3220401"/>
            <a:ext cx="2212465" cy="430887"/>
          </a:xfrm>
          <a:prstGeom prst="rect">
            <a:avLst/>
          </a:prstGeom>
          <a:noFill/>
        </p:spPr>
        <p:txBody>
          <a:bodyPr vert="horz" wrap="none" lIns="91440" tIns="45720" rIns="91440" bIns="45720" rtlCol="0">
            <a:spAutoFit/>
          </a:bodyPr>
          <a:lstStyle/>
          <a:p>
            <a:pPr algn="ctr">
              <a:spcBef>
                <a:spcPts val="600"/>
              </a:spcBef>
            </a:pPr>
            <a:r>
              <a:rPr lang="en-GB" sz="1100" b="1" spc="0" baseline="0" noProof="0" dirty="0">
                <a:ln/>
                <a:latin typeface="Arial"/>
                <a:cs typeface="Arial"/>
                <a:sym typeface="Arial"/>
                <a:rtl val="0"/>
              </a:rPr>
              <a:t>Mean (95% CI) eGFR change </a:t>
            </a:r>
            <a:br>
              <a:rPr lang="en-GB" sz="1100" b="1" spc="0" baseline="0" noProof="0" dirty="0">
                <a:ln/>
                <a:latin typeface="Arial"/>
                <a:cs typeface="Arial"/>
                <a:sym typeface="Arial"/>
                <a:rtl val="0"/>
              </a:rPr>
            </a:br>
            <a:r>
              <a:rPr lang="en-GB" sz="1100" b="1" spc="0" baseline="0" noProof="0" dirty="0">
                <a:ln/>
                <a:latin typeface="Arial"/>
                <a:cs typeface="Arial"/>
                <a:sym typeface="Arial"/>
                <a:rtl val="0"/>
              </a:rPr>
              <a:t>from baseline (ml/min/1.73 </a:t>
            </a:r>
            <a:r>
              <a:rPr lang="en-GB" sz="1100" b="1" spc="0" baseline="0" noProof="0" dirty="0" err="1">
                <a:ln/>
                <a:latin typeface="Arial"/>
                <a:cs typeface="Arial"/>
                <a:sym typeface="Arial"/>
                <a:rtl val="0"/>
              </a:rPr>
              <a:t>m</a:t>
            </a:r>
            <a:r>
              <a:rPr lang="en-GB" sz="1100" b="1" spc="0" baseline="30000" noProof="0" dirty="0" err="1">
                <a:ln/>
                <a:latin typeface="Arial"/>
                <a:cs typeface="Arial"/>
                <a:sym typeface="Arial"/>
                <a:rtl val="0"/>
              </a:rPr>
              <a:t>2</a:t>
            </a:r>
            <a:r>
              <a:rPr lang="en-GB" sz="1100" b="1" spc="0" baseline="0" noProof="0" dirty="0">
                <a:ln/>
                <a:latin typeface="Arial"/>
                <a:cs typeface="Arial"/>
                <a:sym typeface="Arial"/>
                <a:rtl val="0"/>
              </a:rPr>
              <a:t>)</a:t>
            </a:r>
          </a:p>
        </p:txBody>
      </p:sp>
      <p:sp>
        <p:nvSpPr>
          <p:cNvPr id="13" name="TextBox 12">
            <a:extLst>
              <a:ext uri="{FF2B5EF4-FFF2-40B4-BE49-F238E27FC236}">
                <a16:creationId xmlns:a16="http://schemas.microsoft.com/office/drawing/2014/main" id="{DC01A778-6F15-CE1F-4EE6-CA2F48086E2A}"/>
              </a:ext>
            </a:extLst>
          </p:cNvPr>
          <p:cNvSpPr txBox="1"/>
          <p:nvPr/>
        </p:nvSpPr>
        <p:spPr>
          <a:xfrm>
            <a:off x="212082" y="4910197"/>
            <a:ext cx="597921" cy="153888"/>
          </a:xfrm>
          <a:prstGeom prst="rect">
            <a:avLst/>
          </a:prstGeom>
          <a:noFill/>
        </p:spPr>
        <p:txBody>
          <a:bodyPr vert="horz" wrap="none" lIns="0" tIns="0" rIns="0" bIns="0" rtlCol="0" anchor="ctr" anchorCtr="0">
            <a:spAutoFit/>
          </a:bodyPr>
          <a:lstStyle/>
          <a:p>
            <a:pPr>
              <a:spcBef>
                <a:spcPts val="600"/>
              </a:spcBef>
            </a:pPr>
            <a:r>
              <a:rPr lang="en-GB" sz="1000" b="1" noProof="0" dirty="0">
                <a:ln/>
                <a:latin typeface="Arial"/>
                <a:cs typeface="Arial"/>
                <a:sym typeface="Arial"/>
                <a:rtl val="0"/>
              </a:rPr>
              <a:t>At risk (n)</a:t>
            </a:r>
          </a:p>
        </p:txBody>
      </p:sp>
      <p:sp>
        <p:nvSpPr>
          <p:cNvPr id="14" name="TextBox 13">
            <a:extLst>
              <a:ext uri="{FF2B5EF4-FFF2-40B4-BE49-F238E27FC236}">
                <a16:creationId xmlns:a16="http://schemas.microsoft.com/office/drawing/2014/main" id="{8A2549CE-2900-1E87-C07D-68B78BCC6A78}"/>
              </a:ext>
            </a:extLst>
          </p:cNvPr>
          <p:cNvSpPr txBox="1"/>
          <p:nvPr/>
        </p:nvSpPr>
        <p:spPr>
          <a:xfrm>
            <a:off x="5820960" y="5077530"/>
            <a:ext cx="192361" cy="138499"/>
          </a:xfrm>
          <a:prstGeom prst="rect">
            <a:avLst/>
          </a:prstGeom>
          <a:noFill/>
        </p:spPr>
        <p:txBody>
          <a:bodyPr vert="horz" wrap="none" lIns="0" tIns="0" rIns="0" bIns="0" rtlCol="0" anchor="ctr" anchorCtr="0">
            <a:spAutoFit/>
          </a:bodyPr>
          <a:lstStyle/>
          <a:p>
            <a:pPr algn="ctr">
              <a:spcBef>
                <a:spcPts val="600"/>
              </a:spcBef>
            </a:pPr>
            <a:r>
              <a:rPr lang="en-GB" sz="900" spc="0" baseline="0" noProof="0" dirty="0">
                <a:ln/>
                <a:solidFill>
                  <a:srgbClr val="53585A"/>
                </a:solidFill>
                <a:latin typeface="Arial"/>
                <a:cs typeface="Arial"/>
                <a:sym typeface="Arial"/>
                <a:rtl val="0"/>
              </a:rPr>
              <a:t>593</a:t>
            </a:r>
          </a:p>
        </p:txBody>
      </p:sp>
      <p:sp>
        <p:nvSpPr>
          <p:cNvPr id="15" name="TextBox 14">
            <a:extLst>
              <a:ext uri="{FF2B5EF4-FFF2-40B4-BE49-F238E27FC236}">
                <a16:creationId xmlns:a16="http://schemas.microsoft.com/office/drawing/2014/main" id="{F8375F33-DEA8-2F64-12C3-C75A6643A99C}"/>
              </a:ext>
            </a:extLst>
          </p:cNvPr>
          <p:cNvSpPr txBox="1"/>
          <p:nvPr/>
        </p:nvSpPr>
        <p:spPr>
          <a:xfrm>
            <a:off x="5465292" y="5077530"/>
            <a:ext cx="192361" cy="138499"/>
          </a:xfrm>
          <a:prstGeom prst="rect">
            <a:avLst/>
          </a:prstGeom>
          <a:noFill/>
        </p:spPr>
        <p:txBody>
          <a:bodyPr vert="horz" wrap="none" lIns="0" tIns="0" rIns="0" bIns="0" rtlCol="0" anchor="ctr" anchorCtr="0">
            <a:spAutoFit/>
          </a:bodyPr>
          <a:lstStyle/>
          <a:p>
            <a:pPr algn="ctr">
              <a:spcBef>
                <a:spcPts val="600"/>
              </a:spcBef>
            </a:pPr>
            <a:r>
              <a:rPr lang="en-GB" sz="900" spc="0" baseline="0" noProof="0" dirty="0">
                <a:ln/>
                <a:solidFill>
                  <a:srgbClr val="53585A"/>
                </a:solidFill>
                <a:latin typeface="Arial"/>
                <a:cs typeface="Arial"/>
                <a:sym typeface="Arial"/>
                <a:rtl val="0"/>
              </a:rPr>
              <a:t>594</a:t>
            </a:r>
          </a:p>
        </p:txBody>
      </p:sp>
      <p:sp>
        <p:nvSpPr>
          <p:cNvPr id="16" name="TextBox 15">
            <a:extLst>
              <a:ext uri="{FF2B5EF4-FFF2-40B4-BE49-F238E27FC236}">
                <a16:creationId xmlns:a16="http://schemas.microsoft.com/office/drawing/2014/main" id="{1D585771-ACE5-3B79-CBE0-4C40D0689F9C}"/>
              </a:ext>
            </a:extLst>
          </p:cNvPr>
          <p:cNvSpPr txBox="1"/>
          <p:nvPr/>
        </p:nvSpPr>
        <p:spPr>
          <a:xfrm>
            <a:off x="5107149" y="5077530"/>
            <a:ext cx="192361" cy="138499"/>
          </a:xfrm>
          <a:prstGeom prst="rect">
            <a:avLst/>
          </a:prstGeom>
          <a:noFill/>
        </p:spPr>
        <p:txBody>
          <a:bodyPr vert="horz" wrap="none" lIns="0" tIns="0" rIns="0" bIns="0" rtlCol="0" anchor="ctr" anchorCtr="0">
            <a:spAutoFit/>
          </a:bodyPr>
          <a:lstStyle/>
          <a:p>
            <a:pPr algn="ctr">
              <a:spcBef>
                <a:spcPts val="600"/>
              </a:spcBef>
            </a:pPr>
            <a:r>
              <a:rPr lang="en-GB" sz="900" spc="0" baseline="0" noProof="0" dirty="0">
                <a:ln/>
                <a:solidFill>
                  <a:srgbClr val="53585A"/>
                </a:solidFill>
                <a:latin typeface="Arial"/>
                <a:cs typeface="Arial"/>
                <a:sym typeface="Arial"/>
                <a:rtl val="0"/>
              </a:rPr>
              <a:t>175</a:t>
            </a:r>
          </a:p>
        </p:txBody>
      </p:sp>
      <p:sp>
        <p:nvSpPr>
          <p:cNvPr id="17" name="TextBox 16">
            <a:extLst>
              <a:ext uri="{FF2B5EF4-FFF2-40B4-BE49-F238E27FC236}">
                <a16:creationId xmlns:a16="http://schemas.microsoft.com/office/drawing/2014/main" id="{B8AEEB3C-C16F-3A67-A35D-049F1BF01631}"/>
              </a:ext>
            </a:extLst>
          </p:cNvPr>
          <p:cNvSpPr txBox="1"/>
          <p:nvPr/>
        </p:nvSpPr>
        <p:spPr>
          <a:xfrm>
            <a:off x="4749006" y="5077530"/>
            <a:ext cx="192361" cy="138499"/>
          </a:xfrm>
          <a:prstGeom prst="rect">
            <a:avLst/>
          </a:prstGeom>
          <a:noFill/>
        </p:spPr>
        <p:txBody>
          <a:bodyPr vert="horz" wrap="none" lIns="0" tIns="0" rIns="0" bIns="0" rtlCol="0" anchor="ctr" anchorCtr="0">
            <a:spAutoFit/>
          </a:bodyPr>
          <a:lstStyle/>
          <a:p>
            <a:pPr algn="ctr">
              <a:spcBef>
                <a:spcPts val="600"/>
              </a:spcBef>
            </a:pPr>
            <a:r>
              <a:rPr lang="en-GB" sz="900" spc="0" baseline="0" noProof="0" dirty="0">
                <a:ln/>
                <a:solidFill>
                  <a:srgbClr val="53585A"/>
                </a:solidFill>
                <a:latin typeface="Arial"/>
                <a:cs typeface="Arial"/>
                <a:sym typeface="Arial"/>
                <a:rtl val="0"/>
              </a:rPr>
              <a:t>328</a:t>
            </a:r>
          </a:p>
        </p:txBody>
      </p:sp>
      <p:sp>
        <p:nvSpPr>
          <p:cNvPr id="18" name="TextBox 17">
            <a:extLst>
              <a:ext uri="{FF2B5EF4-FFF2-40B4-BE49-F238E27FC236}">
                <a16:creationId xmlns:a16="http://schemas.microsoft.com/office/drawing/2014/main" id="{FE626AB8-5E70-C072-0CCC-0CF29D039F1B}"/>
              </a:ext>
            </a:extLst>
          </p:cNvPr>
          <p:cNvSpPr txBox="1"/>
          <p:nvPr/>
        </p:nvSpPr>
        <p:spPr>
          <a:xfrm>
            <a:off x="4390756" y="5077530"/>
            <a:ext cx="192361" cy="138499"/>
          </a:xfrm>
          <a:prstGeom prst="rect">
            <a:avLst/>
          </a:prstGeom>
          <a:noFill/>
        </p:spPr>
        <p:txBody>
          <a:bodyPr vert="horz" wrap="none" lIns="0" tIns="0" rIns="0" bIns="0" rtlCol="0" anchor="ctr" anchorCtr="0">
            <a:spAutoFit/>
          </a:bodyPr>
          <a:lstStyle/>
          <a:p>
            <a:pPr algn="ctr">
              <a:spcBef>
                <a:spcPts val="600"/>
              </a:spcBef>
            </a:pPr>
            <a:r>
              <a:rPr lang="en-GB" sz="900" spc="0" baseline="0" noProof="0" dirty="0">
                <a:ln/>
                <a:solidFill>
                  <a:srgbClr val="53585A"/>
                </a:solidFill>
                <a:latin typeface="Arial"/>
                <a:cs typeface="Arial"/>
                <a:sym typeface="Arial"/>
                <a:rtl val="0"/>
              </a:rPr>
              <a:t>497</a:t>
            </a:r>
          </a:p>
        </p:txBody>
      </p:sp>
      <p:sp>
        <p:nvSpPr>
          <p:cNvPr id="19" name="TextBox 18">
            <a:extLst>
              <a:ext uri="{FF2B5EF4-FFF2-40B4-BE49-F238E27FC236}">
                <a16:creationId xmlns:a16="http://schemas.microsoft.com/office/drawing/2014/main" id="{04EEDA4A-4E70-DB64-679D-DFDB19BA0C8F}"/>
              </a:ext>
            </a:extLst>
          </p:cNvPr>
          <p:cNvSpPr txBox="1"/>
          <p:nvPr/>
        </p:nvSpPr>
        <p:spPr>
          <a:xfrm>
            <a:off x="4030354" y="5077530"/>
            <a:ext cx="192361" cy="138499"/>
          </a:xfrm>
          <a:prstGeom prst="rect">
            <a:avLst/>
          </a:prstGeom>
          <a:noFill/>
        </p:spPr>
        <p:txBody>
          <a:bodyPr vert="horz" wrap="none" lIns="0" tIns="0" rIns="0" bIns="0" rtlCol="0" anchor="ctr" anchorCtr="0">
            <a:spAutoFit/>
          </a:bodyPr>
          <a:lstStyle/>
          <a:p>
            <a:pPr algn="ctr">
              <a:spcBef>
                <a:spcPts val="600"/>
              </a:spcBef>
            </a:pPr>
            <a:r>
              <a:rPr lang="en-GB" sz="900" spc="0" baseline="0" noProof="0" dirty="0">
                <a:ln/>
                <a:solidFill>
                  <a:srgbClr val="53585A"/>
                </a:solidFill>
                <a:latin typeface="Arial"/>
                <a:cs typeface="Arial"/>
                <a:sym typeface="Arial"/>
                <a:rtl val="0"/>
              </a:rPr>
              <a:t>699</a:t>
            </a:r>
          </a:p>
        </p:txBody>
      </p:sp>
      <p:sp>
        <p:nvSpPr>
          <p:cNvPr id="20" name="TextBox 19">
            <a:extLst>
              <a:ext uri="{FF2B5EF4-FFF2-40B4-BE49-F238E27FC236}">
                <a16:creationId xmlns:a16="http://schemas.microsoft.com/office/drawing/2014/main" id="{D0C2EF23-1A17-3A4B-F1F4-10C644891C94}"/>
              </a:ext>
            </a:extLst>
          </p:cNvPr>
          <p:cNvSpPr txBox="1"/>
          <p:nvPr/>
        </p:nvSpPr>
        <p:spPr>
          <a:xfrm>
            <a:off x="3674470" y="5077530"/>
            <a:ext cx="192361" cy="138499"/>
          </a:xfrm>
          <a:prstGeom prst="rect">
            <a:avLst/>
          </a:prstGeom>
          <a:noFill/>
        </p:spPr>
        <p:txBody>
          <a:bodyPr vert="horz" wrap="none" lIns="0" tIns="0" rIns="0" bIns="0" rtlCol="0" anchor="ctr" anchorCtr="0">
            <a:spAutoFit/>
          </a:bodyPr>
          <a:lstStyle/>
          <a:p>
            <a:pPr algn="ctr">
              <a:spcBef>
                <a:spcPts val="600"/>
              </a:spcBef>
            </a:pPr>
            <a:r>
              <a:rPr lang="en-GB" sz="900" spc="0" baseline="0" noProof="0" dirty="0">
                <a:ln/>
                <a:solidFill>
                  <a:srgbClr val="53585A"/>
                </a:solidFill>
                <a:latin typeface="Arial"/>
                <a:cs typeface="Arial"/>
                <a:sym typeface="Arial"/>
                <a:rtl val="0"/>
              </a:rPr>
              <a:t>702</a:t>
            </a:r>
          </a:p>
        </p:txBody>
      </p:sp>
      <p:sp>
        <p:nvSpPr>
          <p:cNvPr id="21" name="TextBox 20">
            <a:extLst>
              <a:ext uri="{FF2B5EF4-FFF2-40B4-BE49-F238E27FC236}">
                <a16:creationId xmlns:a16="http://schemas.microsoft.com/office/drawing/2014/main" id="{63517F2F-EE21-19E2-B320-15BDDFC9553D}"/>
              </a:ext>
            </a:extLst>
          </p:cNvPr>
          <p:cNvSpPr txBox="1"/>
          <p:nvPr/>
        </p:nvSpPr>
        <p:spPr>
          <a:xfrm>
            <a:off x="3343083" y="5077530"/>
            <a:ext cx="64120" cy="138499"/>
          </a:xfrm>
          <a:prstGeom prst="rect">
            <a:avLst/>
          </a:prstGeom>
          <a:noFill/>
        </p:spPr>
        <p:txBody>
          <a:bodyPr vert="horz" wrap="none" lIns="0" tIns="0" rIns="0" bIns="0" rtlCol="0" anchor="ctr" anchorCtr="0">
            <a:spAutoFit/>
          </a:bodyPr>
          <a:lstStyle/>
          <a:p>
            <a:pPr algn="ctr">
              <a:spcBef>
                <a:spcPts val="600"/>
              </a:spcBef>
            </a:pPr>
            <a:r>
              <a:rPr lang="en-GB" sz="900" spc="0" baseline="0" noProof="0" dirty="0">
                <a:ln/>
                <a:solidFill>
                  <a:srgbClr val="53585A"/>
                </a:solidFill>
                <a:latin typeface="Arial"/>
                <a:cs typeface="Arial"/>
                <a:sym typeface="Arial"/>
                <a:rtl val="0"/>
              </a:rPr>
              <a:t>7</a:t>
            </a:r>
          </a:p>
        </p:txBody>
      </p:sp>
      <p:sp>
        <p:nvSpPr>
          <p:cNvPr id="22" name="TextBox 21">
            <a:extLst>
              <a:ext uri="{FF2B5EF4-FFF2-40B4-BE49-F238E27FC236}">
                <a16:creationId xmlns:a16="http://schemas.microsoft.com/office/drawing/2014/main" id="{12C1F50F-9C96-773E-5586-F02FFCD1605A}"/>
              </a:ext>
            </a:extLst>
          </p:cNvPr>
          <p:cNvSpPr txBox="1"/>
          <p:nvPr/>
        </p:nvSpPr>
        <p:spPr>
          <a:xfrm>
            <a:off x="3388653" y="5077530"/>
            <a:ext cx="56682" cy="138499"/>
          </a:xfrm>
          <a:prstGeom prst="rect">
            <a:avLst/>
          </a:prstGeom>
          <a:noFill/>
        </p:spPr>
        <p:txBody>
          <a:bodyPr vert="horz" wrap="none" lIns="0" tIns="0" rIns="0" bIns="0" rtlCol="0" anchor="ctr" anchorCtr="0">
            <a:spAutoFit/>
          </a:bodyPr>
          <a:lstStyle/>
          <a:p>
            <a:pPr algn="ctr">
              <a:spcBef>
                <a:spcPts val="600"/>
              </a:spcBef>
            </a:pPr>
            <a:r>
              <a:rPr lang="en-GB" sz="900" spc="-58" baseline="0" noProof="0" dirty="0">
                <a:ln/>
                <a:solidFill>
                  <a:srgbClr val="53585A"/>
                </a:solidFill>
                <a:latin typeface="Arial"/>
                <a:cs typeface="Arial"/>
                <a:sym typeface="Arial"/>
                <a:rtl val="0"/>
              </a:rPr>
              <a:t>1</a:t>
            </a:r>
          </a:p>
        </p:txBody>
      </p:sp>
      <p:sp>
        <p:nvSpPr>
          <p:cNvPr id="23" name="TextBox 22">
            <a:extLst>
              <a:ext uri="{FF2B5EF4-FFF2-40B4-BE49-F238E27FC236}">
                <a16:creationId xmlns:a16="http://schemas.microsoft.com/office/drawing/2014/main" id="{FBBD7315-C152-BC93-9A90-E8411F26D1B4}"/>
              </a:ext>
            </a:extLst>
          </p:cNvPr>
          <p:cNvSpPr txBox="1"/>
          <p:nvPr/>
        </p:nvSpPr>
        <p:spPr>
          <a:xfrm>
            <a:off x="3421296" y="5077530"/>
            <a:ext cx="64120" cy="138499"/>
          </a:xfrm>
          <a:prstGeom prst="rect">
            <a:avLst/>
          </a:prstGeom>
          <a:noFill/>
        </p:spPr>
        <p:txBody>
          <a:bodyPr vert="horz" wrap="none" lIns="0" tIns="0" rIns="0" bIns="0" rtlCol="0" anchor="ctr" anchorCtr="0">
            <a:spAutoFit/>
          </a:bodyPr>
          <a:lstStyle/>
          <a:p>
            <a:pPr algn="ctr">
              <a:spcBef>
                <a:spcPts val="600"/>
              </a:spcBef>
            </a:pPr>
            <a:r>
              <a:rPr lang="en-GB" sz="900" spc="0" baseline="0" noProof="0" dirty="0">
                <a:ln/>
                <a:solidFill>
                  <a:srgbClr val="53585A"/>
                </a:solidFill>
                <a:latin typeface="Arial"/>
                <a:cs typeface="Arial"/>
                <a:sym typeface="Arial"/>
                <a:rtl val="0"/>
              </a:rPr>
              <a:t>1</a:t>
            </a:r>
          </a:p>
        </p:txBody>
      </p:sp>
      <p:sp>
        <p:nvSpPr>
          <p:cNvPr id="24" name="TextBox 23">
            <a:extLst>
              <a:ext uri="{FF2B5EF4-FFF2-40B4-BE49-F238E27FC236}">
                <a16:creationId xmlns:a16="http://schemas.microsoft.com/office/drawing/2014/main" id="{2BA6DE0C-D9A2-BAF1-4A95-7C7D7A181FD5}"/>
              </a:ext>
            </a:extLst>
          </p:cNvPr>
          <p:cNvSpPr txBox="1"/>
          <p:nvPr/>
        </p:nvSpPr>
        <p:spPr>
          <a:xfrm>
            <a:off x="2959691" y="5077530"/>
            <a:ext cx="192361" cy="138499"/>
          </a:xfrm>
          <a:prstGeom prst="rect">
            <a:avLst/>
          </a:prstGeom>
          <a:noFill/>
        </p:spPr>
        <p:txBody>
          <a:bodyPr vert="horz" wrap="none" lIns="0" tIns="0" rIns="0" bIns="0" rtlCol="0" anchor="ctr" anchorCtr="0">
            <a:spAutoFit/>
          </a:bodyPr>
          <a:lstStyle/>
          <a:p>
            <a:pPr algn="ctr">
              <a:spcBef>
                <a:spcPts val="600"/>
              </a:spcBef>
            </a:pPr>
            <a:r>
              <a:rPr lang="en-GB" sz="900" spc="0" baseline="0" noProof="0" dirty="0">
                <a:ln/>
                <a:solidFill>
                  <a:srgbClr val="53585A"/>
                </a:solidFill>
                <a:latin typeface="Arial"/>
                <a:cs typeface="Arial"/>
                <a:sym typeface="Arial"/>
                <a:rtl val="0"/>
              </a:rPr>
              <a:t>733</a:t>
            </a:r>
          </a:p>
        </p:txBody>
      </p:sp>
      <p:sp>
        <p:nvSpPr>
          <p:cNvPr id="25" name="TextBox 24">
            <a:extLst>
              <a:ext uri="{FF2B5EF4-FFF2-40B4-BE49-F238E27FC236}">
                <a16:creationId xmlns:a16="http://schemas.microsoft.com/office/drawing/2014/main" id="{616F48F1-1255-53F0-282A-8E17717C5FE7}"/>
              </a:ext>
            </a:extLst>
          </p:cNvPr>
          <p:cNvSpPr txBox="1"/>
          <p:nvPr/>
        </p:nvSpPr>
        <p:spPr>
          <a:xfrm>
            <a:off x="2601118" y="5077530"/>
            <a:ext cx="192361" cy="138499"/>
          </a:xfrm>
          <a:prstGeom prst="rect">
            <a:avLst/>
          </a:prstGeom>
          <a:noFill/>
        </p:spPr>
        <p:txBody>
          <a:bodyPr vert="horz" wrap="none" lIns="0" tIns="0" rIns="0" bIns="0" rtlCol="0" anchor="ctr" anchorCtr="0">
            <a:spAutoFit/>
          </a:bodyPr>
          <a:lstStyle/>
          <a:p>
            <a:pPr algn="ctr">
              <a:spcBef>
                <a:spcPts val="600"/>
              </a:spcBef>
            </a:pPr>
            <a:r>
              <a:rPr lang="en-GB" sz="900" spc="0" baseline="0" noProof="0" dirty="0">
                <a:ln/>
                <a:solidFill>
                  <a:srgbClr val="53585A"/>
                </a:solidFill>
                <a:latin typeface="Arial"/>
                <a:cs typeface="Arial"/>
                <a:sym typeface="Arial"/>
                <a:rtl val="0"/>
              </a:rPr>
              <a:t>744</a:t>
            </a:r>
          </a:p>
        </p:txBody>
      </p:sp>
      <p:sp>
        <p:nvSpPr>
          <p:cNvPr id="26" name="TextBox 25">
            <a:extLst>
              <a:ext uri="{FF2B5EF4-FFF2-40B4-BE49-F238E27FC236}">
                <a16:creationId xmlns:a16="http://schemas.microsoft.com/office/drawing/2014/main" id="{66A3E5EB-649F-B402-E0B7-249232CA68AF}"/>
              </a:ext>
            </a:extLst>
          </p:cNvPr>
          <p:cNvSpPr txBox="1"/>
          <p:nvPr/>
        </p:nvSpPr>
        <p:spPr>
          <a:xfrm>
            <a:off x="2243082" y="5077530"/>
            <a:ext cx="192361" cy="138499"/>
          </a:xfrm>
          <a:prstGeom prst="rect">
            <a:avLst/>
          </a:prstGeom>
          <a:noFill/>
        </p:spPr>
        <p:txBody>
          <a:bodyPr vert="horz" wrap="none" lIns="0" tIns="0" rIns="0" bIns="0" rtlCol="0" anchor="ctr" anchorCtr="0">
            <a:spAutoFit/>
          </a:bodyPr>
          <a:lstStyle/>
          <a:p>
            <a:pPr algn="ctr">
              <a:spcBef>
                <a:spcPts val="600"/>
              </a:spcBef>
            </a:pPr>
            <a:r>
              <a:rPr lang="en-GB" sz="900" spc="0" baseline="0" noProof="0" dirty="0">
                <a:ln/>
                <a:solidFill>
                  <a:srgbClr val="53585A"/>
                </a:solidFill>
                <a:latin typeface="Arial"/>
                <a:cs typeface="Arial"/>
                <a:sym typeface="Arial"/>
                <a:rtl val="0"/>
              </a:rPr>
              <a:t>754</a:t>
            </a:r>
          </a:p>
        </p:txBody>
      </p:sp>
      <p:sp>
        <p:nvSpPr>
          <p:cNvPr id="27" name="TextBox 26">
            <a:extLst>
              <a:ext uri="{FF2B5EF4-FFF2-40B4-BE49-F238E27FC236}">
                <a16:creationId xmlns:a16="http://schemas.microsoft.com/office/drawing/2014/main" id="{772A197F-8FA6-2C57-CD2E-B731D5805438}"/>
              </a:ext>
            </a:extLst>
          </p:cNvPr>
          <p:cNvSpPr txBox="1"/>
          <p:nvPr/>
        </p:nvSpPr>
        <p:spPr>
          <a:xfrm>
            <a:off x="1974448" y="5077530"/>
            <a:ext cx="192361" cy="138499"/>
          </a:xfrm>
          <a:prstGeom prst="rect">
            <a:avLst/>
          </a:prstGeom>
          <a:noFill/>
        </p:spPr>
        <p:txBody>
          <a:bodyPr vert="horz" wrap="none" lIns="0" tIns="0" rIns="0" bIns="0" rtlCol="0" anchor="ctr" anchorCtr="0">
            <a:spAutoFit/>
          </a:bodyPr>
          <a:lstStyle/>
          <a:p>
            <a:pPr algn="ctr">
              <a:spcBef>
                <a:spcPts val="600"/>
              </a:spcBef>
            </a:pPr>
            <a:r>
              <a:rPr lang="en-GB" sz="900" spc="0" baseline="0" noProof="0" dirty="0">
                <a:ln/>
                <a:solidFill>
                  <a:srgbClr val="53585A"/>
                </a:solidFill>
                <a:latin typeface="Arial"/>
                <a:cs typeface="Arial"/>
                <a:sym typeface="Arial"/>
                <a:rtl val="0"/>
              </a:rPr>
              <a:t>760</a:t>
            </a:r>
          </a:p>
        </p:txBody>
      </p:sp>
      <p:sp>
        <p:nvSpPr>
          <p:cNvPr id="28" name="TextBox 27">
            <a:extLst>
              <a:ext uri="{FF2B5EF4-FFF2-40B4-BE49-F238E27FC236}">
                <a16:creationId xmlns:a16="http://schemas.microsoft.com/office/drawing/2014/main" id="{89BBE94B-0EBB-7ED2-2E9D-16A60992D35A}"/>
              </a:ext>
            </a:extLst>
          </p:cNvPr>
          <p:cNvSpPr txBox="1"/>
          <p:nvPr/>
        </p:nvSpPr>
        <p:spPr>
          <a:xfrm>
            <a:off x="1706352" y="5077530"/>
            <a:ext cx="192361" cy="138499"/>
          </a:xfrm>
          <a:prstGeom prst="rect">
            <a:avLst/>
          </a:prstGeom>
          <a:noFill/>
        </p:spPr>
        <p:txBody>
          <a:bodyPr vert="horz" wrap="none" lIns="0" tIns="0" rIns="0" bIns="0" rtlCol="0" anchor="ctr" anchorCtr="0">
            <a:spAutoFit/>
          </a:bodyPr>
          <a:lstStyle/>
          <a:p>
            <a:pPr algn="ctr">
              <a:spcBef>
                <a:spcPts val="600"/>
              </a:spcBef>
            </a:pPr>
            <a:r>
              <a:rPr lang="en-GB" sz="900" spc="0" baseline="0" noProof="0" dirty="0">
                <a:ln/>
                <a:solidFill>
                  <a:srgbClr val="53585A"/>
                </a:solidFill>
                <a:latin typeface="Arial"/>
                <a:cs typeface="Arial"/>
                <a:sym typeface="Arial"/>
                <a:rtl val="0"/>
              </a:rPr>
              <a:t>762</a:t>
            </a:r>
          </a:p>
        </p:txBody>
      </p:sp>
      <p:sp>
        <p:nvSpPr>
          <p:cNvPr id="29" name="TextBox 28">
            <a:extLst>
              <a:ext uri="{FF2B5EF4-FFF2-40B4-BE49-F238E27FC236}">
                <a16:creationId xmlns:a16="http://schemas.microsoft.com/office/drawing/2014/main" id="{39EE07E8-4BC6-1622-908F-1AA7584913B3}"/>
              </a:ext>
            </a:extLst>
          </p:cNvPr>
          <p:cNvSpPr txBox="1"/>
          <p:nvPr/>
        </p:nvSpPr>
        <p:spPr>
          <a:xfrm>
            <a:off x="1468257" y="5077530"/>
            <a:ext cx="182742" cy="138499"/>
          </a:xfrm>
          <a:prstGeom prst="rect">
            <a:avLst/>
          </a:prstGeom>
          <a:noFill/>
        </p:spPr>
        <p:txBody>
          <a:bodyPr vert="horz" wrap="none" lIns="0" tIns="0" rIns="0" bIns="0" rtlCol="0" anchor="ctr" anchorCtr="0">
            <a:spAutoFit/>
          </a:bodyPr>
          <a:lstStyle/>
          <a:p>
            <a:pPr algn="ctr">
              <a:spcBef>
                <a:spcPts val="600"/>
              </a:spcBef>
            </a:pPr>
            <a:r>
              <a:rPr lang="en-GB" sz="900" spc="-25" baseline="0" noProof="0" dirty="0">
                <a:ln/>
                <a:solidFill>
                  <a:srgbClr val="53585A"/>
                </a:solidFill>
                <a:latin typeface="Arial"/>
                <a:cs typeface="Arial"/>
                <a:sym typeface="Arial"/>
                <a:rtl val="0"/>
              </a:rPr>
              <a:t>775</a:t>
            </a:r>
          </a:p>
        </p:txBody>
      </p:sp>
      <p:sp>
        <p:nvSpPr>
          <p:cNvPr id="30" name="TextBox 29">
            <a:extLst>
              <a:ext uri="{FF2B5EF4-FFF2-40B4-BE49-F238E27FC236}">
                <a16:creationId xmlns:a16="http://schemas.microsoft.com/office/drawing/2014/main" id="{2258EDB9-3A99-9F30-CC7D-6F988F3EE649}"/>
              </a:ext>
            </a:extLst>
          </p:cNvPr>
          <p:cNvSpPr txBox="1"/>
          <p:nvPr/>
        </p:nvSpPr>
        <p:spPr>
          <a:xfrm>
            <a:off x="1269526" y="5077530"/>
            <a:ext cx="182742" cy="138499"/>
          </a:xfrm>
          <a:prstGeom prst="rect">
            <a:avLst/>
          </a:prstGeom>
          <a:noFill/>
        </p:spPr>
        <p:txBody>
          <a:bodyPr vert="horz" wrap="none" lIns="0" tIns="0" rIns="0" bIns="0" rtlCol="0" anchor="ctr" anchorCtr="0">
            <a:spAutoFit/>
          </a:bodyPr>
          <a:lstStyle/>
          <a:p>
            <a:pPr algn="ctr">
              <a:spcBef>
                <a:spcPts val="600"/>
              </a:spcBef>
            </a:pPr>
            <a:r>
              <a:rPr lang="en-GB" sz="900" spc="-25" baseline="0" noProof="0" dirty="0">
                <a:ln/>
                <a:solidFill>
                  <a:srgbClr val="53585A"/>
                </a:solidFill>
                <a:latin typeface="Arial"/>
                <a:cs typeface="Arial"/>
                <a:sym typeface="Arial"/>
                <a:rtl val="0"/>
              </a:rPr>
              <a:t>777</a:t>
            </a:r>
          </a:p>
        </p:txBody>
      </p:sp>
      <p:sp>
        <p:nvSpPr>
          <p:cNvPr id="31" name="TextBox 30">
            <a:extLst>
              <a:ext uri="{FF2B5EF4-FFF2-40B4-BE49-F238E27FC236}">
                <a16:creationId xmlns:a16="http://schemas.microsoft.com/office/drawing/2014/main" id="{63BE3E50-77D5-F2A7-6184-59DB53E56251}"/>
              </a:ext>
            </a:extLst>
          </p:cNvPr>
          <p:cNvSpPr txBox="1"/>
          <p:nvPr/>
        </p:nvSpPr>
        <p:spPr>
          <a:xfrm>
            <a:off x="1061151" y="5077530"/>
            <a:ext cx="182742" cy="138499"/>
          </a:xfrm>
          <a:prstGeom prst="rect">
            <a:avLst/>
          </a:prstGeom>
          <a:noFill/>
        </p:spPr>
        <p:txBody>
          <a:bodyPr vert="horz" wrap="none" lIns="0" tIns="0" rIns="0" bIns="0" rtlCol="0" anchor="ctr" anchorCtr="0">
            <a:spAutoFit/>
          </a:bodyPr>
          <a:lstStyle/>
          <a:p>
            <a:pPr algn="ctr">
              <a:spcBef>
                <a:spcPts val="600"/>
              </a:spcBef>
            </a:pPr>
            <a:r>
              <a:rPr lang="en-GB" sz="900" spc="-25" baseline="0" noProof="0" dirty="0">
                <a:ln/>
                <a:solidFill>
                  <a:srgbClr val="53585A"/>
                </a:solidFill>
                <a:latin typeface="Arial"/>
                <a:cs typeface="Arial"/>
                <a:sym typeface="Arial"/>
                <a:rtl val="0"/>
              </a:rPr>
              <a:t>791</a:t>
            </a:r>
          </a:p>
        </p:txBody>
      </p:sp>
      <p:sp>
        <p:nvSpPr>
          <p:cNvPr id="32" name="TextBox 31">
            <a:extLst>
              <a:ext uri="{FF2B5EF4-FFF2-40B4-BE49-F238E27FC236}">
                <a16:creationId xmlns:a16="http://schemas.microsoft.com/office/drawing/2014/main" id="{7A0BCF85-3569-CEA3-7737-0A7A6D07F2F5}"/>
              </a:ext>
            </a:extLst>
          </p:cNvPr>
          <p:cNvSpPr txBox="1"/>
          <p:nvPr/>
        </p:nvSpPr>
        <p:spPr>
          <a:xfrm>
            <a:off x="208696" y="5069836"/>
            <a:ext cx="460062" cy="153888"/>
          </a:xfrm>
          <a:prstGeom prst="rect">
            <a:avLst/>
          </a:prstGeom>
          <a:noFill/>
        </p:spPr>
        <p:txBody>
          <a:bodyPr vert="horz" wrap="none" lIns="0" tIns="0" rIns="0" bIns="0" rtlCol="0" anchor="ctr" anchorCtr="0">
            <a:spAutoFit/>
          </a:bodyPr>
          <a:lstStyle/>
          <a:p>
            <a:pPr>
              <a:spcBef>
                <a:spcPts val="600"/>
              </a:spcBef>
            </a:pPr>
            <a:r>
              <a:rPr lang="en-GB" sz="1000" spc="0" baseline="0" noProof="0" dirty="0">
                <a:ln/>
                <a:solidFill>
                  <a:srgbClr val="53585A"/>
                </a:solidFill>
                <a:latin typeface="Arial"/>
                <a:cs typeface="Arial"/>
                <a:sym typeface="Arial"/>
                <a:rtl val="0"/>
              </a:rPr>
              <a:t>Placebo</a:t>
            </a:r>
          </a:p>
        </p:txBody>
      </p:sp>
      <p:sp>
        <p:nvSpPr>
          <p:cNvPr id="33" name="TextBox 32">
            <a:extLst>
              <a:ext uri="{FF2B5EF4-FFF2-40B4-BE49-F238E27FC236}">
                <a16:creationId xmlns:a16="http://schemas.microsoft.com/office/drawing/2014/main" id="{554ADFC0-2219-3FC9-6B64-50C66D5638B9}"/>
              </a:ext>
            </a:extLst>
          </p:cNvPr>
          <p:cNvSpPr txBox="1"/>
          <p:nvPr/>
        </p:nvSpPr>
        <p:spPr>
          <a:xfrm>
            <a:off x="5820960" y="5210545"/>
            <a:ext cx="192361" cy="138499"/>
          </a:xfrm>
          <a:prstGeom prst="rect">
            <a:avLst/>
          </a:prstGeom>
          <a:noFill/>
        </p:spPr>
        <p:txBody>
          <a:bodyPr vert="horz" wrap="none" lIns="0" tIns="0" rIns="0" bIns="0" rtlCol="0" anchor="ctr" anchorCtr="0">
            <a:spAutoFit/>
          </a:bodyPr>
          <a:lstStyle/>
          <a:p>
            <a:pPr algn="ctr">
              <a:spcBef>
                <a:spcPts val="600"/>
              </a:spcBef>
            </a:pPr>
            <a:r>
              <a:rPr lang="en-GB" sz="900" spc="0" baseline="0" noProof="0" dirty="0">
                <a:ln/>
                <a:solidFill>
                  <a:srgbClr val="669BD2"/>
                </a:solidFill>
                <a:latin typeface="Arial"/>
                <a:cs typeface="Arial"/>
                <a:sym typeface="Arial"/>
                <a:rtl val="0"/>
              </a:rPr>
              <a:t>608</a:t>
            </a:r>
          </a:p>
        </p:txBody>
      </p:sp>
      <p:sp>
        <p:nvSpPr>
          <p:cNvPr id="34" name="TextBox 33">
            <a:extLst>
              <a:ext uri="{FF2B5EF4-FFF2-40B4-BE49-F238E27FC236}">
                <a16:creationId xmlns:a16="http://schemas.microsoft.com/office/drawing/2014/main" id="{6DB9AC10-7F99-71BB-45AE-DEBCB009084A}"/>
              </a:ext>
            </a:extLst>
          </p:cNvPr>
          <p:cNvSpPr txBox="1"/>
          <p:nvPr/>
        </p:nvSpPr>
        <p:spPr>
          <a:xfrm>
            <a:off x="5465292" y="5210545"/>
            <a:ext cx="192361" cy="138499"/>
          </a:xfrm>
          <a:prstGeom prst="rect">
            <a:avLst/>
          </a:prstGeom>
          <a:noFill/>
        </p:spPr>
        <p:txBody>
          <a:bodyPr vert="horz" wrap="none" lIns="0" tIns="0" rIns="0" bIns="0" rtlCol="0" anchor="ctr" anchorCtr="0">
            <a:spAutoFit/>
          </a:bodyPr>
          <a:lstStyle/>
          <a:p>
            <a:pPr algn="ctr">
              <a:spcBef>
                <a:spcPts val="600"/>
              </a:spcBef>
            </a:pPr>
            <a:r>
              <a:rPr lang="en-GB" sz="900" spc="0" baseline="0" noProof="0" dirty="0">
                <a:ln/>
                <a:solidFill>
                  <a:srgbClr val="669BD2"/>
                </a:solidFill>
                <a:latin typeface="Arial"/>
                <a:cs typeface="Arial"/>
                <a:sym typeface="Arial"/>
                <a:rtl val="0"/>
              </a:rPr>
              <a:t>637</a:t>
            </a:r>
          </a:p>
        </p:txBody>
      </p:sp>
      <p:sp>
        <p:nvSpPr>
          <p:cNvPr id="35" name="TextBox 34">
            <a:extLst>
              <a:ext uri="{FF2B5EF4-FFF2-40B4-BE49-F238E27FC236}">
                <a16:creationId xmlns:a16="http://schemas.microsoft.com/office/drawing/2014/main" id="{CC9C8BC6-1494-9DAB-1C70-9B7B4ED63D31}"/>
              </a:ext>
            </a:extLst>
          </p:cNvPr>
          <p:cNvSpPr txBox="1"/>
          <p:nvPr/>
        </p:nvSpPr>
        <p:spPr>
          <a:xfrm>
            <a:off x="5107149" y="5210545"/>
            <a:ext cx="192361" cy="138499"/>
          </a:xfrm>
          <a:prstGeom prst="rect">
            <a:avLst/>
          </a:prstGeom>
          <a:noFill/>
        </p:spPr>
        <p:txBody>
          <a:bodyPr vert="horz" wrap="none" lIns="0" tIns="0" rIns="0" bIns="0" rtlCol="0" anchor="ctr" anchorCtr="0">
            <a:spAutoFit/>
          </a:bodyPr>
          <a:lstStyle/>
          <a:p>
            <a:pPr algn="ctr">
              <a:spcBef>
                <a:spcPts val="600"/>
              </a:spcBef>
            </a:pPr>
            <a:r>
              <a:rPr lang="en-GB" sz="900" spc="0" baseline="0" noProof="0" dirty="0">
                <a:ln/>
                <a:solidFill>
                  <a:srgbClr val="669BD2"/>
                </a:solidFill>
                <a:latin typeface="Arial"/>
                <a:cs typeface="Arial"/>
                <a:sym typeface="Arial"/>
                <a:rtl val="0"/>
              </a:rPr>
              <a:t>193</a:t>
            </a:r>
          </a:p>
        </p:txBody>
      </p:sp>
      <p:sp>
        <p:nvSpPr>
          <p:cNvPr id="36" name="TextBox 35">
            <a:extLst>
              <a:ext uri="{FF2B5EF4-FFF2-40B4-BE49-F238E27FC236}">
                <a16:creationId xmlns:a16="http://schemas.microsoft.com/office/drawing/2014/main" id="{69B3BF63-BC20-782E-E3F5-C20997C30F3B}"/>
              </a:ext>
            </a:extLst>
          </p:cNvPr>
          <p:cNvSpPr txBox="1"/>
          <p:nvPr/>
        </p:nvSpPr>
        <p:spPr>
          <a:xfrm>
            <a:off x="4749006" y="5210545"/>
            <a:ext cx="192361" cy="138499"/>
          </a:xfrm>
          <a:prstGeom prst="rect">
            <a:avLst/>
          </a:prstGeom>
          <a:noFill/>
        </p:spPr>
        <p:txBody>
          <a:bodyPr vert="horz" wrap="none" lIns="0" tIns="0" rIns="0" bIns="0" rtlCol="0" anchor="ctr" anchorCtr="0">
            <a:spAutoFit/>
          </a:bodyPr>
          <a:lstStyle/>
          <a:p>
            <a:pPr algn="ctr">
              <a:spcBef>
                <a:spcPts val="600"/>
              </a:spcBef>
            </a:pPr>
            <a:r>
              <a:rPr lang="en-GB" sz="900" spc="0" baseline="0" noProof="0" dirty="0">
                <a:ln/>
                <a:solidFill>
                  <a:srgbClr val="669BD2"/>
                </a:solidFill>
                <a:latin typeface="Arial"/>
                <a:cs typeface="Arial"/>
                <a:sym typeface="Arial"/>
                <a:rtl val="0"/>
              </a:rPr>
              <a:t>361</a:t>
            </a:r>
          </a:p>
        </p:txBody>
      </p:sp>
      <p:sp>
        <p:nvSpPr>
          <p:cNvPr id="37" name="TextBox 36">
            <a:extLst>
              <a:ext uri="{FF2B5EF4-FFF2-40B4-BE49-F238E27FC236}">
                <a16:creationId xmlns:a16="http://schemas.microsoft.com/office/drawing/2014/main" id="{1CF774ED-53C5-A22F-871D-B364DF091729}"/>
              </a:ext>
            </a:extLst>
          </p:cNvPr>
          <p:cNvSpPr txBox="1"/>
          <p:nvPr/>
        </p:nvSpPr>
        <p:spPr>
          <a:xfrm>
            <a:off x="4390756" y="5210545"/>
            <a:ext cx="192361" cy="138499"/>
          </a:xfrm>
          <a:prstGeom prst="rect">
            <a:avLst/>
          </a:prstGeom>
          <a:noFill/>
        </p:spPr>
        <p:txBody>
          <a:bodyPr vert="horz" wrap="none" lIns="0" tIns="0" rIns="0" bIns="0" rtlCol="0" anchor="ctr" anchorCtr="0">
            <a:spAutoFit/>
          </a:bodyPr>
          <a:lstStyle/>
          <a:p>
            <a:pPr algn="ctr">
              <a:spcBef>
                <a:spcPts val="600"/>
              </a:spcBef>
            </a:pPr>
            <a:r>
              <a:rPr lang="en-GB" sz="900" spc="0" baseline="0" noProof="0" dirty="0">
                <a:ln/>
                <a:solidFill>
                  <a:srgbClr val="669BD2"/>
                </a:solidFill>
                <a:latin typeface="Arial"/>
                <a:cs typeface="Arial"/>
                <a:sym typeface="Arial"/>
                <a:rtl val="0"/>
              </a:rPr>
              <a:t>528</a:t>
            </a:r>
          </a:p>
        </p:txBody>
      </p:sp>
      <p:sp>
        <p:nvSpPr>
          <p:cNvPr id="38" name="TextBox 37">
            <a:extLst>
              <a:ext uri="{FF2B5EF4-FFF2-40B4-BE49-F238E27FC236}">
                <a16:creationId xmlns:a16="http://schemas.microsoft.com/office/drawing/2014/main" id="{FA983834-28EB-B49F-5F19-EE4A664AC0B5}"/>
              </a:ext>
            </a:extLst>
          </p:cNvPr>
          <p:cNvSpPr txBox="1"/>
          <p:nvPr/>
        </p:nvSpPr>
        <p:spPr>
          <a:xfrm>
            <a:off x="4055388" y="5210545"/>
            <a:ext cx="64120" cy="138499"/>
          </a:xfrm>
          <a:prstGeom prst="rect">
            <a:avLst/>
          </a:prstGeom>
          <a:noFill/>
        </p:spPr>
        <p:txBody>
          <a:bodyPr vert="horz" wrap="none" lIns="0" tIns="0" rIns="0" bIns="0" rtlCol="0" anchor="ctr" anchorCtr="0">
            <a:spAutoFit/>
          </a:bodyPr>
          <a:lstStyle/>
          <a:p>
            <a:pPr algn="ctr">
              <a:spcBef>
                <a:spcPts val="600"/>
              </a:spcBef>
            </a:pPr>
            <a:r>
              <a:rPr lang="en-GB" sz="900" spc="0" baseline="0" noProof="0" dirty="0">
                <a:ln/>
                <a:solidFill>
                  <a:srgbClr val="669BD2"/>
                </a:solidFill>
                <a:latin typeface="Arial"/>
                <a:cs typeface="Arial"/>
                <a:sym typeface="Arial"/>
                <a:rtl val="0"/>
              </a:rPr>
              <a:t>7</a:t>
            </a:r>
          </a:p>
        </p:txBody>
      </p:sp>
      <p:sp>
        <p:nvSpPr>
          <p:cNvPr id="39" name="TextBox 38">
            <a:extLst>
              <a:ext uri="{FF2B5EF4-FFF2-40B4-BE49-F238E27FC236}">
                <a16:creationId xmlns:a16="http://schemas.microsoft.com/office/drawing/2014/main" id="{21585B76-B78F-C83F-130C-C176FB392F0A}"/>
              </a:ext>
            </a:extLst>
          </p:cNvPr>
          <p:cNvSpPr txBox="1"/>
          <p:nvPr/>
        </p:nvSpPr>
        <p:spPr>
          <a:xfrm>
            <a:off x="4100958" y="5210545"/>
            <a:ext cx="56682" cy="138499"/>
          </a:xfrm>
          <a:prstGeom prst="rect">
            <a:avLst/>
          </a:prstGeom>
          <a:noFill/>
        </p:spPr>
        <p:txBody>
          <a:bodyPr vert="horz" wrap="none" lIns="0" tIns="0" rIns="0" bIns="0" rtlCol="0" anchor="ctr" anchorCtr="0">
            <a:spAutoFit/>
          </a:bodyPr>
          <a:lstStyle/>
          <a:p>
            <a:pPr algn="ctr">
              <a:spcBef>
                <a:spcPts val="600"/>
              </a:spcBef>
            </a:pPr>
            <a:r>
              <a:rPr lang="en-GB" sz="900" spc="-58" baseline="0" noProof="0" dirty="0">
                <a:ln/>
                <a:solidFill>
                  <a:srgbClr val="669BD2"/>
                </a:solidFill>
                <a:latin typeface="Arial"/>
                <a:cs typeface="Arial"/>
                <a:sym typeface="Arial"/>
                <a:rtl val="0"/>
              </a:rPr>
              <a:t>1</a:t>
            </a:r>
          </a:p>
        </p:txBody>
      </p:sp>
      <p:sp>
        <p:nvSpPr>
          <p:cNvPr id="40" name="TextBox 39">
            <a:extLst>
              <a:ext uri="{FF2B5EF4-FFF2-40B4-BE49-F238E27FC236}">
                <a16:creationId xmlns:a16="http://schemas.microsoft.com/office/drawing/2014/main" id="{19DCF7B7-9358-36A8-C324-DAE0BF60D252}"/>
              </a:ext>
            </a:extLst>
          </p:cNvPr>
          <p:cNvSpPr txBox="1"/>
          <p:nvPr/>
        </p:nvSpPr>
        <p:spPr>
          <a:xfrm>
            <a:off x="4133601" y="5210545"/>
            <a:ext cx="64120" cy="138499"/>
          </a:xfrm>
          <a:prstGeom prst="rect">
            <a:avLst/>
          </a:prstGeom>
          <a:noFill/>
        </p:spPr>
        <p:txBody>
          <a:bodyPr vert="horz" wrap="none" lIns="0" tIns="0" rIns="0" bIns="0" rtlCol="0" anchor="ctr" anchorCtr="0">
            <a:spAutoFit/>
          </a:bodyPr>
          <a:lstStyle/>
          <a:p>
            <a:pPr algn="ctr">
              <a:spcBef>
                <a:spcPts val="600"/>
              </a:spcBef>
            </a:pPr>
            <a:r>
              <a:rPr lang="en-GB" sz="900" spc="0" baseline="0" noProof="0" dirty="0">
                <a:ln/>
                <a:solidFill>
                  <a:srgbClr val="669BD2"/>
                </a:solidFill>
                <a:latin typeface="Arial"/>
                <a:cs typeface="Arial"/>
                <a:sym typeface="Arial"/>
                <a:rtl val="0"/>
              </a:rPr>
              <a:t>1</a:t>
            </a:r>
          </a:p>
        </p:txBody>
      </p:sp>
      <p:sp>
        <p:nvSpPr>
          <p:cNvPr id="41" name="TextBox 40">
            <a:extLst>
              <a:ext uri="{FF2B5EF4-FFF2-40B4-BE49-F238E27FC236}">
                <a16:creationId xmlns:a16="http://schemas.microsoft.com/office/drawing/2014/main" id="{8906EFA4-E98D-A72D-5F06-8519DD1236D1}"/>
              </a:ext>
            </a:extLst>
          </p:cNvPr>
          <p:cNvSpPr txBox="1"/>
          <p:nvPr/>
        </p:nvSpPr>
        <p:spPr>
          <a:xfrm>
            <a:off x="3699505" y="5210545"/>
            <a:ext cx="64120" cy="138499"/>
          </a:xfrm>
          <a:prstGeom prst="rect">
            <a:avLst/>
          </a:prstGeom>
          <a:noFill/>
        </p:spPr>
        <p:txBody>
          <a:bodyPr vert="horz" wrap="none" lIns="0" tIns="0" rIns="0" bIns="0" rtlCol="0" anchor="ctr" anchorCtr="0">
            <a:spAutoFit/>
          </a:bodyPr>
          <a:lstStyle/>
          <a:p>
            <a:pPr algn="ctr">
              <a:spcBef>
                <a:spcPts val="600"/>
              </a:spcBef>
            </a:pPr>
            <a:r>
              <a:rPr lang="en-GB" sz="900" spc="0" baseline="0" noProof="0" dirty="0">
                <a:ln/>
                <a:solidFill>
                  <a:srgbClr val="669BD2"/>
                </a:solidFill>
                <a:latin typeface="Arial"/>
                <a:cs typeface="Arial"/>
                <a:sym typeface="Arial"/>
                <a:rtl val="0"/>
              </a:rPr>
              <a:t>7</a:t>
            </a:r>
          </a:p>
        </p:txBody>
      </p:sp>
      <p:sp>
        <p:nvSpPr>
          <p:cNvPr id="42" name="TextBox 41">
            <a:extLst>
              <a:ext uri="{FF2B5EF4-FFF2-40B4-BE49-F238E27FC236}">
                <a16:creationId xmlns:a16="http://schemas.microsoft.com/office/drawing/2014/main" id="{ABE87E96-6FD0-0105-0CD2-89200CA89358}"/>
              </a:ext>
            </a:extLst>
          </p:cNvPr>
          <p:cNvSpPr txBox="1"/>
          <p:nvPr/>
        </p:nvSpPr>
        <p:spPr>
          <a:xfrm>
            <a:off x="3745074" y="5210545"/>
            <a:ext cx="56682" cy="138499"/>
          </a:xfrm>
          <a:prstGeom prst="rect">
            <a:avLst/>
          </a:prstGeom>
          <a:noFill/>
        </p:spPr>
        <p:txBody>
          <a:bodyPr vert="horz" wrap="none" lIns="0" tIns="0" rIns="0" bIns="0" rtlCol="0" anchor="ctr" anchorCtr="0">
            <a:spAutoFit/>
          </a:bodyPr>
          <a:lstStyle/>
          <a:p>
            <a:pPr algn="ctr">
              <a:spcBef>
                <a:spcPts val="600"/>
              </a:spcBef>
            </a:pPr>
            <a:r>
              <a:rPr lang="en-GB" sz="900" spc="-58" baseline="0" noProof="0" dirty="0">
                <a:ln/>
                <a:solidFill>
                  <a:srgbClr val="669BD2"/>
                </a:solidFill>
                <a:latin typeface="Arial"/>
                <a:cs typeface="Arial"/>
                <a:sym typeface="Arial"/>
                <a:rtl val="0"/>
              </a:rPr>
              <a:t>1</a:t>
            </a:r>
          </a:p>
        </p:txBody>
      </p:sp>
      <p:sp>
        <p:nvSpPr>
          <p:cNvPr id="43" name="TextBox 42">
            <a:extLst>
              <a:ext uri="{FF2B5EF4-FFF2-40B4-BE49-F238E27FC236}">
                <a16:creationId xmlns:a16="http://schemas.microsoft.com/office/drawing/2014/main" id="{72807C15-9530-423E-DC30-59B4507DBA3F}"/>
              </a:ext>
            </a:extLst>
          </p:cNvPr>
          <p:cNvSpPr txBox="1"/>
          <p:nvPr/>
        </p:nvSpPr>
        <p:spPr>
          <a:xfrm>
            <a:off x="3777717" y="5210545"/>
            <a:ext cx="64120" cy="138499"/>
          </a:xfrm>
          <a:prstGeom prst="rect">
            <a:avLst/>
          </a:prstGeom>
          <a:noFill/>
        </p:spPr>
        <p:txBody>
          <a:bodyPr vert="horz" wrap="none" lIns="0" tIns="0" rIns="0" bIns="0" rtlCol="0" anchor="ctr" anchorCtr="0">
            <a:spAutoFit/>
          </a:bodyPr>
          <a:lstStyle/>
          <a:p>
            <a:pPr algn="ctr">
              <a:spcBef>
                <a:spcPts val="600"/>
              </a:spcBef>
            </a:pPr>
            <a:r>
              <a:rPr lang="en-GB" sz="900" spc="0" baseline="0" noProof="0" dirty="0">
                <a:ln/>
                <a:solidFill>
                  <a:srgbClr val="669BD2"/>
                </a:solidFill>
                <a:latin typeface="Arial"/>
                <a:cs typeface="Arial"/>
                <a:sym typeface="Arial"/>
                <a:rtl val="0"/>
              </a:rPr>
              <a:t>1</a:t>
            </a:r>
          </a:p>
        </p:txBody>
      </p:sp>
      <p:sp>
        <p:nvSpPr>
          <p:cNvPr id="44" name="TextBox 43">
            <a:extLst>
              <a:ext uri="{FF2B5EF4-FFF2-40B4-BE49-F238E27FC236}">
                <a16:creationId xmlns:a16="http://schemas.microsoft.com/office/drawing/2014/main" id="{A383BCBD-0CF5-37D8-E1F6-45DF3F5C3C37}"/>
              </a:ext>
            </a:extLst>
          </p:cNvPr>
          <p:cNvSpPr txBox="1"/>
          <p:nvPr/>
        </p:nvSpPr>
        <p:spPr>
          <a:xfrm>
            <a:off x="3318048" y="5210545"/>
            <a:ext cx="192361" cy="138499"/>
          </a:xfrm>
          <a:prstGeom prst="rect">
            <a:avLst/>
          </a:prstGeom>
          <a:noFill/>
        </p:spPr>
        <p:txBody>
          <a:bodyPr vert="horz" wrap="none" lIns="0" tIns="0" rIns="0" bIns="0" rtlCol="0" anchor="ctr" anchorCtr="0">
            <a:spAutoFit/>
          </a:bodyPr>
          <a:lstStyle/>
          <a:p>
            <a:pPr algn="ctr">
              <a:spcBef>
                <a:spcPts val="600"/>
              </a:spcBef>
            </a:pPr>
            <a:r>
              <a:rPr lang="en-GB" sz="900" spc="0" baseline="0" noProof="0" dirty="0">
                <a:ln/>
                <a:solidFill>
                  <a:srgbClr val="669BD2"/>
                </a:solidFill>
                <a:latin typeface="Arial"/>
                <a:cs typeface="Arial"/>
                <a:sym typeface="Arial"/>
                <a:rtl val="0"/>
              </a:rPr>
              <a:t>722</a:t>
            </a:r>
          </a:p>
        </p:txBody>
      </p:sp>
      <p:sp>
        <p:nvSpPr>
          <p:cNvPr id="45" name="TextBox 44">
            <a:extLst>
              <a:ext uri="{FF2B5EF4-FFF2-40B4-BE49-F238E27FC236}">
                <a16:creationId xmlns:a16="http://schemas.microsoft.com/office/drawing/2014/main" id="{BA33A371-97E8-A8D3-F369-1D61DCA584A8}"/>
              </a:ext>
            </a:extLst>
          </p:cNvPr>
          <p:cNvSpPr txBox="1"/>
          <p:nvPr/>
        </p:nvSpPr>
        <p:spPr>
          <a:xfrm>
            <a:off x="2961950" y="5210545"/>
            <a:ext cx="192361" cy="138499"/>
          </a:xfrm>
          <a:prstGeom prst="rect">
            <a:avLst/>
          </a:prstGeom>
          <a:noFill/>
        </p:spPr>
        <p:txBody>
          <a:bodyPr vert="horz" wrap="none" lIns="0" tIns="0" rIns="0" bIns="0" rtlCol="0" anchor="ctr" anchorCtr="0">
            <a:spAutoFit/>
          </a:bodyPr>
          <a:lstStyle/>
          <a:p>
            <a:pPr algn="ctr">
              <a:spcBef>
                <a:spcPts val="600"/>
              </a:spcBef>
            </a:pPr>
            <a:r>
              <a:rPr lang="en-GB" sz="900" spc="0" baseline="0" noProof="0" dirty="0">
                <a:ln/>
                <a:solidFill>
                  <a:srgbClr val="669BD2"/>
                </a:solidFill>
                <a:latin typeface="Arial"/>
                <a:cs typeface="Arial"/>
                <a:sym typeface="Arial"/>
                <a:rtl val="0"/>
              </a:rPr>
              <a:t>732</a:t>
            </a:r>
          </a:p>
        </p:txBody>
      </p:sp>
      <p:sp>
        <p:nvSpPr>
          <p:cNvPr id="46" name="TextBox 45">
            <a:extLst>
              <a:ext uri="{FF2B5EF4-FFF2-40B4-BE49-F238E27FC236}">
                <a16:creationId xmlns:a16="http://schemas.microsoft.com/office/drawing/2014/main" id="{A4FB5331-D442-6398-99AA-7D1EE3C6EC87}"/>
              </a:ext>
            </a:extLst>
          </p:cNvPr>
          <p:cNvSpPr txBox="1"/>
          <p:nvPr/>
        </p:nvSpPr>
        <p:spPr>
          <a:xfrm>
            <a:off x="2601118" y="5210545"/>
            <a:ext cx="192361" cy="138499"/>
          </a:xfrm>
          <a:prstGeom prst="rect">
            <a:avLst/>
          </a:prstGeom>
          <a:noFill/>
        </p:spPr>
        <p:txBody>
          <a:bodyPr vert="horz" wrap="none" lIns="0" tIns="0" rIns="0" bIns="0" rtlCol="0" anchor="ctr" anchorCtr="0">
            <a:spAutoFit/>
          </a:bodyPr>
          <a:lstStyle/>
          <a:p>
            <a:pPr algn="ctr">
              <a:spcBef>
                <a:spcPts val="600"/>
              </a:spcBef>
            </a:pPr>
            <a:r>
              <a:rPr lang="en-GB" sz="900" spc="0" baseline="0" noProof="0" dirty="0">
                <a:ln/>
                <a:solidFill>
                  <a:srgbClr val="669BD2"/>
                </a:solidFill>
                <a:latin typeface="Arial"/>
                <a:cs typeface="Arial"/>
                <a:sym typeface="Arial"/>
                <a:rtl val="0"/>
              </a:rPr>
              <a:t>742</a:t>
            </a:r>
          </a:p>
        </p:txBody>
      </p:sp>
      <p:sp>
        <p:nvSpPr>
          <p:cNvPr id="47" name="TextBox 46">
            <a:extLst>
              <a:ext uri="{FF2B5EF4-FFF2-40B4-BE49-F238E27FC236}">
                <a16:creationId xmlns:a16="http://schemas.microsoft.com/office/drawing/2014/main" id="{DDFA9567-50E7-3286-07E2-D0A76C9BC1A6}"/>
              </a:ext>
            </a:extLst>
          </p:cNvPr>
          <p:cNvSpPr txBox="1"/>
          <p:nvPr/>
        </p:nvSpPr>
        <p:spPr>
          <a:xfrm>
            <a:off x="2245342" y="5210545"/>
            <a:ext cx="192361" cy="138499"/>
          </a:xfrm>
          <a:prstGeom prst="rect">
            <a:avLst/>
          </a:prstGeom>
          <a:noFill/>
        </p:spPr>
        <p:txBody>
          <a:bodyPr vert="horz" wrap="none" lIns="0" tIns="0" rIns="0" bIns="0" rtlCol="0" anchor="ctr" anchorCtr="0">
            <a:spAutoFit/>
          </a:bodyPr>
          <a:lstStyle/>
          <a:p>
            <a:pPr algn="ctr">
              <a:spcBef>
                <a:spcPts val="600"/>
              </a:spcBef>
            </a:pPr>
            <a:r>
              <a:rPr lang="en-GB" sz="900" spc="0" baseline="0" noProof="0" dirty="0">
                <a:ln/>
                <a:solidFill>
                  <a:srgbClr val="669BD2"/>
                </a:solidFill>
                <a:latin typeface="Arial"/>
                <a:cs typeface="Arial"/>
                <a:sym typeface="Arial"/>
                <a:rtl val="0"/>
              </a:rPr>
              <a:t>751</a:t>
            </a:r>
          </a:p>
        </p:txBody>
      </p:sp>
      <p:sp>
        <p:nvSpPr>
          <p:cNvPr id="48" name="TextBox 47">
            <a:extLst>
              <a:ext uri="{FF2B5EF4-FFF2-40B4-BE49-F238E27FC236}">
                <a16:creationId xmlns:a16="http://schemas.microsoft.com/office/drawing/2014/main" id="{B4F99814-12CF-5F52-8584-F7FC192A42D5}"/>
              </a:ext>
            </a:extLst>
          </p:cNvPr>
          <p:cNvSpPr txBox="1"/>
          <p:nvPr/>
        </p:nvSpPr>
        <p:spPr>
          <a:xfrm>
            <a:off x="1974448" y="5210545"/>
            <a:ext cx="192361" cy="138499"/>
          </a:xfrm>
          <a:prstGeom prst="rect">
            <a:avLst/>
          </a:prstGeom>
          <a:noFill/>
        </p:spPr>
        <p:txBody>
          <a:bodyPr vert="horz" wrap="none" lIns="0" tIns="0" rIns="0" bIns="0" rtlCol="0" anchor="ctr" anchorCtr="0">
            <a:spAutoFit/>
          </a:bodyPr>
          <a:lstStyle/>
          <a:p>
            <a:pPr algn="ctr">
              <a:spcBef>
                <a:spcPts val="600"/>
              </a:spcBef>
            </a:pPr>
            <a:r>
              <a:rPr lang="en-GB" sz="900" spc="0" baseline="0" noProof="0" dirty="0">
                <a:ln/>
                <a:solidFill>
                  <a:srgbClr val="669BD2"/>
                </a:solidFill>
                <a:latin typeface="Arial"/>
                <a:cs typeface="Arial"/>
                <a:sym typeface="Arial"/>
                <a:rtl val="0"/>
              </a:rPr>
              <a:t>762</a:t>
            </a:r>
          </a:p>
        </p:txBody>
      </p:sp>
      <p:sp>
        <p:nvSpPr>
          <p:cNvPr id="49" name="TextBox 48">
            <a:extLst>
              <a:ext uri="{FF2B5EF4-FFF2-40B4-BE49-F238E27FC236}">
                <a16:creationId xmlns:a16="http://schemas.microsoft.com/office/drawing/2014/main" id="{22A27B8E-B571-7202-7068-AF8AC8579B32}"/>
              </a:ext>
            </a:extLst>
          </p:cNvPr>
          <p:cNvSpPr txBox="1"/>
          <p:nvPr/>
        </p:nvSpPr>
        <p:spPr>
          <a:xfrm>
            <a:off x="1706352" y="5210545"/>
            <a:ext cx="192361" cy="138499"/>
          </a:xfrm>
          <a:prstGeom prst="rect">
            <a:avLst/>
          </a:prstGeom>
          <a:noFill/>
        </p:spPr>
        <p:txBody>
          <a:bodyPr vert="horz" wrap="none" lIns="0" tIns="0" rIns="0" bIns="0" rtlCol="0" anchor="ctr" anchorCtr="0">
            <a:spAutoFit/>
          </a:bodyPr>
          <a:lstStyle/>
          <a:p>
            <a:pPr algn="ctr">
              <a:spcBef>
                <a:spcPts val="600"/>
              </a:spcBef>
            </a:pPr>
            <a:r>
              <a:rPr lang="en-GB" sz="900" spc="0" baseline="0" noProof="0" dirty="0">
                <a:ln/>
                <a:solidFill>
                  <a:srgbClr val="669BD2"/>
                </a:solidFill>
                <a:latin typeface="Arial"/>
                <a:cs typeface="Arial"/>
                <a:sym typeface="Arial"/>
                <a:rtl val="0"/>
              </a:rPr>
              <a:t>768</a:t>
            </a:r>
          </a:p>
        </p:txBody>
      </p:sp>
      <p:sp>
        <p:nvSpPr>
          <p:cNvPr id="50" name="TextBox 49">
            <a:extLst>
              <a:ext uri="{FF2B5EF4-FFF2-40B4-BE49-F238E27FC236}">
                <a16:creationId xmlns:a16="http://schemas.microsoft.com/office/drawing/2014/main" id="{76349EE1-62AC-9342-E1A9-B4AB3EE0B18E}"/>
              </a:ext>
            </a:extLst>
          </p:cNvPr>
          <p:cNvSpPr txBox="1"/>
          <p:nvPr/>
        </p:nvSpPr>
        <p:spPr>
          <a:xfrm>
            <a:off x="1468257" y="5210545"/>
            <a:ext cx="182742" cy="138499"/>
          </a:xfrm>
          <a:prstGeom prst="rect">
            <a:avLst/>
          </a:prstGeom>
          <a:noFill/>
        </p:spPr>
        <p:txBody>
          <a:bodyPr vert="horz" wrap="none" lIns="0" tIns="0" rIns="0" bIns="0" rtlCol="0" anchor="ctr" anchorCtr="0">
            <a:spAutoFit/>
          </a:bodyPr>
          <a:lstStyle/>
          <a:p>
            <a:pPr algn="ctr">
              <a:spcBef>
                <a:spcPts val="600"/>
              </a:spcBef>
            </a:pPr>
            <a:r>
              <a:rPr lang="en-GB" sz="900" spc="-25" baseline="0" noProof="0" dirty="0">
                <a:ln/>
                <a:solidFill>
                  <a:srgbClr val="669BD2"/>
                </a:solidFill>
                <a:latin typeface="Arial"/>
                <a:cs typeface="Arial"/>
                <a:sym typeface="Arial"/>
                <a:rtl val="0"/>
              </a:rPr>
              <a:t>780</a:t>
            </a:r>
          </a:p>
        </p:txBody>
      </p:sp>
      <p:sp>
        <p:nvSpPr>
          <p:cNvPr id="51" name="TextBox 50">
            <a:extLst>
              <a:ext uri="{FF2B5EF4-FFF2-40B4-BE49-F238E27FC236}">
                <a16:creationId xmlns:a16="http://schemas.microsoft.com/office/drawing/2014/main" id="{A0ADF53D-3F83-3847-1FC1-189716B08A5A}"/>
              </a:ext>
            </a:extLst>
          </p:cNvPr>
          <p:cNvSpPr txBox="1"/>
          <p:nvPr/>
        </p:nvSpPr>
        <p:spPr>
          <a:xfrm>
            <a:off x="1269526" y="5210545"/>
            <a:ext cx="182742" cy="138499"/>
          </a:xfrm>
          <a:prstGeom prst="rect">
            <a:avLst/>
          </a:prstGeom>
          <a:noFill/>
        </p:spPr>
        <p:txBody>
          <a:bodyPr vert="horz" wrap="none" lIns="0" tIns="0" rIns="0" bIns="0" rtlCol="0" anchor="ctr" anchorCtr="0">
            <a:spAutoFit/>
          </a:bodyPr>
          <a:lstStyle/>
          <a:p>
            <a:pPr algn="ctr">
              <a:spcBef>
                <a:spcPts val="600"/>
              </a:spcBef>
            </a:pPr>
            <a:r>
              <a:rPr lang="en-GB" sz="900" spc="-25" baseline="0" noProof="0" dirty="0">
                <a:ln/>
                <a:solidFill>
                  <a:srgbClr val="669BD2"/>
                </a:solidFill>
                <a:latin typeface="Arial"/>
                <a:cs typeface="Arial"/>
                <a:sym typeface="Arial"/>
                <a:rtl val="0"/>
              </a:rPr>
              <a:t>777</a:t>
            </a:r>
          </a:p>
        </p:txBody>
      </p:sp>
      <p:sp>
        <p:nvSpPr>
          <p:cNvPr id="52" name="TextBox 51">
            <a:extLst>
              <a:ext uri="{FF2B5EF4-FFF2-40B4-BE49-F238E27FC236}">
                <a16:creationId xmlns:a16="http://schemas.microsoft.com/office/drawing/2014/main" id="{503AC217-96A1-295E-8DF4-A7FA27944A44}"/>
              </a:ext>
            </a:extLst>
          </p:cNvPr>
          <p:cNvSpPr txBox="1"/>
          <p:nvPr/>
        </p:nvSpPr>
        <p:spPr>
          <a:xfrm>
            <a:off x="1061151" y="5210545"/>
            <a:ext cx="182742" cy="138499"/>
          </a:xfrm>
          <a:prstGeom prst="rect">
            <a:avLst/>
          </a:prstGeom>
          <a:noFill/>
        </p:spPr>
        <p:txBody>
          <a:bodyPr vert="horz" wrap="none" lIns="0" tIns="0" rIns="0" bIns="0" rtlCol="0" anchor="ctr" anchorCtr="0">
            <a:spAutoFit/>
          </a:bodyPr>
          <a:lstStyle/>
          <a:p>
            <a:pPr algn="ctr">
              <a:spcBef>
                <a:spcPts val="600"/>
              </a:spcBef>
            </a:pPr>
            <a:r>
              <a:rPr lang="en-GB" sz="900" spc="-25" baseline="0" noProof="0" dirty="0">
                <a:ln/>
                <a:solidFill>
                  <a:srgbClr val="669BD2"/>
                </a:solidFill>
                <a:latin typeface="Arial"/>
                <a:cs typeface="Arial"/>
                <a:sym typeface="Arial"/>
                <a:rtl val="0"/>
              </a:rPr>
              <a:t>793</a:t>
            </a:r>
          </a:p>
        </p:txBody>
      </p:sp>
      <p:sp>
        <p:nvSpPr>
          <p:cNvPr id="53" name="TextBox 52">
            <a:extLst>
              <a:ext uri="{FF2B5EF4-FFF2-40B4-BE49-F238E27FC236}">
                <a16:creationId xmlns:a16="http://schemas.microsoft.com/office/drawing/2014/main" id="{EC4EA7CB-5C5C-A7AB-9E77-7D1F10951B20}"/>
              </a:ext>
            </a:extLst>
          </p:cNvPr>
          <p:cNvSpPr txBox="1"/>
          <p:nvPr/>
        </p:nvSpPr>
        <p:spPr>
          <a:xfrm>
            <a:off x="209669" y="5202851"/>
            <a:ext cx="644407" cy="153888"/>
          </a:xfrm>
          <a:prstGeom prst="rect">
            <a:avLst/>
          </a:prstGeom>
          <a:noFill/>
        </p:spPr>
        <p:txBody>
          <a:bodyPr vert="horz" wrap="none" lIns="0" tIns="0" rIns="0" bIns="0" rtlCol="0" anchor="ctr" anchorCtr="0">
            <a:spAutoFit/>
          </a:bodyPr>
          <a:lstStyle/>
          <a:p>
            <a:pPr>
              <a:spcBef>
                <a:spcPts val="600"/>
              </a:spcBef>
            </a:pPr>
            <a:r>
              <a:rPr lang="en-GB" sz="1000" spc="0" baseline="0" noProof="0" dirty="0">
                <a:ln/>
                <a:solidFill>
                  <a:srgbClr val="669BD2"/>
                </a:solidFill>
                <a:latin typeface="Arial"/>
                <a:cs typeface="Arial"/>
                <a:sym typeface="Arial"/>
                <a:rtl val="0"/>
              </a:rPr>
              <a:t>Finerenone</a:t>
            </a:r>
          </a:p>
        </p:txBody>
      </p:sp>
      <p:sp>
        <p:nvSpPr>
          <p:cNvPr id="55" name="TextBox 54">
            <a:extLst>
              <a:ext uri="{FF2B5EF4-FFF2-40B4-BE49-F238E27FC236}">
                <a16:creationId xmlns:a16="http://schemas.microsoft.com/office/drawing/2014/main" id="{981C2136-81AF-F70C-80F0-DCFBAEDA4D92}"/>
              </a:ext>
            </a:extLst>
          </p:cNvPr>
          <p:cNvSpPr txBox="1"/>
          <p:nvPr/>
        </p:nvSpPr>
        <p:spPr>
          <a:xfrm>
            <a:off x="5413463" y="4732673"/>
            <a:ext cx="296556" cy="287771"/>
          </a:xfrm>
          <a:prstGeom prst="rect">
            <a:avLst/>
          </a:prstGeom>
          <a:noFill/>
        </p:spPr>
        <p:txBody>
          <a:bodyPr vert="horz" wrap="none" lIns="0" tIns="0" rIns="0" bIns="0" rtlCol="0">
            <a:spAutoFit/>
          </a:bodyPr>
          <a:lstStyle/>
          <a:p>
            <a:pPr algn="ctr">
              <a:lnSpc>
                <a:spcPct val="85000"/>
              </a:lnSpc>
              <a:spcBef>
                <a:spcPts val="600"/>
              </a:spcBef>
            </a:pPr>
            <a:r>
              <a:rPr lang="en-GB" sz="1100" noProof="0" dirty="0">
                <a:ln/>
                <a:latin typeface="Arial"/>
                <a:cs typeface="Arial"/>
                <a:sym typeface="Arial"/>
                <a:rtl val="0"/>
              </a:rPr>
              <a:t>EOT</a:t>
            </a:r>
            <a:br>
              <a:rPr lang="en-GB" sz="1100" noProof="0" dirty="0">
                <a:ln/>
                <a:latin typeface="Arial"/>
                <a:cs typeface="Arial"/>
                <a:sym typeface="Arial"/>
                <a:rtl val="0"/>
              </a:rPr>
            </a:br>
            <a:r>
              <a:rPr lang="en-GB" sz="1100" noProof="0" dirty="0">
                <a:ln/>
                <a:latin typeface="Arial"/>
                <a:cs typeface="Arial"/>
                <a:sym typeface="Arial"/>
                <a:rtl val="0"/>
              </a:rPr>
              <a:t>visit</a:t>
            </a:r>
            <a:r>
              <a:rPr lang="en-GB" sz="1100" baseline="30000" noProof="0" dirty="0">
                <a:ln/>
                <a:latin typeface="Arial"/>
                <a:cs typeface="Arial"/>
                <a:sym typeface="Arial"/>
                <a:rtl val="0"/>
              </a:rPr>
              <a:t>#</a:t>
            </a:r>
            <a:endParaRPr lang="en-GB" sz="1100" spc="0" baseline="30000" noProof="0" dirty="0">
              <a:ln/>
              <a:latin typeface="Arial"/>
              <a:cs typeface="Arial"/>
              <a:sym typeface="Arial"/>
              <a:rtl val="0"/>
            </a:endParaRPr>
          </a:p>
        </p:txBody>
      </p:sp>
      <p:sp>
        <p:nvSpPr>
          <p:cNvPr id="57" name="TextBox 56">
            <a:extLst>
              <a:ext uri="{FF2B5EF4-FFF2-40B4-BE49-F238E27FC236}">
                <a16:creationId xmlns:a16="http://schemas.microsoft.com/office/drawing/2014/main" id="{B26A0803-83DA-B24D-538C-D114B5B3B776}"/>
              </a:ext>
            </a:extLst>
          </p:cNvPr>
          <p:cNvSpPr txBox="1"/>
          <p:nvPr/>
        </p:nvSpPr>
        <p:spPr>
          <a:xfrm>
            <a:off x="5773609" y="4729971"/>
            <a:ext cx="296556" cy="287771"/>
          </a:xfrm>
          <a:prstGeom prst="rect">
            <a:avLst/>
          </a:prstGeom>
          <a:noFill/>
        </p:spPr>
        <p:txBody>
          <a:bodyPr vert="horz" wrap="none" lIns="0" tIns="0" rIns="0" bIns="0" rtlCol="0">
            <a:spAutoFit/>
          </a:bodyPr>
          <a:lstStyle/>
          <a:p>
            <a:pPr algn="ctr">
              <a:lnSpc>
                <a:spcPct val="85000"/>
              </a:lnSpc>
              <a:spcBef>
                <a:spcPts val="600"/>
              </a:spcBef>
            </a:pPr>
            <a:r>
              <a:rPr lang="en-GB" sz="1100" noProof="0" dirty="0">
                <a:ln/>
                <a:latin typeface="Arial"/>
                <a:cs typeface="Arial"/>
                <a:sym typeface="Arial"/>
                <a:rtl val="0"/>
              </a:rPr>
              <a:t>FU</a:t>
            </a:r>
            <a:br>
              <a:rPr lang="en-GB" sz="1100" noProof="0" dirty="0">
                <a:ln/>
                <a:latin typeface="Arial"/>
                <a:cs typeface="Arial"/>
                <a:sym typeface="Arial"/>
                <a:rtl val="0"/>
              </a:rPr>
            </a:br>
            <a:r>
              <a:rPr lang="en-GB" sz="1100" noProof="0" dirty="0">
                <a:ln/>
                <a:latin typeface="Arial"/>
                <a:cs typeface="Arial"/>
                <a:sym typeface="Arial"/>
                <a:rtl val="0"/>
              </a:rPr>
              <a:t>visit</a:t>
            </a:r>
            <a:r>
              <a:rPr lang="en-GB" sz="1100" baseline="30000" noProof="0" dirty="0">
                <a:ln/>
                <a:latin typeface="Arial"/>
                <a:cs typeface="Arial"/>
                <a:sym typeface="Arial"/>
                <a:rtl val="0"/>
              </a:rPr>
              <a:t>‡</a:t>
            </a:r>
            <a:endParaRPr lang="en-GB" sz="1100" spc="0" baseline="30000" noProof="0" dirty="0">
              <a:ln/>
              <a:latin typeface="Arial"/>
              <a:cs typeface="Arial"/>
              <a:sym typeface="Arial"/>
              <a:rtl val="0"/>
            </a:endParaRPr>
          </a:p>
        </p:txBody>
      </p:sp>
      <p:grpSp>
        <p:nvGrpSpPr>
          <p:cNvPr id="365" name="Group 364">
            <a:extLst>
              <a:ext uri="{FF2B5EF4-FFF2-40B4-BE49-F238E27FC236}">
                <a16:creationId xmlns:a16="http://schemas.microsoft.com/office/drawing/2014/main" id="{FCADB003-4F33-771D-36CA-EA705EF06187}"/>
              </a:ext>
            </a:extLst>
          </p:cNvPr>
          <p:cNvGrpSpPr/>
          <p:nvPr/>
        </p:nvGrpSpPr>
        <p:grpSpPr>
          <a:xfrm>
            <a:off x="6409022" y="2047948"/>
            <a:ext cx="5545771" cy="3301060"/>
            <a:chOff x="6409022" y="2047948"/>
            <a:chExt cx="5545771" cy="3301060"/>
          </a:xfrm>
        </p:grpSpPr>
        <p:sp>
          <p:nvSpPr>
            <p:cNvPr id="116" name="TextBox 115">
              <a:extLst>
                <a:ext uri="{FF2B5EF4-FFF2-40B4-BE49-F238E27FC236}">
                  <a16:creationId xmlns:a16="http://schemas.microsoft.com/office/drawing/2014/main" id="{31405C67-47B4-2A12-EF5E-6C0B4AACE2FE}"/>
                </a:ext>
              </a:extLst>
            </p:cNvPr>
            <p:cNvSpPr txBox="1"/>
            <p:nvPr/>
          </p:nvSpPr>
          <p:spPr>
            <a:xfrm>
              <a:off x="8029173" y="4824631"/>
              <a:ext cx="2461722" cy="276999"/>
            </a:xfrm>
            <a:prstGeom prst="rect">
              <a:avLst/>
            </a:prstGeom>
            <a:noFill/>
          </p:spPr>
          <p:txBody>
            <a:bodyPr wrap="square">
              <a:spAutoFit/>
            </a:bodyPr>
            <a:lstStyle/>
            <a:p>
              <a:pPr algn="ctr"/>
              <a:r>
                <a:rPr lang="en-GB" sz="1200" b="1" i="0" u="none" strike="noStrike" baseline="0" noProof="0" dirty="0">
                  <a:latin typeface="+mn-lt"/>
                </a:rPr>
                <a:t>Months since randomisation</a:t>
              </a:r>
              <a:endParaRPr lang="en-GB" sz="3600" noProof="0" dirty="0">
                <a:latin typeface="+mn-lt"/>
              </a:endParaRPr>
            </a:p>
          </p:txBody>
        </p:sp>
        <p:sp>
          <p:nvSpPr>
            <p:cNvPr id="117" name="object 149">
              <a:extLst>
                <a:ext uri="{FF2B5EF4-FFF2-40B4-BE49-F238E27FC236}">
                  <a16:creationId xmlns:a16="http://schemas.microsoft.com/office/drawing/2014/main" id="{075BB2D3-0391-BCB3-81F2-1B72BAD9F298}"/>
                </a:ext>
              </a:extLst>
            </p:cNvPr>
            <p:cNvSpPr txBox="1">
              <a:spLocks/>
            </p:cNvSpPr>
            <p:nvPr/>
          </p:nvSpPr>
          <p:spPr>
            <a:xfrm>
              <a:off x="6854723" y="5072009"/>
              <a:ext cx="184666" cy="276999"/>
            </a:xfrm>
            <a:prstGeom prst="rect">
              <a:avLst/>
            </a:prstGeom>
          </p:spPr>
          <p:txBody>
            <a:bodyPr vert="horz" wrap="none" lIns="0" tIns="0" rIns="0" bIns="0" rtlCol="0" anchor="b" anchorCtr="0">
              <a:spAutoFit/>
            </a:bodyPr>
            <a:lstStyle>
              <a:defPPr>
                <a:defRPr lang="en-US"/>
              </a:defPPr>
              <a:lvl1pPr algn="ctr">
                <a:lnSpc>
                  <a:spcPct val="100000"/>
                </a:lnSpc>
                <a:spcBef>
                  <a:spcPts val="0"/>
                </a:spcBef>
                <a:defRPr sz="1200" spc="-20">
                  <a:latin typeface="Arial"/>
                  <a:cs typeface="Arial"/>
                </a:defRPr>
              </a:lvl1pPr>
            </a:lstStyle>
            <a:p>
              <a:r>
                <a:rPr lang="en-GB" sz="900" noProof="0" dirty="0">
                  <a:solidFill>
                    <a:srgbClr val="54595B"/>
                  </a:solidFill>
                </a:rPr>
                <a:t>791</a:t>
              </a:r>
            </a:p>
            <a:p>
              <a:r>
                <a:rPr lang="en-GB" sz="900" noProof="0" dirty="0">
                  <a:solidFill>
                    <a:srgbClr val="669BD2"/>
                  </a:solidFill>
                </a:rPr>
                <a:t>793</a:t>
              </a:r>
            </a:p>
          </p:txBody>
        </p:sp>
        <p:sp>
          <p:nvSpPr>
            <p:cNvPr id="118" name="object 151">
              <a:extLst>
                <a:ext uri="{FF2B5EF4-FFF2-40B4-BE49-F238E27FC236}">
                  <a16:creationId xmlns:a16="http://schemas.microsoft.com/office/drawing/2014/main" id="{17DD75A4-0F09-254F-B6E5-9F115D965351}"/>
                </a:ext>
              </a:extLst>
            </p:cNvPr>
            <p:cNvSpPr txBox="1">
              <a:spLocks/>
            </p:cNvSpPr>
            <p:nvPr/>
          </p:nvSpPr>
          <p:spPr>
            <a:xfrm>
              <a:off x="7166275" y="5072009"/>
              <a:ext cx="184666" cy="276999"/>
            </a:xfrm>
            <a:prstGeom prst="rect">
              <a:avLst/>
            </a:prstGeom>
          </p:spPr>
          <p:txBody>
            <a:bodyPr vert="horz" wrap="none" lIns="0" tIns="0" rIns="0" bIns="0" rtlCol="0" anchor="b" anchorCtr="0">
              <a:spAutoFit/>
            </a:bodyPr>
            <a:lstStyle>
              <a:defPPr>
                <a:defRPr lang="en-US"/>
              </a:defPPr>
              <a:lvl1pPr algn="ctr">
                <a:lnSpc>
                  <a:spcPct val="100000"/>
                </a:lnSpc>
                <a:spcBef>
                  <a:spcPts val="0"/>
                </a:spcBef>
                <a:defRPr sz="1200" spc="-20">
                  <a:latin typeface="Arial"/>
                  <a:cs typeface="Arial"/>
                </a:defRPr>
              </a:lvl1pPr>
            </a:lstStyle>
            <a:p>
              <a:r>
                <a:rPr lang="en-GB" sz="900" noProof="0" dirty="0">
                  <a:solidFill>
                    <a:srgbClr val="54595B"/>
                  </a:solidFill>
                </a:rPr>
                <a:t>782</a:t>
              </a:r>
            </a:p>
            <a:p>
              <a:r>
                <a:rPr lang="en-GB" sz="900" noProof="0" dirty="0">
                  <a:solidFill>
                    <a:srgbClr val="669BD2"/>
                  </a:solidFill>
                </a:rPr>
                <a:t>786</a:t>
              </a:r>
            </a:p>
          </p:txBody>
        </p:sp>
        <p:sp>
          <p:nvSpPr>
            <p:cNvPr id="119" name="object 152">
              <a:extLst>
                <a:ext uri="{FF2B5EF4-FFF2-40B4-BE49-F238E27FC236}">
                  <a16:creationId xmlns:a16="http://schemas.microsoft.com/office/drawing/2014/main" id="{5D564AF9-6ED4-07FC-770B-16C24F88DC5B}"/>
                </a:ext>
              </a:extLst>
            </p:cNvPr>
            <p:cNvSpPr txBox="1">
              <a:spLocks/>
            </p:cNvSpPr>
            <p:nvPr/>
          </p:nvSpPr>
          <p:spPr>
            <a:xfrm>
              <a:off x="7487844" y="5072009"/>
              <a:ext cx="184666" cy="276999"/>
            </a:xfrm>
            <a:prstGeom prst="rect">
              <a:avLst/>
            </a:prstGeom>
          </p:spPr>
          <p:txBody>
            <a:bodyPr vert="horz" wrap="none" lIns="0" tIns="0" rIns="0" bIns="0" rtlCol="0" anchor="b" anchorCtr="0">
              <a:spAutoFit/>
            </a:bodyPr>
            <a:lstStyle>
              <a:defPPr>
                <a:defRPr lang="en-US"/>
              </a:defPPr>
              <a:lvl1pPr algn="ctr">
                <a:lnSpc>
                  <a:spcPct val="100000"/>
                </a:lnSpc>
                <a:spcBef>
                  <a:spcPts val="0"/>
                </a:spcBef>
                <a:defRPr sz="1200" spc="-20">
                  <a:latin typeface="Arial"/>
                  <a:cs typeface="Arial"/>
                </a:defRPr>
              </a:lvl1pPr>
            </a:lstStyle>
            <a:p>
              <a:r>
                <a:rPr lang="en-GB" sz="900" noProof="0" dirty="0">
                  <a:solidFill>
                    <a:srgbClr val="54595B"/>
                  </a:solidFill>
                </a:rPr>
                <a:t>778</a:t>
              </a:r>
            </a:p>
            <a:p>
              <a:r>
                <a:rPr lang="en-GB" sz="900" noProof="0" dirty="0">
                  <a:solidFill>
                    <a:srgbClr val="669BD2"/>
                  </a:solidFill>
                </a:rPr>
                <a:t>777</a:t>
              </a:r>
            </a:p>
          </p:txBody>
        </p:sp>
        <p:sp>
          <p:nvSpPr>
            <p:cNvPr id="120" name="object 153">
              <a:extLst>
                <a:ext uri="{FF2B5EF4-FFF2-40B4-BE49-F238E27FC236}">
                  <a16:creationId xmlns:a16="http://schemas.microsoft.com/office/drawing/2014/main" id="{98C3068A-98EE-AF51-5DDB-6333A1A00BFE}"/>
                </a:ext>
              </a:extLst>
            </p:cNvPr>
            <p:cNvSpPr txBox="1">
              <a:spLocks/>
            </p:cNvSpPr>
            <p:nvPr/>
          </p:nvSpPr>
          <p:spPr>
            <a:xfrm>
              <a:off x="7810980" y="5072009"/>
              <a:ext cx="184666" cy="276999"/>
            </a:xfrm>
            <a:prstGeom prst="rect">
              <a:avLst/>
            </a:prstGeom>
          </p:spPr>
          <p:txBody>
            <a:bodyPr vert="horz" wrap="none" lIns="0" tIns="0" rIns="0" bIns="0" rtlCol="0" anchor="b" anchorCtr="0">
              <a:spAutoFit/>
            </a:bodyPr>
            <a:lstStyle>
              <a:defPPr>
                <a:defRPr lang="en-US"/>
              </a:defPPr>
              <a:lvl1pPr algn="ctr">
                <a:lnSpc>
                  <a:spcPct val="100000"/>
                </a:lnSpc>
                <a:spcBef>
                  <a:spcPts val="0"/>
                </a:spcBef>
                <a:defRPr sz="1200" spc="-20">
                  <a:latin typeface="Arial"/>
                  <a:cs typeface="Arial"/>
                </a:defRPr>
              </a:lvl1pPr>
            </a:lstStyle>
            <a:p>
              <a:r>
                <a:rPr lang="en-GB" sz="900" noProof="0" dirty="0">
                  <a:solidFill>
                    <a:srgbClr val="54595B"/>
                  </a:solidFill>
                </a:rPr>
                <a:t>766</a:t>
              </a:r>
            </a:p>
            <a:p>
              <a:r>
                <a:rPr lang="en-GB" sz="900" noProof="0" dirty="0">
                  <a:solidFill>
                    <a:srgbClr val="669BD2"/>
                  </a:solidFill>
                </a:rPr>
                <a:t>767</a:t>
              </a:r>
            </a:p>
          </p:txBody>
        </p:sp>
        <p:sp>
          <p:nvSpPr>
            <p:cNvPr id="121" name="object 147">
              <a:extLst>
                <a:ext uri="{FF2B5EF4-FFF2-40B4-BE49-F238E27FC236}">
                  <a16:creationId xmlns:a16="http://schemas.microsoft.com/office/drawing/2014/main" id="{FB5BD9C4-221B-305A-0622-EC23EF0F203F}"/>
                </a:ext>
              </a:extLst>
            </p:cNvPr>
            <p:cNvSpPr txBox="1">
              <a:spLocks/>
            </p:cNvSpPr>
            <p:nvPr/>
          </p:nvSpPr>
          <p:spPr>
            <a:xfrm>
              <a:off x="8581200" y="5072009"/>
              <a:ext cx="184666" cy="276999"/>
            </a:xfrm>
            <a:prstGeom prst="rect">
              <a:avLst/>
            </a:prstGeom>
          </p:spPr>
          <p:txBody>
            <a:bodyPr vert="horz" wrap="none" lIns="0" tIns="0" rIns="0" bIns="0" rtlCol="0" anchor="b" anchorCtr="0">
              <a:spAutoFit/>
            </a:bodyPr>
            <a:lstStyle>
              <a:defPPr>
                <a:defRPr lang="en-US"/>
              </a:defPPr>
              <a:lvl1pPr algn="ctr">
                <a:lnSpc>
                  <a:spcPct val="100000"/>
                </a:lnSpc>
                <a:spcBef>
                  <a:spcPts val="0"/>
                </a:spcBef>
                <a:defRPr sz="1200" spc="-20">
                  <a:latin typeface="Arial"/>
                  <a:cs typeface="Arial"/>
                </a:defRPr>
              </a:lvl1pPr>
            </a:lstStyle>
            <a:p>
              <a:r>
                <a:rPr lang="en-GB" sz="900" noProof="0" dirty="0">
                  <a:solidFill>
                    <a:srgbClr val="54595B"/>
                  </a:solidFill>
                </a:rPr>
                <a:t>744</a:t>
              </a:r>
            </a:p>
            <a:p>
              <a:r>
                <a:rPr lang="en-GB" sz="900" noProof="0" dirty="0">
                  <a:solidFill>
                    <a:srgbClr val="669BD2"/>
                  </a:solidFill>
                </a:rPr>
                <a:t>735</a:t>
              </a:r>
            </a:p>
          </p:txBody>
        </p:sp>
        <p:sp>
          <p:nvSpPr>
            <p:cNvPr id="122" name="object 147">
              <a:extLst>
                <a:ext uri="{FF2B5EF4-FFF2-40B4-BE49-F238E27FC236}">
                  <a16:creationId xmlns:a16="http://schemas.microsoft.com/office/drawing/2014/main" id="{CE8C4A81-4AA5-C113-71CA-FB3A0CB7A6E6}"/>
                </a:ext>
              </a:extLst>
            </p:cNvPr>
            <p:cNvSpPr txBox="1">
              <a:spLocks/>
            </p:cNvSpPr>
            <p:nvPr/>
          </p:nvSpPr>
          <p:spPr>
            <a:xfrm>
              <a:off x="8155255" y="5072009"/>
              <a:ext cx="184666" cy="276999"/>
            </a:xfrm>
            <a:prstGeom prst="rect">
              <a:avLst/>
            </a:prstGeom>
          </p:spPr>
          <p:txBody>
            <a:bodyPr vert="horz" wrap="none" lIns="0" tIns="0" rIns="0" bIns="0" rtlCol="0" anchor="b" anchorCtr="0">
              <a:spAutoFit/>
            </a:bodyPr>
            <a:lstStyle>
              <a:defPPr>
                <a:defRPr lang="en-US"/>
              </a:defPPr>
              <a:lvl1pPr algn="ctr">
                <a:lnSpc>
                  <a:spcPct val="100000"/>
                </a:lnSpc>
                <a:spcBef>
                  <a:spcPts val="0"/>
                </a:spcBef>
                <a:defRPr sz="1200" spc="-20">
                  <a:latin typeface="Arial"/>
                  <a:cs typeface="Arial"/>
                </a:defRPr>
              </a:lvl1pPr>
            </a:lstStyle>
            <a:p>
              <a:r>
                <a:rPr lang="en-GB" sz="900" noProof="0" dirty="0">
                  <a:solidFill>
                    <a:srgbClr val="54595B"/>
                  </a:solidFill>
                </a:rPr>
                <a:t>755</a:t>
              </a:r>
            </a:p>
            <a:p>
              <a:r>
                <a:rPr lang="en-GB" sz="900" noProof="0" dirty="0">
                  <a:solidFill>
                    <a:srgbClr val="669BD2"/>
                  </a:solidFill>
                </a:rPr>
                <a:t>753</a:t>
              </a:r>
            </a:p>
          </p:txBody>
        </p:sp>
        <p:sp>
          <p:nvSpPr>
            <p:cNvPr id="123" name="object 147">
              <a:extLst>
                <a:ext uri="{FF2B5EF4-FFF2-40B4-BE49-F238E27FC236}">
                  <a16:creationId xmlns:a16="http://schemas.microsoft.com/office/drawing/2014/main" id="{5BEE45A8-0910-1079-F053-8C30BDF2E370}"/>
                </a:ext>
              </a:extLst>
            </p:cNvPr>
            <p:cNvSpPr txBox="1">
              <a:spLocks/>
            </p:cNvSpPr>
            <p:nvPr/>
          </p:nvSpPr>
          <p:spPr>
            <a:xfrm>
              <a:off x="9480712" y="5072009"/>
              <a:ext cx="184666" cy="276999"/>
            </a:xfrm>
            <a:prstGeom prst="rect">
              <a:avLst/>
            </a:prstGeom>
          </p:spPr>
          <p:txBody>
            <a:bodyPr vert="horz" wrap="none" lIns="0" tIns="0" rIns="0" bIns="0" rtlCol="0" anchor="b" anchorCtr="0">
              <a:spAutoFit/>
            </a:bodyPr>
            <a:lstStyle>
              <a:defPPr>
                <a:defRPr lang="en-US"/>
              </a:defPPr>
              <a:lvl1pPr algn="ctr">
                <a:lnSpc>
                  <a:spcPct val="100000"/>
                </a:lnSpc>
                <a:spcBef>
                  <a:spcPts val="0"/>
                </a:spcBef>
                <a:defRPr sz="1200" spc="-20">
                  <a:latin typeface="Arial"/>
                  <a:cs typeface="Arial"/>
                </a:defRPr>
              </a:lvl1pPr>
            </a:lstStyle>
            <a:p>
              <a:r>
                <a:rPr lang="en-GB" sz="900" noProof="0" dirty="0">
                  <a:solidFill>
                    <a:srgbClr val="54595B"/>
                  </a:solidFill>
                </a:rPr>
                <a:t>714</a:t>
              </a:r>
            </a:p>
            <a:p>
              <a:r>
                <a:rPr lang="en-GB" sz="900" noProof="0" dirty="0">
                  <a:solidFill>
                    <a:srgbClr val="669BD2"/>
                  </a:solidFill>
                </a:rPr>
                <a:t>708</a:t>
              </a:r>
            </a:p>
          </p:txBody>
        </p:sp>
        <p:sp>
          <p:nvSpPr>
            <p:cNvPr id="124" name="object 147">
              <a:extLst>
                <a:ext uri="{FF2B5EF4-FFF2-40B4-BE49-F238E27FC236}">
                  <a16:creationId xmlns:a16="http://schemas.microsoft.com/office/drawing/2014/main" id="{221B2638-481F-3D35-2192-18D73D87E552}"/>
                </a:ext>
              </a:extLst>
            </p:cNvPr>
            <p:cNvSpPr txBox="1">
              <a:spLocks/>
            </p:cNvSpPr>
            <p:nvPr/>
          </p:nvSpPr>
          <p:spPr>
            <a:xfrm>
              <a:off x="9033987" y="5072009"/>
              <a:ext cx="184666" cy="276999"/>
            </a:xfrm>
            <a:prstGeom prst="rect">
              <a:avLst/>
            </a:prstGeom>
          </p:spPr>
          <p:txBody>
            <a:bodyPr vert="horz" wrap="none" lIns="0" tIns="0" rIns="0" bIns="0" rtlCol="0" anchor="b" anchorCtr="0">
              <a:spAutoFit/>
            </a:bodyPr>
            <a:lstStyle>
              <a:defPPr>
                <a:defRPr lang="en-US"/>
              </a:defPPr>
              <a:lvl1pPr algn="ctr">
                <a:lnSpc>
                  <a:spcPct val="100000"/>
                </a:lnSpc>
                <a:spcBef>
                  <a:spcPts val="0"/>
                </a:spcBef>
                <a:defRPr sz="1200" spc="-20">
                  <a:latin typeface="Arial"/>
                  <a:cs typeface="Arial"/>
                </a:defRPr>
              </a:lvl1pPr>
            </a:lstStyle>
            <a:p>
              <a:r>
                <a:rPr lang="en-GB" sz="900" noProof="0" dirty="0">
                  <a:solidFill>
                    <a:srgbClr val="54595B"/>
                  </a:solidFill>
                </a:rPr>
                <a:t>731</a:t>
              </a:r>
            </a:p>
            <a:p>
              <a:r>
                <a:rPr lang="en-GB" sz="900" noProof="0" dirty="0">
                  <a:solidFill>
                    <a:srgbClr val="669BD2"/>
                  </a:solidFill>
                </a:rPr>
                <a:t>724</a:t>
              </a:r>
            </a:p>
          </p:txBody>
        </p:sp>
        <p:sp>
          <p:nvSpPr>
            <p:cNvPr id="125" name="object 153">
              <a:extLst>
                <a:ext uri="{FF2B5EF4-FFF2-40B4-BE49-F238E27FC236}">
                  <a16:creationId xmlns:a16="http://schemas.microsoft.com/office/drawing/2014/main" id="{A2D83FD6-16EF-DE43-878F-A368ADECA24A}"/>
                </a:ext>
              </a:extLst>
            </p:cNvPr>
            <p:cNvSpPr txBox="1">
              <a:spLocks/>
            </p:cNvSpPr>
            <p:nvPr/>
          </p:nvSpPr>
          <p:spPr>
            <a:xfrm>
              <a:off x="9922770" y="5072009"/>
              <a:ext cx="184666" cy="276999"/>
            </a:xfrm>
            <a:prstGeom prst="rect">
              <a:avLst/>
            </a:prstGeom>
          </p:spPr>
          <p:txBody>
            <a:bodyPr vert="horz" wrap="none" lIns="0" tIns="0" rIns="0" bIns="0" rtlCol="0" anchor="b" anchorCtr="0">
              <a:spAutoFit/>
            </a:bodyPr>
            <a:lstStyle>
              <a:defPPr>
                <a:defRPr lang="en-US"/>
              </a:defPPr>
              <a:lvl1pPr algn="ctr">
                <a:lnSpc>
                  <a:spcPct val="100000"/>
                </a:lnSpc>
                <a:spcBef>
                  <a:spcPts val="0"/>
                </a:spcBef>
                <a:defRPr sz="1200" spc="-20">
                  <a:latin typeface="Arial"/>
                  <a:cs typeface="Arial"/>
                </a:defRPr>
              </a:lvl1pPr>
            </a:lstStyle>
            <a:p>
              <a:r>
                <a:rPr lang="en-GB" sz="900" noProof="0" dirty="0">
                  <a:solidFill>
                    <a:srgbClr val="54595B"/>
                  </a:solidFill>
                </a:rPr>
                <a:t>680</a:t>
              </a:r>
            </a:p>
            <a:p>
              <a:r>
                <a:rPr lang="en-GB" sz="900" noProof="0" dirty="0">
                  <a:solidFill>
                    <a:srgbClr val="669BD2"/>
                  </a:solidFill>
                </a:rPr>
                <a:t>688</a:t>
              </a:r>
            </a:p>
          </p:txBody>
        </p:sp>
        <p:sp>
          <p:nvSpPr>
            <p:cNvPr id="126" name="object 147">
              <a:extLst>
                <a:ext uri="{FF2B5EF4-FFF2-40B4-BE49-F238E27FC236}">
                  <a16:creationId xmlns:a16="http://schemas.microsoft.com/office/drawing/2014/main" id="{5923E248-1A6E-4BD4-7A9E-D3E910B4CB8E}"/>
                </a:ext>
              </a:extLst>
            </p:cNvPr>
            <p:cNvSpPr txBox="1">
              <a:spLocks/>
            </p:cNvSpPr>
            <p:nvPr/>
          </p:nvSpPr>
          <p:spPr>
            <a:xfrm>
              <a:off x="10802790" y="5072009"/>
              <a:ext cx="184666" cy="276999"/>
            </a:xfrm>
            <a:prstGeom prst="rect">
              <a:avLst/>
            </a:prstGeom>
          </p:spPr>
          <p:txBody>
            <a:bodyPr vert="horz" wrap="none" lIns="0" tIns="0" rIns="0" bIns="0" rtlCol="0" anchor="b" anchorCtr="0">
              <a:spAutoFit/>
            </a:bodyPr>
            <a:lstStyle>
              <a:defPPr>
                <a:defRPr lang="en-US"/>
              </a:defPPr>
              <a:lvl1pPr algn="ctr">
                <a:lnSpc>
                  <a:spcPct val="100000"/>
                </a:lnSpc>
                <a:spcBef>
                  <a:spcPts val="0"/>
                </a:spcBef>
                <a:defRPr sz="1200" spc="-20">
                  <a:latin typeface="Arial"/>
                  <a:cs typeface="Arial"/>
                </a:defRPr>
              </a:lvl1pPr>
            </a:lstStyle>
            <a:p>
              <a:r>
                <a:rPr lang="en-GB" sz="900" noProof="0" dirty="0">
                  <a:solidFill>
                    <a:srgbClr val="54595B"/>
                  </a:solidFill>
                </a:rPr>
                <a:t>429</a:t>
              </a:r>
            </a:p>
            <a:p>
              <a:r>
                <a:rPr lang="en-GB" sz="900" noProof="0" dirty="0">
                  <a:solidFill>
                    <a:srgbClr val="669BD2"/>
                  </a:solidFill>
                </a:rPr>
                <a:t>471</a:t>
              </a:r>
            </a:p>
          </p:txBody>
        </p:sp>
        <p:sp>
          <p:nvSpPr>
            <p:cNvPr id="127" name="object 147">
              <a:extLst>
                <a:ext uri="{FF2B5EF4-FFF2-40B4-BE49-F238E27FC236}">
                  <a16:creationId xmlns:a16="http://schemas.microsoft.com/office/drawing/2014/main" id="{46B80C56-5E1B-63E2-A466-F555299F59C0}"/>
                </a:ext>
              </a:extLst>
            </p:cNvPr>
            <p:cNvSpPr txBox="1">
              <a:spLocks/>
            </p:cNvSpPr>
            <p:nvPr/>
          </p:nvSpPr>
          <p:spPr>
            <a:xfrm>
              <a:off x="10350169" y="5072009"/>
              <a:ext cx="184666" cy="276999"/>
            </a:xfrm>
            <a:prstGeom prst="rect">
              <a:avLst/>
            </a:prstGeom>
          </p:spPr>
          <p:txBody>
            <a:bodyPr vert="horz" wrap="none" lIns="0" tIns="0" rIns="0" bIns="0" rtlCol="0" anchor="b" anchorCtr="0">
              <a:spAutoFit/>
            </a:bodyPr>
            <a:lstStyle>
              <a:defPPr>
                <a:defRPr lang="en-US"/>
              </a:defPPr>
              <a:lvl1pPr algn="ctr">
                <a:lnSpc>
                  <a:spcPct val="100000"/>
                </a:lnSpc>
                <a:spcBef>
                  <a:spcPts val="0"/>
                </a:spcBef>
                <a:defRPr sz="1200" spc="-20">
                  <a:latin typeface="Arial"/>
                  <a:cs typeface="Arial"/>
                </a:defRPr>
              </a:lvl1pPr>
            </a:lstStyle>
            <a:p>
              <a:r>
                <a:rPr lang="en-GB" sz="900" noProof="0" dirty="0">
                  <a:solidFill>
                    <a:srgbClr val="54595B"/>
                  </a:solidFill>
                </a:rPr>
                <a:t>624</a:t>
              </a:r>
            </a:p>
            <a:p>
              <a:r>
                <a:rPr lang="en-GB" sz="900" noProof="0" dirty="0">
                  <a:solidFill>
                    <a:srgbClr val="669BD2"/>
                  </a:solidFill>
                </a:rPr>
                <a:t>639</a:t>
              </a:r>
            </a:p>
          </p:txBody>
        </p:sp>
        <p:sp>
          <p:nvSpPr>
            <p:cNvPr id="128" name="object 147">
              <a:extLst>
                <a:ext uri="{FF2B5EF4-FFF2-40B4-BE49-F238E27FC236}">
                  <a16:creationId xmlns:a16="http://schemas.microsoft.com/office/drawing/2014/main" id="{155A98AD-4854-D802-4ADF-3BA3E02574CB}"/>
                </a:ext>
              </a:extLst>
            </p:cNvPr>
            <p:cNvSpPr txBox="1">
              <a:spLocks/>
            </p:cNvSpPr>
            <p:nvPr/>
          </p:nvSpPr>
          <p:spPr>
            <a:xfrm>
              <a:off x="11689274" y="5072009"/>
              <a:ext cx="184666" cy="276999"/>
            </a:xfrm>
            <a:prstGeom prst="rect">
              <a:avLst/>
            </a:prstGeom>
          </p:spPr>
          <p:txBody>
            <a:bodyPr vert="horz" wrap="none" lIns="0" tIns="0" rIns="0" bIns="0" rtlCol="0" anchor="b" anchorCtr="0">
              <a:spAutoFit/>
            </a:bodyPr>
            <a:lstStyle>
              <a:defPPr>
                <a:defRPr lang="en-US"/>
              </a:defPPr>
              <a:lvl1pPr algn="ctr">
                <a:lnSpc>
                  <a:spcPct val="100000"/>
                </a:lnSpc>
                <a:spcBef>
                  <a:spcPts val="0"/>
                </a:spcBef>
                <a:defRPr sz="1200" spc="-20">
                  <a:latin typeface="Arial"/>
                  <a:cs typeface="Arial"/>
                </a:defRPr>
              </a:lvl1pPr>
            </a:lstStyle>
            <a:p>
              <a:r>
                <a:rPr lang="en-GB" sz="900" noProof="0" dirty="0">
                  <a:solidFill>
                    <a:srgbClr val="54595B"/>
                  </a:solidFill>
                </a:rPr>
                <a:t>124</a:t>
              </a:r>
            </a:p>
            <a:p>
              <a:r>
                <a:rPr lang="en-GB" sz="900" noProof="0" dirty="0">
                  <a:solidFill>
                    <a:srgbClr val="669BD2"/>
                  </a:solidFill>
                </a:rPr>
                <a:t>152</a:t>
              </a:r>
            </a:p>
          </p:txBody>
        </p:sp>
        <p:sp>
          <p:nvSpPr>
            <p:cNvPr id="129" name="object 147">
              <a:extLst>
                <a:ext uri="{FF2B5EF4-FFF2-40B4-BE49-F238E27FC236}">
                  <a16:creationId xmlns:a16="http://schemas.microsoft.com/office/drawing/2014/main" id="{52A0B396-ED4F-1BA8-A080-0082CDE800B5}"/>
                </a:ext>
              </a:extLst>
            </p:cNvPr>
            <p:cNvSpPr txBox="1">
              <a:spLocks/>
            </p:cNvSpPr>
            <p:nvPr/>
          </p:nvSpPr>
          <p:spPr>
            <a:xfrm>
              <a:off x="11246426" y="5072009"/>
              <a:ext cx="184666" cy="276999"/>
            </a:xfrm>
            <a:prstGeom prst="rect">
              <a:avLst/>
            </a:prstGeom>
          </p:spPr>
          <p:txBody>
            <a:bodyPr vert="horz" wrap="none" lIns="0" tIns="0" rIns="0" bIns="0" rtlCol="0" anchor="b" anchorCtr="0">
              <a:spAutoFit/>
            </a:bodyPr>
            <a:lstStyle>
              <a:defPPr>
                <a:defRPr lang="en-US"/>
              </a:defPPr>
              <a:lvl1pPr algn="ctr">
                <a:lnSpc>
                  <a:spcPct val="100000"/>
                </a:lnSpc>
                <a:spcBef>
                  <a:spcPts val="0"/>
                </a:spcBef>
                <a:defRPr sz="1200" spc="-20">
                  <a:latin typeface="Arial"/>
                  <a:cs typeface="Arial"/>
                </a:defRPr>
              </a:lvl1pPr>
            </a:lstStyle>
            <a:p>
              <a:r>
                <a:rPr lang="en-GB" sz="900" noProof="0" dirty="0">
                  <a:solidFill>
                    <a:srgbClr val="54595B"/>
                  </a:solidFill>
                </a:rPr>
                <a:t>253</a:t>
              </a:r>
            </a:p>
            <a:p>
              <a:r>
                <a:rPr lang="en-GB" sz="900" noProof="0" dirty="0">
                  <a:solidFill>
                    <a:srgbClr val="669BD2"/>
                  </a:solidFill>
                </a:rPr>
                <a:t>305</a:t>
              </a:r>
            </a:p>
          </p:txBody>
        </p:sp>
        <p:sp>
          <p:nvSpPr>
            <p:cNvPr id="141" name="TextBox 140">
              <a:extLst>
                <a:ext uri="{FF2B5EF4-FFF2-40B4-BE49-F238E27FC236}">
                  <a16:creationId xmlns:a16="http://schemas.microsoft.com/office/drawing/2014/main" id="{66802E9A-9DE7-2EB0-CFDF-225B5B3F2F18}"/>
                </a:ext>
              </a:extLst>
            </p:cNvPr>
            <p:cNvSpPr txBox="1"/>
            <p:nvPr/>
          </p:nvSpPr>
          <p:spPr>
            <a:xfrm rot="16200000">
              <a:off x="5462699" y="3272527"/>
              <a:ext cx="2169646" cy="276999"/>
            </a:xfrm>
            <a:prstGeom prst="rect">
              <a:avLst/>
            </a:prstGeom>
            <a:noFill/>
          </p:spPr>
          <p:txBody>
            <a:bodyPr wrap="square">
              <a:spAutoFit/>
            </a:bodyPr>
            <a:lstStyle/>
            <a:p>
              <a:pPr algn="ctr"/>
              <a:r>
                <a:rPr lang="en-GB" sz="1200" b="1" i="0" u="none" strike="noStrike" baseline="0" noProof="0" dirty="0">
                  <a:latin typeface="+mn-lt"/>
                </a:rPr>
                <a:t>Cumulative incidence (%)</a:t>
              </a:r>
              <a:endParaRPr lang="en-GB" sz="1200" noProof="0" dirty="0">
                <a:latin typeface="+mn-lt"/>
              </a:endParaRPr>
            </a:p>
          </p:txBody>
        </p:sp>
        <p:sp>
          <p:nvSpPr>
            <p:cNvPr id="182" name="TextBox 181">
              <a:extLst>
                <a:ext uri="{FF2B5EF4-FFF2-40B4-BE49-F238E27FC236}">
                  <a16:creationId xmlns:a16="http://schemas.microsoft.com/office/drawing/2014/main" id="{AA8889E1-0249-CAFA-8DC4-8A75D89ABE2A}"/>
                </a:ext>
              </a:extLst>
            </p:cNvPr>
            <p:cNvSpPr txBox="1"/>
            <p:nvPr/>
          </p:nvSpPr>
          <p:spPr>
            <a:xfrm>
              <a:off x="8538823" y="2720651"/>
              <a:ext cx="2777279" cy="592470"/>
            </a:xfrm>
            <a:prstGeom prst="rect">
              <a:avLst/>
            </a:prstGeom>
            <a:noFill/>
          </p:spPr>
          <p:txBody>
            <a:bodyPr vert="horz" wrap="square" lIns="91440" tIns="45720" rIns="91440" bIns="45720" rtlCol="0">
              <a:spAutoFit/>
            </a:bodyPr>
            <a:lstStyle/>
            <a:p>
              <a:pPr>
                <a:spcBef>
                  <a:spcPts val="600"/>
                </a:spcBef>
                <a:spcAft>
                  <a:spcPts val="0"/>
                </a:spcAft>
              </a:pPr>
              <a:r>
                <a:rPr lang="en-GB" sz="1000" b="1" noProof="0" dirty="0">
                  <a:ln/>
                  <a:latin typeface="Arial"/>
                  <a:cs typeface="Arial"/>
                  <a:sym typeface="Arial"/>
                  <a:rtl val="0"/>
                </a:rPr>
                <a:t>Placebo</a:t>
              </a:r>
            </a:p>
            <a:p>
              <a:pPr>
                <a:spcBef>
                  <a:spcPts val="300"/>
                </a:spcBef>
                <a:spcAft>
                  <a:spcPts val="0"/>
                </a:spcAft>
              </a:pPr>
              <a:r>
                <a:rPr lang="en-GB" sz="1000" noProof="0" dirty="0">
                  <a:ln/>
                  <a:latin typeface="Arial"/>
                  <a:cs typeface="Arial"/>
                  <a:sym typeface="Arial"/>
                  <a:rtl val="0"/>
                </a:rPr>
                <a:t>No. of participants with event: </a:t>
              </a:r>
              <a:r>
                <a:rPr lang="en-GB" sz="1000" b="1" noProof="0" dirty="0">
                  <a:ln/>
                  <a:latin typeface="Arial"/>
                  <a:cs typeface="Arial"/>
                  <a:sym typeface="Arial"/>
                  <a:rtl val="0"/>
                </a:rPr>
                <a:t>134 (16.9%)</a:t>
              </a:r>
              <a:br>
                <a:rPr lang="en-GB" sz="1000" b="1" noProof="0" dirty="0">
                  <a:ln/>
                  <a:latin typeface="Arial"/>
                  <a:cs typeface="Arial"/>
                  <a:sym typeface="Arial"/>
                  <a:rtl val="0"/>
                </a:rPr>
              </a:br>
              <a:r>
                <a:rPr lang="en-GB" sz="1000" noProof="0" dirty="0">
                  <a:ln/>
                  <a:latin typeface="Arial"/>
                  <a:cs typeface="Arial"/>
                  <a:sym typeface="Arial"/>
                  <a:rtl val="0"/>
                </a:rPr>
                <a:t>n per 100 PY (95% CI): </a:t>
              </a:r>
              <a:r>
                <a:rPr lang="en-GB" sz="1000" b="1" noProof="0" dirty="0">
                  <a:ln/>
                  <a:latin typeface="Arial"/>
                  <a:cs typeface="Arial"/>
                  <a:sym typeface="Arial"/>
                  <a:rtl val="0"/>
                </a:rPr>
                <a:t>5.8 (4.9, 6.9)</a:t>
              </a:r>
            </a:p>
          </p:txBody>
        </p:sp>
        <p:sp>
          <p:nvSpPr>
            <p:cNvPr id="183" name="TextBox 182">
              <a:extLst>
                <a:ext uri="{FF2B5EF4-FFF2-40B4-BE49-F238E27FC236}">
                  <a16:creationId xmlns:a16="http://schemas.microsoft.com/office/drawing/2014/main" id="{7741C72E-46A2-0F35-12D8-1BA120EF15A2}"/>
                </a:ext>
              </a:extLst>
            </p:cNvPr>
            <p:cNvSpPr txBox="1"/>
            <p:nvPr/>
          </p:nvSpPr>
          <p:spPr>
            <a:xfrm>
              <a:off x="7111430" y="3534399"/>
              <a:ext cx="2781643" cy="592470"/>
            </a:xfrm>
            <a:prstGeom prst="rect">
              <a:avLst/>
            </a:prstGeom>
            <a:noFill/>
          </p:spPr>
          <p:txBody>
            <a:bodyPr vert="horz" wrap="square" lIns="91440" tIns="45720" rIns="91440" bIns="45720" rtlCol="0">
              <a:spAutoFit/>
            </a:bodyPr>
            <a:lstStyle/>
            <a:p>
              <a:pPr>
                <a:spcBef>
                  <a:spcPts val="600"/>
                </a:spcBef>
                <a:spcAft>
                  <a:spcPts val="0"/>
                </a:spcAft>
              </a:pPr>
              <a:r>
                <a:rPr lang="en-GB" sz="1000" b="1" noProof="0" dirty="0">
                  <a:ln/>
                  <a:solidFill>
                    <a:schemeClr val="accent1"/>
                  </a:solidFill>
                  <a:latin typeface="Arial"/>
                  <a:cs typeface="Arial"/>
                  <a:sym typeface="Arial"/>
                  <a:rtl val="0"/>
                </a:rPr>
                <a:t>Finerenone</a:t>
              </a:r>
            </a:p>
            <a:p>
              <a:pPr>
                <a:spcBef>
                  <a:spcPts val="300"/>
                </a:spcBef>
                <a:spcAft>
                  <a:spcPts val="0"/>
                </a:spcAft>
              </a:pPr>
              <a:r>
                <a:rPr lang="en-GB" sz="1000" noProof="0" dirty="0">
                  <a:ln/>
                  <a:solidFill>
                    <a:schemeClr val="accent1"/>
                  </a:solidFill>
                  <a:latin typeface="Arial"/>
                  <a:cs typeface="Arial"/>
                  <a:sym typeface="Arial"/>
                  <a:rtl val="0"/>
                </a:rPr>
                <a:t>No. of participants with event:</a:t>
              </a:r>
              <a:r>
                <a:rPr lang="en-GB" sz="1000" b="1" noProof="0" dirty="0">
                  <a:ln/>
                  <a:solidFill>
                    <a:schemeClr val="accent1"/>
                  </a:solidFill>
                  <a:latin typeface="Arial"/>
                  <a:cs typeface="Arial"/>
                  <a:sym typeface="Arial"/>
                  <a:rtl val="0"/>
                </a:rPr>
                <a:t> 110 (13.9%)</a:t>
              </a:r>
              <a:br>
                <a:rPr lang="en-GB" sz="1000" b="1" noProof="0" dirty="0">
                  <a:ln/>
                  <a:solidFill>
                    <a:schemeClr val="accent1"/>
                  </a:solidFill>
                  <a:latin typeface="Arial"/>
                  <a:cs typeface="Arial"/>
                  <a:sym typeface="Arial"/>
                  <a:rtl val="0"/>
                </a:rPr>
              </a:br>
              <a:r>
                <a:rPr lang="en-GB" sz="1000" noProof="0" dirty="0">
                  <a:ln/>
                  <a:solidFill>
                    <a:schemeClr val="accent1"/>
                  </a:solidFill>
                  <a:latin typeface="Arial"/>
                  <a:cs typeface="Arial"/>
                  <a:sym typeface="Arial"/>
                  <a:rtl val="0"/>
                </a:rPr>
                <a:t>n per 100 PY (95% CI): </a:t>
              </a:r>
              <a:r>
                <a:rPr lang="en-GB" sz="1000" b="1" noProof="0" dirty="0">
                  <a:ln/>
                  <a:solidFill>
                    <a:schemeClr val="accent1"/>
                  </a:solidFill>
                  <a:latin typeface="Arial"/>
                  <a:cs typeface="Arial"/>
                  <a:sym typeface="Arial"/>
                  <a:rtl val="0"/>
                </a:rPr>
                <a:t>4.7 (3.9, 5.6)</a:t>
              </a:r>
            </a:p>
          </p:txBody>
        </p:sp>
        <p:sp>
          <p:nvSpPr>
            <p:cNvPr id="184" name="TextBox 183">
              <a:extLst>
                <a:ext uri="{FF2B5EF4-FFF2-40B4-BE49-F238E27FC236}">
                  <a16:creationId xmlns:a16="http://schemas.microsoft.com/office/drawing/2014/main" id="{A9211440-7117-F8C0-AE2D-ECD18AF469CA}"/>
                </a:ext>
              </a:extLst>
            </p:cNvPr>
            <p:cNvSpPr txBox="1"/>
            <p:nvPr/>
          </p:nvSpPr>
          <p:spPr>
            <a:xfrm>
              <a:off x="6995595" y="2142535"/>
              <a:ext cx="2584753" cy="415706"/>
            </a:xfrm>
            <a:prstGeom prst="rect">
              <a:avLst/>
            </a:prstGeom>
          </p:spPr>
          <p:txBody>
            <a:bodyPr vert="horz" wrap="square" lIns="91440" tIns="45720" rIns="91440" bIns="45720" rtlCol="0">
              <a:noAutofit/>
            </a:bodyPr>
            <a:lstStyle/>
            <a:p>
              <a:r>
                <a:rPr lang="en-GB" sz="1400" b="1" noProof="0" dirty="0">
                  <a:latin typeface="+mn-lt"/>
                  <a:cs typeface="Times New Roman" panose="02020603050405020304" pitchFamily="18" charset="0"/>
                </a:rPr>
                <a:t>HR=0.77 </a:t>
              </a:r>
            </a:p>
            <a:p>
              <a:r>
                <a:rPr lang="en-GB" sz="1400" b="1" noProof="0" dirty="0">
                  <a:latin typeface="+mn-lt"/>
                  <a:cs typeface="Times New Roman" panose="02020603050405020304" pitchFamily="18" charset="0"/>
                </a:rPr>
                <a:t>(95% CI 0.60, 0.99)</a:t>
              </a:r>
            </a:p>
            <a:p>
              <a:r>
                <a:rPr lang="en-GB" sz="1400" b="1" i="1" noProof="0" dirty="0">
                  <a:latin typeface="+mn-lt"/>
                  <a:cs typeface="Times New Roman" panose="02020603050405020304" pitchFamily="18" charset="0"/>
                </a:rPr>
                <a:t>p</a:t>
              </a:r>
              <a:r>
                <a:rPr lang="en-GB" sz="1400" b="1" noProof="0" dirty="0">
                  <a:latin typeface="+mn-lt"/>
                  <a:cs typeface="Times New Roman" panose="02020603050405020304" pitchFamily="18" charset="0"/>
                </a:rPr>
                <a:t>=0.043</a:t>
              </a:r>
              <a:endParaRPr lang="en-GB" sz="1400" b="1" noProof="0" dirty="0">
                <a:latin typeface="+mn-lt"/>
              </a:endParaRPr>
            </a:p>
            <a:p>
              <a:pPr algn="l">
                <a:spcBef>
                  <a:spcPts val="600"/>
                </a:spcBef>
              </a:pPr>
              <a:endParaRPr lang="en-GB" sz="1600" noProof="0" dirty="0">
                <a:latin typeface="+mn-lt"/>
              </a:endParaRPr>
            </a:p>
          </p:txBody>
        </p:sp>
        <p:sp>
          <p:nvSpPr>
            <p:cNvPr id="320" name="Freeform: Shape 319">
              <a:extLst>
                <a:ext uri="{FF2B5EF4-FFF2-40B4-BE49-F238E27FC236}">
                  <a16:creationId xmlns:a16="http://schemas.microsoft.com/office/drawing/2014/main" id="{5948A877-B684-9927-2C49-EEE8D032B3DF}"/>
                </a:ext>
              </a:extLst>
            </p:cNvPr>
            <p:cNvSpPr/>
            <p:nvPr/>
          </p:nvSpPr>
          <p:spPr>
            <a:xfrm>
              <a:off x="6919333" y="3217819"/>
              <a:ext cx="4865130" cy="1420615"/>
            </a:xfrm>
            <a:custGeom>
              <a:avLst/>
              <a:gdLst>
                <a:gd name="csX0" fmla="*/ -150 w 7922101"/>
                <a:gd name="csY0" fmla="*/ 1995261 h 1995299"/>
                <a:gd name="csX1" fmla="*/ -150 w 7922101"/>
                <a:gd name="csY1" fmla="*/ 1995261 h 1995299"/>
                <a:gd name="csX2" fmla="*/ 677152 w 7922101"/>
                <a:gd name="csY2" fmla="*/ 1995261 h 1995299"/>
                <a:gd name="csX3" fmla="*/ 677152 w 7922101"/>
                <a:gd name="csY3" fmla="*/ 1980550 h 1995299"/>
                <a:gd name="csX4" fmla="*/ 755000 w 7922101"/>
                <a:gd name="csY4" fmla="*/ 1980550 h 1995299"/>
                <a:gd name="csX5" fmla="*/ 1054632 w 7922101"/>
                <a:gd name="csY5" fmla="*/ 1980550 h 1995299"/>
                <a:gd name="csX6" fmla="*/ 1066601 w 7922101"/>
                <a:gd name="csY6" fmla="*/ 1980550 h 1995299"/>
                <a:gd name="csX7" fmla="*/ 1078590 w 7922101"/>
                <a:gd name="csY7" fmla="*/ 1980550 h 1995299"/>
                <a:gd name="csX8" fmla="*/ 1078590 w 7922101"/>
                <a:gd name="csY8" fmla="*/ 1965725 h 1995299"/>
                <a:gd name="csX9" fmla="*/ 1090559 w 7922101"/>
                <a:gd name="csY9" fmla="*/ 1965725 h 1995299"/>
                <a:gd name="csX10" fmla="*/ 1090559 w 7922101"/>
                <a:gd name="csY10" fmla="*/ 1951047 h 1995299"/>
                <a:gd name="csX11" fmla="*/ 1180375 w 7922101"/>
                <a:gd name="csY11" fmla="*/ 1951047 h 1995299"/>
                <a:gd name="csX12" fmla="*/ 1276375 w 7922101"/>
                <a:gd name="csY12" fmla="*/ 1951047 h 1995299"/>
                <a:gd name="csX13" fmla="*/ 1438108 w 7922101"/>
                <a:gd name="csY13" fmla="*/ 1951047 h 1995299"/>
                <a:gd name="csX14" fmla="*/ 1438108 w 7922101"/>
                <a:gd name="csY14" fmla="*/ 1936221 h 1995299"/>
                <a:gd name="csX15" fmla="*/ 1593992 w 7922101"/>
                <a:gd name="csY15" fmla="*/ 1936221 h 1995299"/>
                <a:gd name="csX16" fmla="*/ 1593992 w 7922101"/>
                <a:gd name="csY16" fmla="*/ 1921396 h 1995299"/>
                <a:gd name="csX17" fmla="*/ 1611955 w 7922101"/>
                <a:gd name="csY17" fmla="*/ 1921396 h 1995299"/>
                <a:gd name="csX18" fmla="*/ 1623924 w 7922101"/>
                <a:gd name="csY18" fmla="*/ 1921396 h 1995299"/>
                <a:gd name="csX19" fmla="*/ 1623924 w 7922101"/>
                <a:gd name="csY19" fmla="*/ 1906570 h 1995299"/>
                <a:gd name="csX20" fmla="*/ 1647903 w 7922101"/>
                <a:gd name="csY20" fmla="*/ 1906570 h 1995299"/>
                <a:gd name="csX21" fmla="*/ 1659872 w 7922101"/>
                <a:gd name="csY21" fmla="*/ 1906570 h 1995299"/>
                <a:gd name="csX22" fmla="*/ 1659872 w 7922101"/>
                <a:gd name="csY22" fmla="*/ 1891614 h 1995299"/>
                <a:gd name="csX23" fmla="*/ 2007399 w 7922101"/>
                <a:gd name="csY23" fmla="*/ 1891614 h 1995299"/>
                <a:gd name="csX24" fmla="*/ 2043347 w 7922101"/>
                <a:gd name="csY24" fmla="*/ 1891614 h 1995299"/>
                <a:gd name="csX25" fmla="*/ 2043347 w 7922101"/>
                <a:gd name="csY25" fmla="*/ 1876657 h 1995299"/>
                <a:gd name="csX26" fmla="*/ 2121216 w 7922101"/>
                <a:gd name="csY26" fmla="*/ 1876657 h 1995299"/>
                <a:gd name="csX27" fmla="*/ 2121216 w 7922101"/>
                <a:gd name="csY27" fmla="*/ 1861701 h 1995299"/>
                <a:gd name="csX28" fmla="*/ 2139179 w 7922101"/>
                <a:gd name="csY28" fmla="*/ 1861701 h 1995299"/>
                <a:gd name="csX29" fmla="*/ 2139179 w 7922101"/>
                <a:gd name="csY29" fmla="*/ 1846728 h 1995299"/>
                <a:gd name="csX30" fmla="*/ 2145153 w 7922101"/>
                <a:gd name="csY30" fmla="*/ 1846728 h 1995299"/>
                <a:gd name="csX31" fmla="*/ 2151168 w 7922101"/>
                <a:gd name="csY31" fmla="*/ 1846728 h 1995299"/>
                <a:gd name="csX32" fmla="*/ 2151168 w 7922101"/>
                <a:gd name="csY32" fmla="*/ 1831641 h 1995299"/>
                <a:gd name="csX33" fmla="*/ 2163116 w 7922101"/>
                <a:gd name="csY33" fmla="*/ 1831641 h 1995299"/>
                <a:gd name="csX34" fmla="*/ 2163116 w 7922101"/>
                <a:gd name="csY34" fmla="*/ 1816685 h 1995299"/>
                <a:gd name="csX35" fmla="*/ 2175106 w 7922101"/>
                <a:gd name="csY35" fmla="*/ 1816685 h 1995299"/>
                <a:gd name="csX36" fmla="*/ 2175106 w 7922101"/>
                <a:gd name="csY36" fmla="*/ 1801728 h 1995299"/>
                <a:gd name="csX37" fmla="*/ 2181079 w 7922101"/>
                <a:gd name="csY37" fmla="*/ 1801728 h 1995299"/>
                <a:gd name="csX38" fmla="*/ 2181079 w 7922101"/>
                <a:gd name="csY38" fmla="*/ 1786641 h 1995299"/>
                <a:gd name="csX39" fmla="*/ 2187095 w 7922101"/>
                <a:gd name="csY39" fmla="*/ 1786641 h 1995299"/>
                <a:gd name="csX40" fmla="*/ 2193069 w 7922101"/>
                <a:gd name="csY40" fmla="*/ 1786641 h 1995299"/>
                <a:gd name="csX41" fmla="*/ 2211032 w 7922101"/>
                <a:gd name="csY41" fmla="*/ 1786641 h 1995299"/>
                <a:gd name="csX42" fmla="*/ 2630623 w 7922101"/>
                <a:gd name="csY42" fmla="*/ 1786641 h 1995299"/>
                <a:gd name="csX43" fmla="*/ 2630623 w 7922101"/>
                <a:gd name="csY43" fmla="*/ 1771668 h 1995299"/>
                <a:gd name="csX44" fmla="*/ 2672544 w 7922101"/>
                <a:gd name="csY44" fmla="*/ 1771668 h 1995299"/>
                <a:gd name="csX45" fmla="*/ 2672544 w 7922101"/>
                <a:gd name="csY45" fmla="*/ 1756581 h 1995299"/>
                <a:gd name="csX46" fmla="*/ 2720460 w 7922101"/>
                <a:gd name="csY46" fmla="*/ 1756581 h 1995299"/>
                <a:gd name="csX47" fmla="*/ 2720460 w 7922101"/>
                <a:gd name="csY47" fmla="*/ 1741494 h 1995299"/>
                <a:gd name="csX48" fmla="*/ 2780345 w 7922101"/>
                <a:gd name="csY48" fmla="*/ 1741494 h 1995299"/>
                <a:gd name="csX49" fmla="*/ 2780345 w 7922101"/>
                <a:gd name="csY49" fmla="*/ 1726390 h 1995299"/>
                <a:gd name="csX50" fmla="*/ 2846391 w 7922101"/>
                <a:gd name="csY50" fmla="*/ 1726390 h 1995299"/>
                <a:gd name="csX51" fmla="*/ 2846391 w 7922101"/>
                <a:gd name="csY51" fmla="*/ 1711434 h 1995299"/>
                <a:gd name="csX52" fmla="*/ 2858381 w 7922101"/>
                <a:gd name="csY52" fmla="*/ 1711434 h 1995299"/>
                <a:gd name="csX53" fmla="*/ 2858381 w 7922101"/>
                <a:gd name="csY53" fmla="*/ 1636112 h 1995299"/>
                <a:gd name="csX54" fmla="*/ 2864375 w 7922101"/>
                <a:gd name="csY54" fmla="*/ 1636112 h 1995299"/>
                <a:gd name="csX55" fmla="*/ 2864375 w 7922101"/>
                <a:gd name="csY55" fmla="*/ 1621025 h 1995299"/>
                <a:gd name="csX56" fmla="*/ 2870370 w 7922101"/>
                <a:gd name="csY56" fmla="*/ 1621025 h 1995299"/>
                <a:gd name="csX57" fmla="*/ 2870370 w 7922101"/>
                <a:gd name="csY57" fmla="*/ 1605921 h 1995299"/>
                <a:gd name="csX58" fmla="*/ 2882360 w 7922101"/>
                <a:gd name="csY58" fmla="*/ 1605921 h 1995299"/>
                <a:gd name="csX59" fmla="*/ 2996134 w 7922101"/>
                <a:gd name="csY59" fmla="*/ 1605921 h 1995299"/>
                <a:gd name="csX60" fmla="*/ 2996134 w 7922101"/>
                <a:gd name="csY60" fmla="*/ 1590817 h 1995299"/>
                <a:gd name="csX61" fmla="*/ 3032061 w 7922101"/>
                <a:gd name="csY61" fmla="*/ 1590817 h 1995299"/>
                <a:gd name="csX62" fmla="*/ 3032061 w 7922101"/>
                <a:gd name="csY62" fmla="*/ 1575730 h 1995299"/>
                <a:gd name="csX63" fmla="*/ 3511536 w 7922101"/>
                <a:gd name="csY63" fmla="*/ 1575730 h 1995299"/>
                <a:gd name="csX64" fmla="*/ 3523526 w 7922101"/>
                <a:gd name="csY64" fmla="*/ 1575730 h 1995299"/>
                <a:gd name="csX65" fmla="*/ 3553478 w 7922101"/>
                <a:gd name="csY65" fmla="*/ 1575730 h 1995299"/>
                <a:gd name="csX66" fmla="*/ 3559452 w 7922101"/>
                <a:gd name="csY66" fmla="*/ 1575730 h 1995299"/>
                <a:gd name="csX67" fmla="*/ 3571441 w 7922101"/>
                <a:gd name="csY67" fmla="*/ 1575730 h 1995299"/>
                <a:gd name="csX68" fmla="*/ 3571441 w 7922101"/>
                <a:gd name="csY68" fmla="*/ 1560643 h 1995299"/>
                <a:gd name="csX69" fmla="*/ 3595400 w 7922101"/>
                <a:gd name="csY69" fmla="*/ 1560643 h 1995299"/>
                <a:gd name="csX70" fmla="*/ 3595400 w 7922101"/>
                <a:gd name="csY70" fmla="*/ 1545408 h 1995299"/>
                <a:gd name="csX71" fmla="*/ 3613363 w 7922101"/>
                <a:gd name="csY71" fmla="*/ 1545408 h 1995299"/>
                <a:gd name="csX72" fmla="*/ 3613363 w 7922101"/>
                <a:gd name="csY72" fmla="*/ 1530190 h 1995299"/>
                <a:gd name="csX73" fmla="*/ 3619337 w 7922101"/>
                <a:gd name="csY73" fmla="*/ 1530190 h 1995299"/>
                <a:gd name="csX74" fmla="*/ 3631327 w 7922101"/>
                <a:gd name="csY74" fmla="*/ 1530190 h 1995299"/>
                <a:gd name="csX75" fmla="*/ 3631327 w 7922101"/>
                <a:gd name="csY75" fmla="*/ 1514972 h 1995299"/>
                <a:gd name="csX76" fmla="*/ 3745122 w 7922101"/>
                <a:gd name="csY76" fmla="*/ 1514972 h 1995299"/>
                <a:gd name="csX77" fmla="*/ 3745122 w 7922101"/>
                <a:gd name="csY77" fmla="*/ 1499737 h 1995299"/>
                <a:gd name="csX78" fmla="*/ 3769059 w 7922101"/>
                <a:gd name="csY78" fmla="*/ 1499737 h 1995299"/>
                <a:gd name="csX79" fmla="*/ 3769059 w 7922101"/>
                <a:gd name="csY79" fmla="*/ 1484503 h 1995299"/>
                <a:gd name="csX80" fmla="*/ 3799179 w 7922101"/>
                <a:gd name="csY80" fmla="*/ 1484503 h 1995299"/>
                <a:gd name="csX81" fmla="*/ 3799179 w 7922101"/>
                <a:gd name="csY81" fmla="*/ 1469285 h 1995299"/>
                <a:gd name="csX82" fmla="*/ 3823158 w 7922101"/>
                <a:gd name="csY82" fmla="*/ 1469285 h 1995299"/>
                <a:gd name="csX83" fmla="*/ 3823158 w 7922101"/>
                <a:gd name="csY83" fmla="*/ 1454067 h 1995299"/>
                <a:gd name="csX84" fmla="*/ 3865059 w 7922101"/>
                <a:gd name="csY84" fmla="*/ 1454067 h 1995299"/>
                <a:gd name="csX85" fmla="*/ 3865059 w 7922101"/>
                <a:gd name="csY85" fmla="*/ 1438832 h 1995299"/>
                <a:gd name="csX86" fmla="*/ 3978875 w 7922101"/>
                <a:gd name="csY86" fmla="*/ 1438832 h 1995299"/>
                <a:gd name="csX87" fmla="*/ 3978875 w 7922101"/>
                <a:gd name="csY87" fmla="*/ 1423597 h 1995299"/>
                <a:gd name="csX88" fmla="*/ 4200639 w 7922101"/>
                <a:gd name="csY88" fmla="*/ 1423597 h 1995299"/>
                <a:gd name="csX89" fmla="*/ 4200639 w 7922101"/>
                <a:gd name="csY89" fmla="*/ 1408379 h 1995299"/>
                <a:gd name="csX90" fmla="*/ 4236566 w 7922101"/>
                <a:gd name="csY90" fmla="*/ 1408379 h 1995299"/>
                <a:gd name="csX91" fmla="*/ 4278487 w 7922101"/>
                <a:gd name="csY91" fmla="*/ 1408379 h 1995299"/>
                <a:gd name="csX92" fmla="*/ 4278487 w 7922101"/>
                <a:gd name="csY92" fmla="*/ 1393161 h 1995299"/>
                <a:gd name="csX93" fmla="*/ 4296471 w 7922101"/>
                <a:gd name="csY93" fmla="*/ 1393161 h 1995299"/>
                <a:gd name="csX94" fmla="*/ 4302445 w 7922101"/>
                <a:gd name="csY94" fmla="*/ 1393161 h 1995299"/>
                <a:gd name="csX95" fmla="*/ 4308418 w 7922101"/>
                <a:gd name="csY95" fmla="*/ 1393161 h 1995299"/>
                <a:gd name="csX96" fmla="*/ 4308418 w 7922101"/>
                <a:gd name="csY96" fmla="*/ 1377796 h 1995299"/>
                <a:gd name="csX97" fmla="*/ 4314435 w 7922101"/>
                <a:gd name="csY97" fmla="*/ 1377796 h 1995299"/>
                <a:gd name="csX98" fmla="*/ 4314435 w 7922101"/>
                <a:gd name="csY98" fmla="*/ 1362561 h 1995299"/>
                <a:gd name="csX99" fmla="*/ 4326382 w 7922101"/>
                <a:gd name="csY99" fmla="*/ 1362561 h 1995299"/>
                <a:gd name="csX100" fmla="*/ 4326382 w 7922101"/>
                <a:gd name="csY100" fmla="*/ 1347212 h 1995299"/>
                <a:gd name="csX101" fmla="*/ 4332398 w 7922101"/>
                <a:gd name="csY101" fmla="*/ 1347212 h 1995299"/>
                <a:gd name="csX102" fmla="*/ 4332398 w 7922101"/>
                <a:gd name="csY102" fmla="*/ 1331977 h 1995299"/>
                <a:gd name="csX103" fmla="*/ 4338372 w 7922101"/>
                <a:gd name="csY103" fmla="*/ 1331977 h 1995299"/>
                <a:gd name="csX104" fmla="*/ 4344387 w 7922101"/>
                <a:gd name="csY104" fmla="*/ 1331977 h 1995299"/>
                <a:gd name="csX105" fmla="*/ 4344387 w 7922101"/>
                <a:gd name="csY105" fmla="*/ 1301246 h 1995299"/>
                <a:gd name="csX106" fmla="*/ 4392303 w 7922101"/>
                <a:gd name="csY106" fmla="*/ 1301246 h 1995299"/>
                <a:gd name="csX107" fmla="*/ 4536198 w 7922101"/>
                <a:gd name="csY107" fmla="*/ 1301246 h 1995299"/>
                <a:gd name="csX108" fmla="*/ 4536198 w 7922101"/>
                <a:gd name="csY108" fmla="*/ 1285898 h 1995299"/>
                <a:gd name="csX109" fmla="*/ 4596104 w 7922101"/>
                <a:gd name="csY109" fmla="*/ 1285898 h 1995299"/>
                <a:gd name="csX110" fmla="*/ 4649994 w 7922101"/>
                <a:gd name="csY110" fmla="*/ 1285898 h 1995299"/>
                <a:gd name="csX111" fmla="*/ 4649994 w 7922101"/>
                <a:gd name="csY111" fmla="*/ 1270548 h 1995299"/>
                <a:gd name="csX112" fmla="*/ 4673931 w 7922101"/>
                <a:gd name="csY112" fmla="*/ 1270548 h 1995299"/>
                <a:gd name="csX113" fmla="*/ 4673931 w 7922101"/>
                <a:gd name="csY113" fmla="*/ 1255167 h 1995299"/>
                <a:gd name="csX114" fmla="*/ 4757983 w 7922101"/>
                <a:gd name="csY114" fmla="*/ 1255167 h 1995299"/>
                <a:gd name="csX115" fmla="*/ 4793910 w 7922101"/>
                <a:gd name="csY115" fmla="*/ 1255167 h 1995299"/>
                <a:gd name="csX116" fmla="*/ 4793910 w 7922101"/>
                <a:gd name="csY116" fmla="*/ 1239817 h 1995299"/>
                <a:gd name="csX117" fmla="*/ 4991526 w 7922101"/>
                <a:gd name="csY117" fmla="*/ 1239817 h 1995299"/>
                <a:gd name="csX118" fmla="*/ 4991526 w 7922101"/>
                <a:gd name="csY118" fmla="*/ 1209103 h 1995299"/>
                <a:gd name="csX119" fmla="*/ 4997542 w 7922101"/>
                <a:gd name="csY119" fmla="*/ 1209103 h 1995299"/>
                <a:gd name="csX120" fmla="*/ 4997542 w 7922101"/>
                <a:gd name="csY120" fmla="*/ 1178372 h 1995299"/>
                <a:gd name="csX121" fmla="*/ 5003516 w 7922101"/>
                <a:gd name="csY121" fmla="*/ 1178372 h 1995299"/>
                <a:gd name="csX122" fmla="*/ 5003516 w 7922101"/>
                <a:gd name="csY122" fmla="*/ 1162892 h 1995299"/>
                <a:gd name="csX123" fmla="*/ 5009532 w 7922101"/>
                <a:gd name="csY123" fmla="*/ 1162892 h 1995299"/>
                <a:gd name="csX124" fmla="*/ 5009532 w 7922101"/>
                <a:gd name="csY124" fmla="*/ 1147543 h 1995299"/>
                <a:gd name="csX125" fmla="*/ 5021647 w 7922101"/>
                <a:gd name="csY125" fmla="*/ 1147543 h 1995299"/>
                <a:gd name="csX126" fmla="*/ 5021647 w 7922101"/>
                <a:gd name="csY126" fmla="*/ 1132161 h 1995299"/>
                <a:gd name="csX127" fmla="*/ 5033636 w 7922101"/>
                <a:gd name="csY127" fmla="*/ 1132161 h 1995299"/>
                <a:gd name="csX128" fmla="*/ 5033636 w 7922101"/>
                <a:gd name="csY128" fmla="*/ 1116812 h 1995299"/>
                <a:gd name="csX129" fmla="*/ 5039631 w 7922101"/>
                <a:gd name="csY129" fmla="*/ 1116812 h 1995299"/>
                <a:gd name="csX130" fmla="*/ 5039631 w 7922101"/>
                <a:gd name="csY130" fmla="*/ 1086081 h 1995299"/>
                <a:gd name="csX131" fmla="*/ 5051599 w 7922101"/>
                <a:gd name="csY131" fmla="*/ 1086081 h 1995299"/>
                <a:gd name="csX132" fmla="*/ 5057594 w 7922101"/>
                <a:gd name="csY132" fmla="*/ 1086081 h 1995299"/>
                <a:gd name="csX133" fmla="*/ 5057594 w 7922101"/>
                <a:gd name="csY133" fmla="*/ 1055236 h 1995299"/>
                <a:gd name="csX134" fmla="*/ 5063589 w 7922101"/>
                <a:gd name="csY134" fmla="*/ 1055236 h 1995299"/>
                <a:gd name="csX135" fmla="*/ 5063589 w 7922101"/>
                <a:gd name="csY135" fmla="*/ 1039886 h 1995299"/>
                <a:gd name="csX136" fmla="*/ 5069563 w 7922101"/>
                <a:gd name="csY136" fmla="*/ 1039886 h 1995299"/>
                <a:gd name="csX137" fmla="*/ 5069563 w 7922101"/>
                <a:gd name="csY137" fmla="*/ 1024374 h 1995299"/>
                <a:gd name="csX138" fmla="*/ 5099516 w 7922101"/>
                <a:gd name="csY138" fmla="*/ 1024374 h 1995299"/>
                <a:gd name="csX139" fmla="*/ 5099516 w 7922101"/>
                <a:gd name="csY139" fmla="*/ 1009025 h 1995299"/>
                <a:gd name="csX140" fmla="*/ 5123474 w 7922101"/>
                <a:gd name="csY140" fmla="*/ 1009025 h 1995299"/>
                <a:gd name="csX141" fmla="*/ 5177363 w 7922101"/>
                <a:gd name="csY141" fmla="*/ 1009025 h 1995299"/>
                <a:gd name="csX142" fmla="*/ 5177363 w 7922101"/>
                <a:gd name="csY142" fmla="*/ 993676 h 1995299"/>
                <a:gd name="csX143" fmla="*/ 5291159 w 7922101"/>
                <a:gd name="csY143" fmla="*/ 993676 h 1995299"/>
                <a:gd name="csX144" fmla="*/ 5626718 w 7922101"/>
                <a:gd name="csY144" fmla="*/ 993676 h 1995299"/>
                <a:gd name="csX145" fmla="*/ 5674844 w 7922101"/>
                <a:gd name="csY145" fmla="*/ 993676 h 1995299"/>
                <a:gd name="csX146" fmla="*/ 5692807 w 7922101"/>
                <a:gd name="csY146" fmla="*/ 993676 h 1995299"/>
                <a:gd name="csX147" fmla="*/ 5710771 w 7922101"/>
                <a:gd name="csY147" fmla="*/ 993676 h 1995299"/>
                <a:gd name="csX148" fmla="*/ 5710771 w 7922101"/>
                <a:gd name="csY148" fmla="*/ 962683 h 1995299"/>
                <a:gd name="csX149" fmla="*/ 5716744 w 7922101"/>
                <a:gd name="csY149" fmla="*/ 962683 h 1995299"/>
                <a:gd name="csX150" fmla="*/ 5716744 w 7922101"/>
                <a:gd name="csY150" fmla="*/ 931150 h 1995299"/>
                <a:gd name="csX151" fmla="*/ 5722718 w 7922101"/>
                <a:gd name="csY151" fmla="*/ 931150 h 1995299"/>
                <a:gd name="csX152" fmla="*/ 5728734 w 7922101"/>
                <a:gd name="csY152" fmla="*/ 931150 h 1995299"/>
                <a:gd name="csX153" fmla="*/ 5734708 w 7922101"/>
                <a:gd name="csY153" fmla="*/ 931150 h 1995299"/>
                <a:gd name="csX154" fmla="*/ 5734708 w 7922101"/>
                <a:gd name="csY154" fmla="*/ 915261 h 1995299"/>
                <a:gd name="csX155" fmla="*/ 5740702 w 7922101"/>
                <a:gd name="csY155" fmla="*/ 915261 h 1995299"/>
                <a:gd name="csX156" fmla="*/ 5740702 w 7922101"/>
                <a:gd name="csY156" fmla="*/ 899225 h 1995299"/>
                <a:gd name="csX157" fmla="*/ 5746697 w 7922101"/>
                <a:gd name="csY157" fmla="*/ 899225 h 1995299"/>
                <a:gd name="csX158" fmla="*/ 5752671 w 7922101"/>
                <a:gd name="csY158" fmla="*/ 899225 h 1995299"/>
                <a:gd name="csX159" fmla="*/ 5752671 w 7922101"/>
                <a:gd name="csY159" fmla="*/ 883074 h 1995299"/>
                <a:gd name="csX160" fmla="*/ 5758665 w 7922101"/>
                <a:gd name="csY160" fmla="*/ 883074 h 1995299"/>
                <a:gd name="csX161" fmla="*/ 5758665 w 7922101"/>
                <a:gd name="csY161" fmla="*/ 866645 h 1995299"/>
                <a:gd name="csX162" fmla="*/ 5764660 w 7922101"/>
                <a:gd name="csY162" fmla="*/ 866645 h 1995299"/>
                <a:gd name="csX163" fmla="*/ 5770634 w 7922101"/>
                <a:gd name="csY163" fmla="*/ 866645 h 1995299"/>
                <a:gd name="csX164" fmla="*/ 5770634 w 7922101"/>
                <a:gd name="csY164" fmla="*/ 850085 h 1995299"/>
                <a:gd name="csX165" fmla="*/ 5776629 w 7922101"/>
                <a:gd name="csY165" fmla="*/ 850085 h 1995299"/>
                <a:gd name="csX166" fmla="*/ 5788619 w 7922101"/>
                <a:gd name="csY166" fmla="*/ 850085 h 1995299"/>
                <a:gd name="csX167" fmla="*/ 5788619 w 7922101"/>
                <a:gd name="csY167" fmla="*/ 816686 h 1995299"/>
                <a:gd name="csX168" fmla="*/ 5794592 w 7922101"/>
                <a:gd name="csY168" fmla="*/ 816686 h 1995299"/>
                <a:gd name="csX169" fmla="*/ 5794592 w 7922101"/>
                <a:gd name="csY169" fmla="*/ 799996 h 1995299"/>
                <a:gd name="csX170" fmla="*/ 5800587 w 7922101"/>
                <a:gd name="csY170" fmla="*/ 799996 h 1995299"/>
                <a:gd name="csX171" fmla="*/ 5800587 w 7922101"/>
                <a:gd name="csY171" fmla="*/ 782895 h 1995299"/>
                <a:gd name="csX172" fmla="*/ 5806582 w 7922101"/>
                <a:gd name="csY172" fmla="*/ 782895 h 1995299"/>
                <a:gd name="csX173" fmla="*/ 6040314 w 7922101"/>
                <a:gd name="csY173" fmla="*/ 782895 h 1995299"/>
                <a:gd name="csX174" fmla="*/ 6040314 w 7922101"/>
                <a:gd name="csY174" fmla="*/ 764601 h 1995299"/>
                <a:gd name="csX175" fmla="*/ 6094225 w 7922101"/>
                <a:gd name="csY175" fmla="*/ 764601 h 1995299"/>
                <a:gd name="csX176" fmla="*/ 6094225 w 7922101"/>
                <a:gd name="csY176" fmla="*/ 745783 h 1995299"/>
                <a:gd name="csX177" fmla="*/ 6106215 w 7922101"/>
                <a:gd name="csY177" fmla="*/ 745783 h 1995299"/>
                <a:gd name="csX178" fmla="*/ 6124178 w 7922101"/>
                <a:gd name="csY178" fmla="*/ 745783 h 1995299"/>
                <a:gd name="csX179" fmla="*/ 6130152 w 7922101"/>
                <a:gd name="csY179" fmla="*/ 745783 h 1995299"/>
                <a:gd name="csX180" fmla="*/ 6136167 w 7922101"/>
                <a:gd name="csY180" fmla="*/ 745783 h 1995299"/>
                <a:gd name="csX181" fmla="*/ 6136167 w 7922101"/>
                <a:gd name="csY181" fmla="*/ 726670 h 1995299"/>
                <a:gd name="csX182" fmla="*/ 6178067 w 7922101"/>
                <a:gd name="csY182" fmla="*/ 726670 h 1995299"/>
                <a:gd name="csX183" fmla="*/ 6178067 w 7922101"/>
                <a:gd name="csY183" fmla="*/ 707181 h 1995299"/>
                <a:gd name="csX184" fmla="*/ 6304020 w 7922101"/>
                <a:gd name="csY184" fmla="*/ 707181 h 1995299"/>
                <a:gd name="csX185" fmla="*/ 6304020 w 7922101"/>
                <a:gd name="csY185" fmla="*/ 687005 h 1995299"/>
                <a:gd name="csX186" fmla="*/ 6363926 w 7922101"/>
                <a:gd name="csY186" fmla="*/ 687005 h 1995299"/>
                <a:gd name="csX187" fmla="*/ 6363926 w 7922101"/>
                <a:gd name="csY187" fmla="*/ 666419 h 1995299"/>
                <a:gd name="csX188" fmla="*/ 6381889 w 7922101"/>
                <a:gd name="csY188" fmla="*/ 666419 h 1995299"/>
                <a:gd name="csX189" fmla="*/ 6381889 w 7922101"/>
                <a:gd name="csY189" fmla="*/ 645736 h 1995299"/>
                <a:gd name="csX190" fmla="*/ 6393858 w 7922101"/>
                <a:gd name="csY190" fmla="*/ 645736 h 1995299"/>
                <a:gd name="csX191" fmla="*/ 6429784 w 7922101"/>
                <a:gd name="csY191" fmla="*/ 645736 h 1995299"/>
                <a:gd name="csX192" fmla="*/ 6435779 w 7922101"/>
                <a:gd name="csY192" fmla="*/ 645736 h 1995299"/>
                <a:gd name="csX193" fmla="*/ 6435779 w 7922101"/>
                <a:gd name="csY193" fmla="*/ 625036 h 1995299"/>
                <a:gd name="csX194" fmla="*/ 6447768 w 7922101"/>
                <a:gd name="csY194" fmla="*/ 625036 h 1995299"/>
                <a:gd name="csX195" fmla="*/ 6453742 w 7922101"/>
                <a:gd name="csY195" fmla="*/ 625036 h 1995299"/>
                <a:gd name="csX196" fmla="*/ 6459737 w 7922101"/>
                <a:gd name="csY196" fmla="*/ 625036 h 1995299"/>
                <a:gd name="csX197" fmla="*/ 6459737 w 7922101"/>
                <a:gd name="csY197" fmla="*/ 603926 h 1995299"/>
                <a:gd name="csX198" fmla="*/ 6465731 w 7922101"/>
                <a:gd name="csY198" fmla="*/ 603926 h 1995299"/>
                <a:gd name="csX199" fmla="*/ 6465731 w 7922101"/>
                <a:gd name="csY199" fmla="*/ 582948 h 1995299"/>
                <a:gd name="csX200" fmla="*/ 6471726 w 7922101"/>
                <a:gd name="csY200" fmla="*/ 582948 h 1995299"/>
                <a:gd name="csX201" fmla="*/ 6477700 w 7922101"/>
                <a:gd name="csY201" fmla="*/ 582948 h 1995299"/>
                <a:gd name="csX202" fmla="*/ 6477700 w 7922101"/>
                <a:gd name="csY202" fmla="*/ 561577 h 1995299"/>
                <a:gd name="csX203" fmla="*/ 6489690 w 7922101"/>
                <a:gd name="csY203" fmla="*/ 561577 h 1995299"/>
                <a:gd name="csX204" fmla="*/ 6495663 w 7922101"/>
                <a:gd name="csY204" fmla="*/ 561577 h 1995299"/>
                <a:gd name="csX205" fmla="*/ 6495663 w 7922101"/>
                <a:gd name="csY205" fmla="*/ 540206 h 1995299"/>
                <a:gd name="csX206" fmla="*/ 6501679 w 7922101"/>
                <a:gd name="csY206" fmla="*/ 540206 h 1995299"/>
                <a:gd name="csX207" fmla="*/ 6507653 w 7922101"/>
                <a:gd name="csY207" fmla="*/ 540206 h 1995299"/>
                <a:gd name="csX208" fmla="*/ 6507653 w 7922101"/>
                <a:gd name="csY208" fmla="*/ 518705 h 1995299"/>
                <a:gd name="csX209" fmla="*/ 6513627 w 7922101"/>
                <a:gd name="csY209" fmla="*/ 518705 h 1995299"/>
                <a:gd name="csX210" fmla="*/ 6513627 w 7922101"/>
                <a:gd name="csY210" fmla="*/ 496810 h 1995299"/>
                <a:gd name="csX211" fmla="*/ 6519643 w 7922101"/>
                <a:gd name="csY211" fmla="*/ 496810 h 1995299"/>
                <a:gd name="csX212" fmla="*/ 6543580 w 7922101"/>
                <a:gd name="csY212" fmla="*/ 496810 h 1995299"/>
                <a:gd name="csX213" fmla="*/ 6591663 w 7922101"/>
                <a:gd name="csY213" fmla="*/ 496810 h 1995299"/>
                <a:gd name="csX214" fmla="*/ 6591663 w 7922101"/>
                <a:gd name="csY214" fmla="*/ 474506 h 1995299"/>
                <a:gd name="csX215" fmla="*/ 6669532 w 7922101"/>
                <a:gd name="csY215" fmla="*/ 474506 h 1995299"/>
                <a:gd name="csX216" fmla="*/ 6669532 w 7922101"/>
                <a:gd name="csY216" fmla="*/ 451139 h 1995299"/>
                <a:gd name="csX217" fmla="*/ 6675527 w 7922101"/>
                <a:gd name="csY217" fmla="*/ 451139 h 1995299"/>
                <a:gd name="csX218" fmla="*/ 6675527 w 7922101"/>
                <a:gd name="csY218" fmla="*/ 427756 h 1995299"/>
                <a:gd name="csX219" fmla="*/ 6681522 w 7922101"/>
                <a:gd name="csY219" fmla="*/ 427756 h 1995299"/>
                <a:gd name="csX220" fmla="*/ 6765343 w 7922101"/>
                <a:gd name="csY220" fmla="*/ 427756 h 1995299"/>
                <a:gd name="csX221" fmla="*/ 6765343 w 7922101"/>
                <a:gd name="csY221" fmla="*/ 403046 h 1995299"/>
                <a:gd name="csX222" fmla="*/ 6783306 w 7922101"/>
                <a:gd name="csY222" fmla="*/ 403046 h 1995299"/>
                <a:gd name="csX223" fmla="*/ 6789322 w 7922101"/>
                <a:gd name="csY223" fmla="*/ 403046 h 1995299"/>
                <a:gd name="csX224" fmla="*/ 6795296 w 7922101"/>
                <a:gd name="csY224" fmla="*/ 403046 h 1995299"/>
                <a:gd name="csX225" fmla="*/ 6801291 w 7922101"/>
                <a:gd name="csY225" fmla="*/ 403046 h 1995299"/>
                <a:gd name="csX226" fmla="*/ 6801291 w 7922101"/>
                <a:gd name="csY226" fmla="*/ 377928 h 1995299"/>
                <a:gd name="csX227" fmla="*/ 6945186 w 7922101"/>
                <a:gd name="csY227" fmla="*/ 377928 h 1995299"/>
                <a:gd name="csX228" fmla="*/ 6945186 w 7922101"/>
                <a:gd name="csY228" fmla="*/ 350568 h 1995299"/>
                <a:gd name="csX229" fmla="*/ 7184787 w 7922101"/>
                <a:gd name="csY229" fmla="*/ 350568 h 1995299"/>
                <a:gd name="csX230" fmla="*/ 7184787 w 7922101"/>
                <a:gd name="csY230" fmla="*/ 318905 h 1995299"/>
                <a:gd name="csX231" fmla="*/ 7196734 w 7922101"/>
                <a:gd name="csY231" fmla="*/ 318905 h 1995299"/>
                <a:gd name="csX232" fmla="*/ 7202750 w 7922101"/>
                <a:gd name="csY232" fmla="*/ 318905 h 1995299"/>
                <a:gd name="csX233" fmla="*/ 7214907 w 7922101"/>
                <a:gd name="csY233" fmla="*/ 318905 h 1995299"/>
                <a:gd name="csX234" fmla="*/ 7220882 w 7922101"/>
                <a:gd name="csY234" fmla="*/ 318905 h 1995299"/>
                <a:gd name="csX235" fmla="*/ 7220882 w 7922101"/>
                <a:gd name="csY235" fmla="*/ 252910 h 1995299"/>
                <a:gd name="csX236" fmla="*/ 7298750 w 7922101"/>
                <a:gd name="csY236" fmla="*/ 252910 h 1995299"/>
                <a:gd name="csX237" fmla="*/ 7298750 w 7922101"/>
                <a:gd name="csY237" fmla="*/ 218595 h 1995299"/>
                <a:gd name="csX238" fmla="*/ 7634288 w 7922101"/>
                <a:gd name="csY238" fmla="*/ 218595 h 1995299"/>
                <a:gd name="csX239" fmla="*/ 7634288 w 7922101"/>
                <a:gd name="csY239" fmla="*/ 172123 h 1995299"/>
                <a:gd name="csX240" fmla="*/ 7682204 w 7922101"/>
                <a:gd name="csY240" fmla="*/ 172123 h 1995299"/>
                <a:gd name="csX241" fmla="*/ 7682204 w 7922101"/>
                <a:gd name="csY241" fmla="*/ 123228 h 1995299"/>
                <a:gd name="csX242" fmla="*/ 7897994 w 7922101"/>
                <a:gd name="csY242" fmla="*/ 123228 h 1995299"/>
                <a:gd name="csX243" fmla="*/ 7897994 w 7922101"/>
                <a:gd name="csY243" fmla="*/ 61799 h 1995299"/>
                <a:gd name="csX244" fmla="*/ 7903989 w 7922101"/>
                <a:gd name="csY244" fmla="*/ 61799 h 1995299"/>
                <a:gd name="csX245" fmla="*/ 7903989 w 7922101"/>
                <a:gd name="csY245" fmla="*/ -39 h 1995299"/>
                <a:gd name="csX246" fmla="*/ 7909964 w 7922101"/>
                <a:gd name="csY246" fmla="*/ -39 h 1995299"/>
                <a:gd name="csX247" fmla="*/ 7915957 w 7922101"/>
                <a:gd name="csY247" fmla="*/ -39 h 1995299"/>
                <a:gd name="csX248" fmla="*/ 7921952 w 7922101"/>
                <a:gd name="csY248" fmla="*/ -39 h 19952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Lst>
              <a:rect l="l" t="t" r="r" b="b"/>
              <a:pathLst>
                <a:path w="7922101" h="1995299">
                  <a:moveTo>
                    <a:pt x="-150" y="1995261"/>
                  </a:moveTo>
                  <a:lnTo>
                    <a:pt x="-150" y="1995261"/>
                  </a:lnTo>
                  <a:lnTo>
                    <a:pt x="677152" y="1995261"/>
                  </a:lnTo>
                  <a:lnTo>
                    <a:pt x="677152" y="1980550"/>
                  </a:lnTo>
                  <a:lnTo>
                    <a:pt x="755000" y="1980550"/>
                  </a:lnTo>
                  <a:lnTo>
                    <a:pt x="1054632" y="1980550"/>
                  </a:lnTo>
                  <a:lnTo>
                    <a:pt x="1066601" y="1980550"/>
                  </a:lnTo>
                  <a:lnTo>
                    <a:pt x="1078590" y="1980550"/>
                  </a:lnTo>
                  <a:lnTo>
                    <a:pt x="1078590" y="1965725"/>
                  </a:lnTo>
                  <a:lnTo>
                    <a:pt x="1090559" y="1965725"/>
                  </a:lnTo>
                  <a:lnTo>
                    <a:pt x="1090559" y="1951047"/>
                  </a:lnTo>
                  <a:lnTo>
                    <a:pt x="1180375" y="1951047"/>
                  </a:lnTo>
                  <a:lnTo>
                    <a:pt x="1276375" y="1951047"/>
                  </a:lnTo>
                  <a:lnTo>
                    <a:pt x="1438108" y="1951047"/>
                  </a:lnTo>
                  <a:lnTo>
                    <a:pt x="1438108" y="1936221"/>
                  </a:lnTo>
                  <a:lnTo>
                    <a:pt x="1593992" y="1936221"/>
                  </a:lnTo>
                  <a:lnTo>
                    <a:pt x="1593992" y="1921396"/>
                  </a:lnTo>
                  <a:lnTo>
                    <a:pt x="1611955" y="1921396"/>
                  </a:lnTo>
                  <a:lnTo>
                    <a:pt x="1623924" y="1921396"/>
                  </a:lnTo>
                  <a:lnTo>
                    <a:pt x="1623924" y="1906570"/>
                  </a:lnTo>
                  <a:lnTo>
                    <a:pt x="1647903" y="1906570"/>
                  </a:lnTo>
                  <a:lnTo>
                    <a:pt x="1659872" y="1906570"/>
                  </a:lnTo>
                  <a:lnTo>
                    <a:pt x="1659872" y="1891614"/>
                  </a:lnTo>
                  <a:lnTo>
                    <a:pt x="2007399" y="1891614"/>
                  </a:lnTo>
                  <a:lnTo>
                    <a:pt x="2043347" y="1891614"/>
                  </a:lnTo>
                  <a:lnTo>
                    <a:pt x="2043347" y="1876657"/>
                  </a:lnTo>
                  <a:lnTo>
                    <a:pt x="2121216" y="1876657"/>
                  </a:lnTo>
                  <a:lnTo>
                    <a:pt x="2121216" y="1861701"/>
                  </a:lnTo>
                  <a:lnTo>
                    <a:pt x="2139179" y="1861701"/>
                  </a:lnTo>
                  <a:lnTo>
                    <a:pt x="2139179" y="1846728"/>
                  </a:lnTo>
                  <a:lnTo>
                    <a:pt x="2145153" y="1846728"/>
                  </a:lnTo>
                  <a:lnTo>
                    <a:pt x="2151168" y="1846728"/>
                  </a:lnTo>
                  <a:lnTo>
                    <a:pt x="2151168" y="1831641"/>
                  </a:lnTo>
                  <a:lnTo>
                    <a:pt x="2163116" y="1831641"/>
                  </a:lnTo>
                  <a:lnTo>
                    <a:pt x="2163116" y="1816685"/>
                  </a:lnTo>
                  <a:lnTo>
                    <a:pt x="2175106" y="1816685"/>
                  </a:lnTo>
                  <a:lnTo>
                    <a:pt x="2175106" y="1801728"/>
                  </a:lnTo>
                  <a:lnTo>
                    <a:pt x="2181079" y="1801728"/>
                  </a:lnTo>
                  <a:lnTo>
                    <a:pt x="2181079" y="1786641"/>
                  </a:lnTo>
                  <a:lnTo>
                    <a:pt x="2187095" y="1786641"/>
                  </a:lnTo>
                  <a:lnTo>
                    <a:pt x="2193069" y="1786641"/>
                  </a:lnTo>
                  <a:lnTo>
                    <a:pt x="2211032" y="1786641"/>
                  </a:lnTo>
                  <a:lnTo>
                    <a:pt x="2630623" y="1786641"/>
                  </a:lnTo>
                  <a:lnTo>
                    <a:pt x="2630623" y="1771668"/>
                  </a:lnTo>
                  <a:lnTo>
                    <a:pt x="2672544" y="1771668"/>
                  </a:lnTo>
                  <a:lnTo>
                    <a:pt x="2672544" y="1756581"/>
                  </a:lnTo>
                  <a:lnTo>
                    <a:pt x="2720460" y="1756581"/>
                  </a:lnTo>
                  <a:lnTo>
                    <a:pt x="2720460" y="1741494"/>
                  </a:lnTo>
                  <a:lnTo>
                    <a:pt x="2780345" y="1741494"/>
                  </a:lnTo>
                  <a:lnTo>
                    <a:pt x="2780345" y="1726390"/>
                  </a:lnTo>
                  <a:lnTo>
                    <a:pt x="2846391" y="1726390"/>
                  </a:lnTo>
                  <a:lnTo>
                    <a:pt x="2846391" y="1711434"/>
                  </a:lnTo>
                  <a:lnTo>
                    <a:pt x="2858381" y="1711434"/>
                  </a:lnTo>
                  <a:lnTo>
                    <a:pt x="2858381" y="1636112"/>
                  </a:lnTo>
                  <a:lnTo>
                    <a:pt x="2864375" y="1636112"/>
                  </a:lnTo>
                  <a:lnTo>
                    <a:pt x="2864375" y="1621025"/>
                  </a:lnTo>
                  <a:lnTo>
                    <a:pt x="2870370" y="1621025"/>
                  </a:lnTo>
                  <a:lnTo>
                    <a:pt x="2870370" y="1605921"/>
                  </a:lnTo>
                  <a:lnTo>
                    <a:pt x="2882360" y="1605921"/>
                  </a:lnTo>
                  <a:lnTo>
                    <a:pt x="2996134" y="1605921"/>
                  </a:lnTo>
                  <a:lnTo>
                    <a:pt x="2996134" y="1590817"/>
                  </a:lnTo>
                  <a:lnTo>
                    <a:pt x="3032061" y="1590817"/>
                  </a:lnTo>
                  <a:lnTo>
                    <a:pt x="3032061" y="1575730"/>
                  </a:lnTo>
                  <a:lnTo>
                    <a:pt x="3511536" y="1575730"/>
                  </a:lnTo>
                  <a:lnTo>
                    <a:pt x="3523526" y="1575730"/>
                  </a:lnTo>
                  <a:lnTo>
                    <a:pt x="3553478" y="1575730"/>
                  </a:lnTo>
                  <a:lnTo>
                    <a:pt x="3559452" y="1575730"/>
                  </a:lnTo>
                  <a:lnTo>
                    <a:pt x="3571441" y="1575730"/>
                  </a:lnTo>
                  <a:lnTo>
                    <a:pt x="3571441" y="1560643"/>
                  </a:lnTo>
                  <a:lnTo>
                    <a:pt x="3595400" y="1560643"/>
                  </a:lnTo>
                  <a:lnTo>
                    <a:pt x="3595400" y="1545408"/>
                  </a:lnTo>
                  <a:lnTo>
                    <a:pt x="3613363" y="1545408"/>
                  </a:lnTo>
                  <a:lnTo>
                    <a:pt x="3613363" y="1530190"/>
                  </a:lnTo>
                  <a:lnTo>
                    <a:pt x="3619337" y="1530190"/>
                  </a:lnTo>
                  <a:lnTo>
                    <a:pt x="3631327" y="1530190"/>
                  </a:lnTo>
                  <a:lnTo>
                    <a:pt x="3631327" y="1514972"/>
                  </a:lnTo>
                  <a:lnTo>
                    <a:pt x="3745122" y="1514972"/>
                  </a:lnTo>
                  <a:lnTo>
                    <a:pt x="3745122" y="1499737"/>
                  </a:lnTo>
                  <a:lnTo>
                    <a:pt x="3769059" y="1499737"/>
                  </a:lnTo>
                  <a:lnTo>
                    <a:pt x="3769059" y="1484503"/>
                  </a:lnTo>
                  <a:lnTo>
                    <a:pt x="3799179" y="1484503"/>
                  </a:lnTo>
                  <a:lnTo>
                    <a:pt x="3799179" y="1469285"/>
                  </a:lnTo>
                  <a:lnTo>
                    <a:pt x="3823158" y="1469285"/>
                  </a:lnTo>
                  <a:lnTo>
                    <a:pt x="3823158" y="1454067"/>
                  </a:lnTo>
                  <a:lnTo>
                    <a:pt x="3865059" y="1454067"/>
                  </a:lnTo>
                  <a:lnTo>
                    <a:pt x="3865059" y="1438832"/>
                  </a:lnTo>
                  <a:lnTo>
                    <a:pt x="3978875" y="1438832"/>
                  </a:lnTo>
                  <a:lnTo>
                    <a:pt x="3978875" y="1423597"/>
                  </a:lnTo>
                  <a:lnTo>
                    <a:pt x="4200639" y="1423597"/>
                  </a:lnTo>
                  <a:lnTo>
                    <a:pt x="4200639" y="1408379"/>
                  </a:lnTo>
                  <a:lnTo>
                    <a:pt x="4236566" y="1408379"/>
                  </a:lnTo>
                  <a:lnTo>
                    <a:pt x="4278487" y="1408379"/>
                  </a:lnTo>
                  <a:lnTo>
                    <a:pt x="4278487" y="1393161"/>
                  </a:lnTo>
                  <a:lnTo>
                    <a:pt x="4296471" y="1393161"/>
                  </a:lnTo>
                  <a:lnTo>
                    <a:pt x="4302445" y="1393161"/>
                  </a:lnTo>
                  <a:lnTo>
                    <a:pt x="4308418" y="1393161"/>
                  </a:lnTo>
                  <a:lnTo>
                    <a:pt x="4308418" y="1377796"/>
                  </a:lnTo>
                  <a:lnTo>
                    <a:pt x="4314435" y="1377796"/>
                  </a:lnTo>
                  <a:lnTo>
                    <a:pt x="4314435" y="1362561"/>
                  </a:lnTo>
                  <a:lnTo>
                    <a:pt x="4326382" y="1362561"/>
                  </a:lnTo>
                  <a:lnTo>
                    <a:pt x="4326382" y="1347212"/>
                  </a:lnTo>
                  <a:lnTo>
                    <a:pt x="4332398" y="1347212"/>
                  </a:lnTo>
                  <a:lnTo>
                    <a:pt x="4332398" y="1331977"/>
                  </a:lnTo>
                  <a:lnTo>
                    <a:pt x="4338372" y="1331977"/>
                  </a:lnTo>
                  <a:lnTo>
                    <a:pt x="4344387" y="1331977"/>
                  </a:lnTo>
                  <a:lnTo>
                    <a:pt x="4344387" y="1301246"/>
                  </a:lnTo>
                  <a:lnTo>
                    <a:pt x="4392303" y="1301246"/>
                  </a:lnTo>
                  <a:lnTo>
                    <a:pt x="4536198" y="1301246"/>
                  </a:lnTo>
                  <a:lnTo>
                    <a:pt x="4536198" y="1285898"/>
                  </a:lnTo>
                  <a:lnTo>
                    <a:pt x="4596104" y="1285898"/>
                  </a:lnTo>
                  <a:lnTo>
                    <a:pt x="4649994" y="1285898"/>
                  </a:lnTo>
                  <a:lnTo>
                    <a:pt x="4649994" y="1270548"/>
                  </a:lnTo>
                  <a:lnTo>
                    <a:pt x="4673931" y="1270548"/>
                  </a:lnTo>
                  <a:lnTo>
                    <a:pt x="4673931" y="1255167"/>
                  </a:lnTo>
                  <a:lnTo>
                    <a:pt x="4757983" y="1255167"/>
                  </a:lnTo>
                  <a:lnTo>
                    <a:pt x="4793910" y="1255167"/>
                  </a:lnTo>
                  <a:lnTo>
                    <a:pt x="4793910" y="1239817"/>
                  </a:lnTo>
                  <a:lnTo>
                    <a:pt x="4991526" y="1239817"/>
                  </a:lnTo>
                  <a:lnTo>
                    <a:pt x="4991526" y="1209103"/>
                  </a:lnTo>
                  <a:lnTo>
                    <a:pt x="4997542" y="1209103"/>
                  </a:lnTo>
                  <a:lnTo>
                    <a:pt x="4997542" y="1178372"/>
                  </a:lnTo>
                  <a:lnTo>
                    <a:pt x="5003516" y="1178372"/>
                  </a:lnTo>
                  <a:lnTo>
                    <a:pt x="5003516" y="1162892"/>
                  </a:lnTo>
                  <a:lnTo>
                    <a:pt x="5009532" y="1162892"/>
                  </a:lnTo>
                  <a:lnTo>
                    <a:pt x="5009532" y="1147543"/>
                  </a:lnTo>
                  <a:lnTo>
                    <a:pt x="5021647" y="1147543"/>
                  </a:lnTo>
                  <a:lnTo>
                    <a:pt x="5021647" y="1132161"/>
                  </a:lnTo>
                  <a:lnTo>
                    <a:pt x="5033636" y="1132161"/>
                  </a:lnTo>
                  <a:lnTo>
                    <a:pt x="5033636" y="1116812"/>
                  </a:lnTo>
                  <a:lnTo>
                    <a:pt x="5039631" y="1116812"/>
                  </a:lnTo>
                  <a:lnTo>
                    <a:pt x="5039631" y="1086081"/>
                  </a:lnTo>
                  <a:lnTo>
                    <a:pt x="5051599" y="1086081"/>
                  </a:lnTo>
                  <a:lnTo>
                    <a:pt x="5057594" y="1086081"/>
                  </a:lnTo>
                  <a:lnTo>
                    <a:pt x="5057594" y="1055236"/>
                  </a:lnTo>
                  <a:lnTo>
                    <a:pt x="5063589" y="1055236"/>
                  </a:lnTo>
                  <a:lnTo>
                    <a:pt x="5063589" y="1039886"/>
                  </a:lnTo>
                  <a:lnTo>
                    <a:pt x="5069563" y="1039886"/>
                  </a:lnTo>
                  <a:lnTo>
                    <a:pt x="5069563" y="1024374"/>
                  </a:lnTo>
                  <a:lnTo>
                    <a:pt x="5099516" y="1024374"/>
                  </a:lnTo>
                  <a:lnTo>
                    <a:pt x="5099516" y="1009025"/>
                  </a:lnTo>
                  <a:lnTo>
                    <a:pt x="5123474" y="1009025"/>
                  </a:lnTo>
                  <a:lnTo>
                    <a:pt x="5177363" y="1009025"/>
                  </a:lnTo>
                  <a:lnTo>
                    <a:pt x="5177363" y="993676"/>
                  </a:lnTo>
                  <a:lnTo>
                    <a:pt x="5291159" y="993676"/>
                  </a:lnTo>
                  <a:lnTo>
                    <a:pt x="5626718" y="993676"/>
                  </a:lnTo>
                  <a:lnTo>
                    <a:pt x="5674844" y="993676"/>
                  </a:lnTo>
                  <a:lnTo>
                    <a:pt x="5692807" y="993676"/>
                  </a:lnTo>
                  <a:lnTo>
                    <a:pt x="5710771" y="993676"/>
                  </a:lnTo>
                  <a:lnTo>
                    <a:pt x="5710771" y="962683"/>
                  </a:lnTo>
                  <a:lnTo>
                    <a:pt x="5716744" y="962683"/>
                  </a:lnTo>
                  <a:lnTo>
                    <a:pt x="5716744" y="931150"/>
                  </a:lnTo>
                  <a:lnTo>
                    <a:pt x="5722718" y="931150"/>
                  </a:lnTo>
                  <a:lnTo>
                    <a:pt x="5728734" y="931150"/>
                  </a:lnTo>
                  <a:lnTo>
                    <a:pt x="5734708" y="931150"/>
                  </a:lnTo>
                  <a:lnTo>
                    <a:pt x="5734708" y="915261"/>
                  </a:lnTo>
                  <a:lnTo>
                    <a:pt x="5740702" y="915261"/>
                  </a:lnTo>
                  <a:lnTo>
                    <a:pt x="5740702" y="899225"/>
                  </a:lnTo>
                  <a:lnTo>
                    <a:pt x="5746697" y="899225"/>
                  </a:lnTo>
                  <a:lnTo>
                    <a:pt x="5752671" y="899225"/>
                  </a:lnTo>
                  <a:lnTo>
                    <a:pt x="5752671" y="883074"/>
                  </a:lnTo>
                  <a:lnTo>
                    <a:pt x="5758665" y="883074"/>
                  </a:lnTo>
                  <a:lnTo>
                    <a:pt x="5758665" y="866645"/>
                  </a:lnTo>
                  <a:lnTo>
                    <a:pt x="5764660" y="866645"/>
                  </a:lnTo>
                  <a:lnTo>
                    <a:pt x="5770634" y="866645"/>
                  </a:lnTo>
                  <a:lnTo>
                    <a:pt x="5770634" y="850085"/>
                  </a:lnTo>
                  <a:lnTo>
                    <a:pt x="5776629" y="850085"/>
                  </a:lnTo>
                  <a:lnTo>
                    <a:pt x="5788619" y="850085"/>
                  </a:lnTo>
                  <a:lnTo>
                    <a:pt x="5788619" y="816686"/>
                  </a:lnTo>
                  <a:lnTo>
                    <a:pt x="5794592" y="816686"/>
                  </a:lnTo>
                  <a:lnTo>
                    <a:pt x="5794592" y="799996"/>
                  </a:lnTo>
                  <a:lnTo>
                    <a:pt x="5800587" y="799996"/>
                  </a:lnTo>
                  <a:lnTo>
                    <a:pt x="5800587" y="782895"/>
                  </a:lnTo>
                  <a:lnTo>
                    <a:pt x="5806582" y="782895"/>
                  </a:lnTo>
                  <a:lnTo>
                    <a:pt x="6040314" y="782895"/>
                  </a:lnTo>
                  <a:lnTo>
                    <a:pt x="6040314" y="764601"/>
                  </a:lnTo>
                  <a:lnTo>
                    <a:pt x="6094225" y="764601"/>
                  </a:lnTo>
                  <a:lnTo>
                    <a:pt x="6094225" y="745783"/>
                  </a:lnTo>
                  <a:lnTo>
                    <a:pt x="6106215" y="745783"/>
                  </a:lnTo>
                  <a:lnTo>
                    <a:pt x="6124178" y="745783"/>
                  </a:lnTo>
                  <a:lnTo>
                    <a:pt x="6130152" y="745783"/>
                  </a:lnTo>
                  <a:lnTo>
                    <a:pt x="6136167" y="745783"/>
                  </a:lnTo>
                  <a:lnTo>
                    <a:pt x="6136167" y="726670"/>
                  </a:lnTo>
                  <a:lnTo>
                    <a:pt x="6178067" y="726670"/>
                  </a:lnTo>
                  <a:lnTo>
                    <a:pt x="6178067" y="707181"/>
                  </a:lnTo>
                  <a:lnTo>
                    <a:pt x="6304020" y="707181"/>
                  </a:lnTo>
                  <a:lnTo>
                    <a:pt x="6304020" y="687005"/>
                  </a:lnTo>
                  <a:lnTo>
                    <a:pt x="6363926" y="687005"/>
                  </a:lnTo>
                  <a:lnTo>
                    <a:pt x="6363926" y="666419"/>
                  </a:lnTo>
                  <a:lnTo>
                    <a:pt x="6381889" y="666419"/>
                  </a:lnTo>
                  <a:lnTo>
                    <a:pt x="6381889" y="645736"/>
                  </a:lnTo>
                  <a:lnTo>
                    <a:pt x="6393858" y="645736"/>
                  </a:lnTo>
                  <a:lnTo>
                    <a:pt x="6429784" y="645736"/>
                  </a:lnTo>
                  <a:lnTo>
                    <a:pt x="6435779" y="645736"/>
                  </a:lnTo>
                  <a:lnTo>
                    <a:pt x="6435779" y="625036"/>
                  </a:lnTo>
                  <a:lnTo>
                    <a:pt x="6447768" y="625036"/>
                  </a:lnTo>
                  <a:lnTo>
                    <a:pt x="6453742" y="625036"/>
                  </a:lnTo>
                  <a:lnTo>
                    <a:pt x="6459737" y="625036"/>
                  </a:lnTo>
                  <a:lnTo>
                    <a:pt x="6459737" y="603926"/>
                  </a:lnTo>
                  <a:lnTo>
                    <a:pt x="6465731" y="603926"/>
                  </a:lnTo>
                  <a:lnTo>
                    <a:pt x="6465731" y="582948"/>
                  </a:lnTo>
                  <a:lnTo>
                    <a:pt x="6471726" y="582948"/>
                  </a:lnTo>
                  <a:lnTo>
                    <a:pt x="6477700" y="582948"/>
                  </a:lnTo>
                  <a:lnTo>
                    <a:pt x="6477700" y="561577"/>
                  </a:lnTo>
                  <a:lnTo>
                    <a:pt x="6489690" y="561577"/>
                  </a:lnTo>
                  <a:lnTo>
                    <a:pt x="6495663" y="561577"/>
                  </a:lnTo>
                  <a:lnTo>
                    <a:pt x="6495663" y="540206"/>
                  </a:lnTo>
                  <a:lnTo>
                    <a:pt x="6501679" y="540206"/>
                  </a:lnTo>
                  <a:lnTo>
                    <a:pt x="6507653" y="540206"/>
                  </a:lnTo>
                  <a:lnTo>
                    <a:pt x="6507653" y="518705"/>
                  </a:lnTo>
                  <a:lnTo>
                    <a:pt x="6513627" y="518705"/>
                  </a:lnTo>
                  <a:lnTo>
                    <a:pt x="6513627" y="496810"/>
                  </a:lnTo>
                  <a:lnTo>
                    <a:pt x="6519643" y="496810"/>
                  </a:lnTo>
                  <a:lnTo>
                    <a:pt x="6543580" y="496810"/>
                  </a:lnTo>
                  <a:lnTo>
                    <a:pt x="6591663" y="496810"/>
                  </a:lnTo>
                  <a:lnTo>
                    <a:pt x="6591663" y="474506"/>
                  </a:lnTo>
                  <a:lnTo>
                    <a:pt x="6669532" y="474506"/>
                  </a:lnTo>
                  <a:lnTo>
                    <a:pt x="6669532" y="451139"/>
                  </a:lnTo>
                  <a:lnTo>
                    <a:pt x="6675527" y="451139"/>
                  </a:lnTo>
                  <a:lnTo>
                    <a:pt x="6675527" y="427756"/>
                  </a:lnTo>
                  <a:lnTo>
                    <a:pt x="6681522" y="427756"/>
                  </a:lnTo>
                  <a:lnTo>
                    <a:pt x="6765343" y="427756"/>
                  </a:lnTo>
                  <a:lnTo>
                    <a:pt x="6765343" y="403046"/>
                  </a:lnTo>
                  <a:lnTo>
                    <a:pt x="6783306" y="403046"/>
                  </a:lnTo>
                  <a:lnTo>
                    <a:pt x="6789322" y="403046"/>
                  </a:lnTo>
                  <a:lnTo>
                    <a:pt x="6795296" y="403046"/>
                  </a:lnTo>
                  <a:lnTo>
                    <a:pt x="6801291" y="403046"/>
                  </a:lnTo>
                  <a:lnTo>
                    <a:pt x="6801291" y="377928"/>
                  </a:lnTo>
                  <a:lnTo>
                    <a:pt x="6945186" y="377928"/>
                  </a:lnTo>
                  <a:lnTo>
                    <a:pt x="6945186" y="350568"/>
                  </a:lnTo>
                  <a:lnTo>
                    <a:pt x="7184787" y="350568"/>
                  </a:lnTo>
                  <a:lnTo>
                    <a:pt x="7184787" y="318905"/>
                  </a:lnTo>
                  <a:lnTo>
                    <a:pt x="7196734" y="318905"/>
                  </a:lnTo>
                  <a:lnTo>
                    <a:pt x="7202750" y="318905"/>
                  </a:lnTo>
                  <a:lnTo>
                    <a:pt x="7214907" y="318905"/>
                  </a:lnTo>
                  <a:lnTo>
                    <a:pt x="7220882" y="318905"/>
                  </a:lnTo>
                  <a:lnTo>
                    <a:pt x="7220882" y="252910"/>
                  </a:lnTo>
                  <a:lnTo>
                    <a:pt x="7298750" y="252910"/>
                  </a:lnTo>
                  <a:lnTo>
                    <a:pt x="7298750" y="218595"/>
                  </a:lnTo>
                  <a:lnTo>
                    <a:pt x="7634288" y="218595"/>
                  </a:lnTo>
                  <a:lnTo>
                    <a:pt x="7634288" y="172123"/>
                  </a:lnTo>
                  <a:lnTo>
                    <a:pt x="7682204" y="172123"/>
                  </a:lnTo>
                  <a:lnTo>
                    <a:pt x="7682204" y="123228"/>
                  </a:lnTo>
                  <a:lnTo>
                    <a:pt x="7897994" y="123228"/>
                  </a:lnTo>
                  <a:lnTo>
                    <a:pt x="7897994" y="61799"/>
                  </a:lnTo>
                  <a:lnTo>
                    <a:pt x="7903989" y="61799"/>
                  </a:lnTo>
                  <a:lnTo>
                    <a:pt x="7903989" y="-39"/>
                  </a:lnTo>
                  <a:lnTo>
                    <a:pt x="7909964" y="-39"/>
                  </a:lnTo>
                  <a:lnTo>
                    <a:pt x="7915957" y="-39"/>
                  </a:lnTo>
                  <a:lnTo>
                    <a:pt x="7921952" y="-39"/>
                  </a:lnTo>
                </a:path>
              </a:pathLst>
            </a:custGeom>
            <a:noFill/>
            <a:ln w="27934" cap="flat">
              <a:solidFill>
                <a:srgbClr val="669BD2"/>
              </a:solidFill>
              <a:prstDash val="solid"/>
              <a:round/>
            </a:ln>
          </p:spPr>
          <p:txBody>
            <a:bodyPr/>
            <a:lstStyle/>
            <a:p>
              <a:endParaRPr lang="en-GB"/>
            </a:p>
          </p:txBody>
        </p:sp>
        <p:sp>
          <p:nvSpPr>
            <p:cNvPr id="324" name="Freeform: Shape 323">
              <a:extLst>
                <a:ext uri="{FF2B5EF4-FFF2-40B4-BE49-F238E27FC236}">
                  <a16:creationId xmlns:a16="http://schemas.microsoft.com/office/drawing/2014/main" id="{A23D1319-8A8C-3C60-C89B-44CEC5AA6EBD}"/>
                </a:ext>
              </a:extLst>
            </p:cNvPr>
            <p:cNvSpPr/>
            <p:nvPr/>
          </p:nvSpPr>
          <p:spPr>
            <a:xfrm>
              <a:off x="6919333" y="2180917"/>
              <a:ext cx="4852657" cy="2457867"/>
            </a:xfrm>
            <a:custGeom>
              <a:avLst/>
              <a:gdLst>
                <a:gd name="csX0" fmla="*/ 7901641 w 7901791"/>
                <a:gd name="csY0" fmla="*/ 3452114 h 3452152"/>
                <a:gd name="csX1" fmla="*/ -150 w 7901791"/>
                <a:gd name="csY1" fmla="*/ 3452114 h 3452152"/>
                <a:gd name="csX2" fmla="*/ -150 w 7901791"/>
                <a:gd name="csY2" fmla="*/ -39 h 3452152"/>
              </a:gdLst>
              <a:ahLst/>
              <a:cxnLst>
                <a:cxn ang="0">
                  <a:pos x="csX0" y="csY0"/>
                </a:cxn>
                <a:cxn ang="0">
                  <a:pos x="csX1" y="csY1"/>
                </a:cxn>
                <a:cxn ang="0">
                  <a:pos x="csX2" y="csY2"/>
                </a:cxn>
              </a:cxnLst>
              <a:rect l="l" t="t" r="r" b="b"/>
              <a:pathLst>
                <a:path w="7901791" h="3452152">
                  <a:moveTo>
                    <a:pt x="7901641" y="3452114"/>
                  </a:moveTo>
                  <a:lnTo>
                    <a:pt x="-150" y="3452114"/>
                  </a:lnTo>
                  <a:lnTo>
                    <a:pt x="-150" y="-39"/>
                  </a:lnTo>
                </a:path>
              </a:pathLst>
            </a:custGeom>
            <a:noFill/>
            <a:ln w="12700" cap="flat">
              <a:solidFill>
                <a:schemeClr val="tx1"/>
              </a:solidFill>
              <a:prstDash val="solid"/>
              <a:round/>
            </a:ln>
          </p:spPr>
          <p:txBody>
            <a:bodyPr/>
            <a:lstStyle/>
            <a:p>
              <a:endParaRPr lang="en-GB"/>
            </a:p>
          </p:txBody>
        </p:sp>
        <p:sp>
          <p:nvSpPr>
            <p:cNvPr id="325" name="TextBox 324">
              <a:extLst>
                <a:ext uri="{FF2B5EF4-FFF2-40B4-BE49-F238E27FC236}">
                  <a16:creationId xmlns:a16="http://schemas.microsoft.com/office/drawing/2014/main" id="{7BDC25BE-A2F5-7466-434B-109BF92E82CE}"/>
                </a:ext>
              </a:extLst>
            </p:cNvPr>
            <p:cNvSpPr txBox="1"/>
            <p:nvPr/>
          </p:nvSpPr>
          <p:spPr>
            <a:xfrm>
              <a:off x="6667812" y="4532650"/>
              <a:ext cx="165583" cy="197218"/>
            </a:xfrm>
            <a:prstGeom prst="rect">
              <a:avLst/>
            </a:prstGeom>
            <a:noFill/>
            <a:ln w="12700">
              <a:noFill/>
            </a:ln>
          </p:spPr>
          <p:txBody>
            <a:bodyPr vert="horz" wrap="none" lIns="91440" tIns="45720" rIns="91440" bIns="45720" rtlCol="0">
              <a:spAutoFit/>
            </a:bodyPr>
            <a:lstStyle/>
            <a:p>
              <a:pPr algn="l">
                <a:spcBef>
                  <a:spcPts val="600"/>
                </a:spcBef>
              </a:pPr>
              <a:r>
                <a:rPr lang="en-GB" sz="1200" spc="0" baseline="0" dirty="0">
                  <a:ln/>
                  <a:latin typeface="Arial"/>
                  <a:cs typeface="Arial"/>
                  <a:sym typeface="Arial"/>
                  <a:rtl val="0"/>
                </a:rPr>
                <a:t>0</a:t>
              </a:r>
            </a:p>
          </p:txBody>
        </p:sp>
        <p:sp>
          <p:nvSpPr>
            <p:cNvPr id="326" name="TextBox 325">
              <a:extLst>
                <a:ext uri="{FF2B5EF4-FFF2-40B4-BE49-F238E27FC236}">
                  <a16:creationId xmlns:a16="http://schemas.microsoft.com/office/drawing/2014/main" id="{AEA51DE6-EF63-AA2D-8FB5-6ECD7391A3A0}"/>
                </a:ext>
              </a:extLst>
            </p:cNvPr>
            <p:cNvSpPr txBox="1"/>
            <p:nvPr/>
          </p:nvSpPr>
          <p:spPr>
            <a:xfrm>
              <a:off x="6804375" y="4657350"/>
              <a:ext cx="263214" cy="261610"/>
            </a:xfrm>
            <a:prstGeom prst="rect">
              <a:avLst/>
            </a:prstGeom>
            <a:noFill/>
            <a:ln>
              <a:noFill/>
            </a:ln>
          </p:spPr>
          <p:txBody>
            <a:bodyPr vert="horz" wrap="none" lIns="91440" tIns="45720" rIns="91440" bIns="45720" rtlCol="0">
              <a:spAutoFit/>
            </a:bodyPr>
            <a:lstStyle/>
            <a:p>
              <a:pPr algn="l">
                <a:spcBef>
                  <a:spcPts val="600"/>
                </a:spcBef>
              </a:pPr>
              <a:r>
                <a:rPr lang="en-GB" sz="1100" spc="0" baseline="0" dirty="0">
                  <a:ln/>
                  <a:latin typeface="Arial"/>
                  <a:cs typeface="Arial"/>
                  <a:sym typeface="Arial"/>
                  <a:rtl val="0"/>
                </a:rPr>
                <a:t>0</a:t>
              </a:r>
            </a:p>
          </p:txBody>
        </p:sp>
        <p:sp>
          <p:nvSpPr>
            <p:cNvPr id="327" name="TextBox 326">
              <a:extLst>
                <a:ext uri="{FF2B5EF4-FFF2-40B4-BE49-F238E27FC236}">
                  <a16:creationId xmlns:a16="http://schemas.microsoft.com/office/drawing/2014/main" id="{D7AE50A5-E209-3AD9-3316-275C3DF4FABD}"/>
                </a:ext>
              </a:extLst>
            </p:cNvPr>
            <p:cNvSpPr txBox="1"/>
            <p:nvPr/>
          </p:nvSpPr>
          <p:spPr>
            <a:xfrm>
              <a:off x="6666332" y="4106675"/>
              <a:ext cx="263214" cy="261610"/>
            </a:xfrm>
            <a:prstGeom prst="rect">
              <a:avLst/>
            </a:prstGeom>
            <a:noFill/>
          </p:spPr>
          <p:txBody>
            <a:bodyPr vert="horz" wrap="none" lIns="91440" tIns="45720" rIns="91440" bIns="45720" rtlCol="0">
              <a:spAutoFit/>
            </a:bodyPr>
            <a:lstStyle/>
            <a:p>
              <a:pPr algn="l">
                <a:spcBef>
                  <a:spcPts val="600"/>
                </a:spcBef>
              </a:pPr>
              <a:r>
                <a:rPr lang="en-GB" sz="1100" spc="0" baseline="0">
                  <a:ln/>
                  <a:latin typeface="Arial"/>
                  <a:cs typeface="Arial"/>
                  <a:sym typeface="Arial"/>
                  <a:rtl val="0"/>
                </a:rPr>
                <a:t>5</a:t>
              </a:r>
            </a:p>
          </p:txBody>
        </p:sp>
        <p:sp>
          <p:nvSpPr>
            <p:cNvPr id="328" name="TextBox 327">
              <a:extLst>
                <a:ext uri="{FF2B5EF4-FFF2-40B4-BE49-F238E27FC236}">
                  <a16:creationId xmlns:a16="http://schemas.microsoft.com/office/drawing/2014/main" id="{4327C87F-608D-5B51-7271-0BDA1034DB51}"/>
                </a:ext>
              </a:extLst>
            </p:cNvPr>
            <p:cNvSpPr txBox="1"/>
            <p:nvPr/>
          </p:nvSpPr>
          <p:spPr>
            <a:xfrm>
              <a:off x="6587786" y="3706278"/>
              <a:ext cx="341760" cy="261610"/>
            </a:xfrm>
            <a:prstGeom prst="rect">
              <a:avLst/>
            </a:prstGeom>
            <a:noFill/>
          </p:spPr>
          <p:txBody>
            <a:bodyPr vert="horz" wrap="none" lIns="91440" tIns="45720" rIns="91440" bIns="45720" rtlCol="0">
              <a:spAutoFit/>
            </a:bodyPr>
            <a:lstStyle/>
            <a:p>
              <a:pPr algn="l">
                <a:spcBef>
                  <a:spcPts val="600"/>
                </a:spcBef>
              </a:pPr>
              <a:r>
                <a:rPr lang="en-GB" sz="1100" spc="0" baseline="0" dirty="0">
                  <a:ln/>
                  <a:latin typeface="Arial"/>
                  <a:cs typeface="Arial"/>
                  <a:sym typeface="Arial"/>
                  <a:rtl val="0"/>
                </a:rPr>
                <a:t>10</a:t>
              </a:r>
            </a:p>
          </p:txBody>
        </p:sp>
        <p:sp>
          <p:nvSpPr>
            <p:cNvPr id="329" name="TextBox 328">
              <a:extLst>
                <a:ext uri="{FF2B5EF4-FFF2-40B4-BE49-F238E27FC236}">
                  <a16:creationId xmlns:a16="http://schemas.microsoft.com/office/drawing/2014/main" id="{3C9BF3C9-3412-0264-2DA1-9EA39D522ACC}"/>
                </a:ext>
              </a:extLst>
            </p:cNvPr>
            <p:cNvSpPr txBox="1"/>
            <p:nvPr/>
          </p:nvSpPr>
          <p:spPr>
            <a:xfrm>
              <a:off x="6587786" y="3291133"/>
              <a:ext cx="341760" cy="261610"/>
            </a:xfrm>
            <a:prstGeom prst="rect">
              <a:avLst/>
            </a:prstGeom>
            <a:noFill/>
          </p:spPr>
          <p:txBody>
            <a:bodyPr vert="horz" wrap="none" lIns="91440" tIns="45720" rIns="91440" bIns="45720" rtlCol="0">
              <a:spAutoFit/>
            </a:bodyPr>
            <a:lstStyle/>
            <a:p>
              <a:pPr algn="l">
                <a:spcBef>
                  <a:spcPts val="600"/>
                </a:spcBef>
              </a:pPr>
              <a:r>
                <a:rPr lang="en-GB" sz="1100" spc="0" baseline="0">
                  <a:ln/>
                  <a:latin typeface="Arial"/>
                  <a:cs typeface="Arial"/>
                  <a:sym typeface="Arial"/>
                  <a:rtl val="0"/>
                </a:rPr>
                <a:t>15</a:t>
              </a:r>
            </a:p>
          </p:txBody>
        </p:sp>
        <p:sp>
          <p:nvSpPr>
            <p:cNvPr id="330" name="TextBox 329">
              <a:extLst>
                <a:ext uri="{FF2B5EF4-FFF2-40B4-BE49-F238E27FC236}">
                  <a16:creationId xmlns:a16="http://schemas.microsoft.com/office/drawing/2014/main" id="{E9B1644F-5DA8-82C4-6F48-D63AF5620B54}"/>
                </a:ext>
              </a:extLst>
            </p:cNvPr>
            <p:cNvSpPr txBox="1"/>
            <p:nvPr/>
          </p:nvSpPr>
          <p:spPr>
            <a:xfrm>
              <a:off x="6587786" y="2890736"/>
              <a:ext cx="341760" cy="261610"/>
            </a:xfrm>
            <a:prstGeom prst="rect">
              <a:avLst/>
            </a:prstGeom>
            <a:noFill/>
          </p:spPr>
          <p:txBody>
            <a:bodyPr vert="horz" wrap="none" lIns="91440" tIns="45720" rIns="91440" bIns="45720" rtlCol="0">
              <a:spAutoFit/>
            </a:bodyPr>
            <a:lstStyle/>
            <a:p>
              <a:pPr algn="l">
                <a:spcBef>
                  <a:spcPts val="600"/>
                </a:spcBef>
              </a:pPr>
              <a:r>
                <a:rPr lang="en-GB" sz="1100" spc="0" baseline="0" dirty="0">
                  <a:ln/>
                  <a:latin typeface="Arial"/>
                  <a:cs typeface="Arial"/>
                  <a:sym typeface="Arial"/>
                  <a:rtl val="0"/>
                </a:rPr>
                <a:t>20</a:t>
              </a:r>
            </a:p>
          </p:txBody>
        </p:sp>
        <p:sp>
          <p:nvSpPr>
            <p:cNvPr id="331" name="TextBox 330">
              <a:extLst>
                <a:ext uri="{FF2B5EF4-FFF2-40B4-BE49-F238E27FC236}">
                  <a16:creationId xmlns:a16="http://schemas.microsoft.com/office/drawing/2014/main" id="{FB3C59E8-84C7-A489-77C9-57C78393EF38}"/>
                </a:ext>
              </a:extLst>
            </p:cNvPr>
            <p:cNvSpPr txBox="1"/>
            <p:nvPr/>
          </p:nvSpPr>
          <p:spPr>
            <a:xfrm>
              <a:off x="6587786" y="2467909"/>
              <a:ext cx="341760" cy="261610"/>
            </a:xfrm>
            <a:prstGeom prst="rect">
              <a:avLst/>
            </a:prstGeom>
            <a:noFill/>
          </p:spPr>
          <p:txBody>
            <a:bodyPr vert="horz" wrap="none" lIns="91440" tIns="45720" rIns="91440" bIns="45720" rtlCol="0">
              <a:spAutoFit/>
            </a:bodyPr>
            <a:lstStyle>
              <a:defPPr>
                <a:defRPr lang="en-US"/>
              </a:defPPr>
              <a:lvl1pPr>
                <a:spcBef>
                  <a:spcPts val="600"/>
                </a:spcBef>
                <a:defRPr sz="1100" spc="0" baseline="0">
                  <a:ln/>
                  <a:latin typeface="Arial"/>
                  <a:cs typeface="Arial"/>
                  <a:rtl val="0"/>
                </a:defRPr>
              </a:lvl1pPr>
            </a:lstStyle>
            <a:p>
              <a:r>
                <a:rPr lang="en-GB" dirty="0">
                  <a:sym typeface="Arial"/>
                </a:rPr>
                <a:t>25</a:t>
              </a:r>
            </a:p>
          </p:txBody>
        </p:sp>
        <p:sp>
          <p:nvSpPr>
            <p:cNvPr id="332" name="TextBox 331">
              <a:extLst>
                <a:ext uri="{FF2B5EF4-FFF2-40B4-BE49-F238E27FC236}">
                  <a16:creationId xmlns:a16="http://schemas.microsoft.com/office/drawing/2014/main" id="{DE65AD1B-2463-44E9-98D1-5BF64C9D2364}"/>
                </a:ext>
              </a:extLst>
            </p:cNvPr>
            <p:cNvSpPr txBox="1"/>
            <p:nvPr/>
          </p:nvSpPr>
          <p:spPr>
            <a:xfrm>
              <a:off x="6587786" y="2047948"/>
              <a:ext cx="341760" cy="261610"/>
            </a:xfrm>
            <a:prstGeom prst="rect">
              <a:avLst/>
            </a:prstGeom>
            <a:noFill/>
          </p:spPr>
          <p:txBody>
            <a:bodyPr vert="horz" wrap="none" lIns="91440" tIns="45720" rIns="91440" bIns="45720" rtlCol="0">
              <a:spAutoFit/>
            </a:bodyPr>
            <a:lstStyle/>
            <a:p>
              <a:pPr algn="l">
                <a:spcBef>
                  <a:spcPts val="600"/>
                </a:spcBef>
              </a:pPr>
              <a:r>
                <a:rPr lang="en-GB" sz="1100" spc="0" baseline="0" dirty="0">
                  <a:ln/>
                  <a:latin typeface="Arial"/>
                  <a:cs typeface="Arial"/>
                  <a:sym typeface="Arial"/>
                  <a:rtl val="0"/>
                </a:rPr>
                <a:t>30</a:t>
              </a:r>
            </a:p>
          </p:txBody>
        </p:sp>
        <p:sp>
          <p:nvSpPr>
            <p:cNvPr id="333" name="Freeform: Shape 332">
              <a:extLst>
                <a:ext uri="{FF2B5EF4-FFF2-40B4-BE49-F238E27FC236}">
                  <a16:creationId xmlns:a16="http://schemas.microsoft.com/office/drawing/2014/main" id="{2B19A774-1D81-D622-5CE6-2B98A3DC183D}"/>
                </a:ext>
              </a:extLst>
            </p:cNvPr>
            <p:cNvSpPr/>
            <p:nvPr/>
          </p:nvSpPr>
          <p:spPr>
            <a:xfrm>
              <a:off x="6867844" y="4639192"/>
              <a:ext cx="51129" cy="11650"/>
            </a:xfrm>
            <a:custGeom>
              <a:avLst/>
              <a:gdLst>
                <a:gd name="csX0" fmla="*/ -150 w 83255"/>
                <a:gd name="csY0" fmla="*/ -39 h 16363"/>
                <a:gd name="csX1" fmla="*/ 83106 w 83255"/>
                <a:gd name="csY1" fmla="*/ -39 h 16363"/>
              </a:gdLst>
              <a:ahLst/>
              <a:cxnLst>
                <a:cxn ang="0">
                  <a:pos x="csX0" y="csY0"/>
                </a:cxn>
                <a:cxn ang="0">
                  <a:pos x="csX1" y="csY1"/>
                </a:cxn>
              </a:cxnLst>
              <a:rect l="l" t="t" r="r" b="b"/>
              <a:pathLst>
                <a:path w="83255" h="16363">
                  <a:moveTo>
                    <a:pt x="-150" y="-39"/>
                  </a:moveTo>
                  <a:lnTo>
                    <a:pt x="83106" y="-39"/>
                  </a:lnTo>
                </a:path>
              </a:pathLst>
            </a:custGeom>
            <a:noFill/>
            <a:ln w="12700" cap="flat">
              <a:solidFill>
                <a:schemeClr val="tx1"/>
              </a:solidFill>
              <a:prstDash val="solid"/>
              <a:round/>
            </a:ln>
          </p:spPr>
          <p:txBody>
            <a:bodyPr/>
            <a:lstStyle/>
            <a:p>
              <a:endParaRPr lang="en-GB" sz="1100"/>
            </a:p>
          </p:txBody>
        </p:sp>
        <p:sp>
          <p:nvSpPr>
            <p:cNvPr id="334" name="Freeform: Shape 333">
              <a:extLst>
                <a:ext uri="{FF2B5EF4-FFF2-40B4-BE49-F238E27FC236}">
                  <a16:creationId xmlns:a16="http://schemas.microsoft.com/office/drawing/2014/main" id="{66B2011E-8F4E-805A-B8DA-2D0FBC70E9A0}"/>
                </a:ext>
              </a:extLst>
            </p:cNvPr>
            <p:cNvSpPr/>
            <p:nvPr/>
          </p:nvSpPr>
          <p:spPr>
            <a:xfrm>
              <a:off x="6919333" y="4639192"/>
              <a:ext cx="12872" cy="46276"/>
            </a:xfrm>
            <a:custGeom>
              <a:avLst/>
              <a:gdLst>
                <a:gd name="csX0" fmla="*/ -150 w 20960"/>
                <a:gd name="csY0" fmla="*/ 64957 h 64996"/>
                <a:gd name="csX1" fmla="*/ -150 w 20960"/>
                <a:gd name="csY1" fmla="*/ -39 h 64996"/>
              </a:gdLst>
              <a:ahLst/>
              <a:cxnLst>
                <a:cxn ang="0">
                  <a:pos x="csX0" y="csY0"/>
                </a:cxn>
                <a:cxn ang="0">
                  <a:pos x="csX1" y="csY1"/>
                </a:cxn>
              </a:cxnLst>
              <a:rect l="l" t="t" r="r" b="b"/>
              <a:pathLst>
                <a:path w="20960" h="64996">
                  <a:moveTo>
                    <a:pt x="-150" y="64957"/>
                  </a:moveTo>
                  <a:lnTo>
                    <a:pt x="-150" y="-39"/>
                  </a:lnTo>
                </a:path>
              </a:pathLst>
            </a:custGeom>
            <a:noFill/>
            <a:ln w="12700" cap="flat">
              <a:solidFill>
                <a:schemeClr val="tx1"/>
              </a:solidFill>
              <a:prstDash val="solid"/>
              <a:round/>
            </a:ln>
          </p:spPr>
          <p:txBody>
            <a:bodyPr/>
            <a:lstStyle/>
            <a:p>
              <a:endParaRPr lang="en-GB" sz="1100"/>
            </a:p>
          </p:txBody>
        </p:sp>
        <p:sp>
          <p:nvSpPr>
            <p:cNvPr id="335" name="Freeform: Shape 334">
              <a:extLst>
                <a:ext uri="{FF2B5EF4-FFF2-40B4-BE49-F238E27FC236}">
                  <a16:creationId xmlns:a16="http://schemas.microsoft.com/office/drawing/2014/main" id="{BE6B9485-D01C-9BB7-EF56-47F782F5AAF8}"/>
                </a:ext>
              </a:extLst>
            </p:cNvPr>
            <p:cNvSpPr/>
            <p:nvPr/>
          </p:nvSpPr>
          <p:spPr>
            <a:xfrm>
              <a:off x="7575825" y="4639192"/>
              <a:ext cx="12872" cy="46276"/>
            </a:xfrm>
            <a:custGeom>
              <a:avLst/>
              <a:gdLst>
                <a:gd name="csX0" fmla="*/ -150 w 20960"/>
                <a:gd name="csY0" fmla="*/ 64957 h 64996"/>
                <a:gd name="csX1" fmla="*/ -150 w 20960"/>
                <a:gd name="csY1" fmla="*/ -39 h 64996"/>
              </a:gdLst>
              <a:ahLst/>
              <a:cxnLst>
                <a:cxn ang="0">
                  <a:pos x="csX0" y="csY0"/>
                </a:cxn>
                <a:cxn ang="0">
                  <a:pos x="csX1" y="csY1"/>
                </a:cxn>
              </a:cxnLst>
              <a:rect l="l" t="t" r="r" b="b"/>
              <a:pathLst>
                <a:path w="20960" h="64996">
                  <a:moveTo>
                    <a:pt x="-150" y="64957"/>
                  </a:moveTo>
                  <a:lnTo>
                    <a:pt x="-150" y="-39"/>
                  </a:lnTo>
                </a:path>
              </a:pathLst>
            </a:custGeom>
            <a:noFill/>
            <a:ln w="12700" cap="flat">
              <a:solidFill>
                <a:schemeClr val="tx1"/>
              </a:solidFill>
              <a:prstDash val="solid"/>
              <a:round/>
            </a:ln>
          </p:spPr>
          <p:txBody>
            <a:bodyPr/>
            <a:lstStyle/>
            <a:p>
              <a:endParaRPr lang="en-GB" sz="1100"/>
            </a:p>
          </p:txBody>
        </p:sp>
        <p:sp>
          <p:nvSpPr>
            <p:cNvPr id="336" name="Freeform: Shape 335">
              <a:extLst>
                <a:ext uri="{FF2B5EF4-FFF2-40B4-BE49-F238E27FC236}">
                  <a16:creationId xmlns:a16="http://schemas.microsoft.com/office/drawing/2014/main" id="{9EA8E496-2ED6-0A00-3EFD-2F941F35777D}"/>
                </a:ext>
              </a:extLst>
            </p:cNvPr>
            <p:cNvSpPr/>
            <p:nvPr/>
          </p:nvSpPr>
          <p:spPr>
            <a:xfrm>
              <a:off x="8245189" y="4639192"/>
              <a:ext cx="12872" cy="46276"/>
            </a:xfrm>
            <a:custGeom>
              <a:avLst/>
              <a:gdLst>
                <a:gd name="csX0" fmla="*/ -150 w 20960"/>
                <a:gd name="csY0" fmla="*/ 64957 h 64996"/>
                <a:gd name="csX1" fmla="*/ -150 w 20960"/>
                <a:gd name="csY1" fmla="*/ -39 h 64996"/>
              </a:gdLst>
              <a:ahLst/>
              <a:cxnLst>
                <a:cxn ang="0">
                  <a:pos x="csX0" y="csY0"/>
                </a:cxn>
                <a:cxn ang="0">
                  <a:pos x="csX1" y="csY1"/>
                </a:cxn>
              </a:cxnLst>
              <a:rect l="l" t="t" r="r" b="b"/>
              <a:pathLst>
                <a:path w="20960" h="64996">
                  <a:moveTo>
                    <a:pt x="-150" y="64957"/>
                  </a:moveTo>
                  <a:lnTo>
                    <a:pt x="-150" y="-39"/>
                  </a:lnTo>
                </a:path>
              </a:pathLst>
            </a:custGeom>
            <a:noFill/>
            <a:ln w="12700" cap="flat">
              <a:solidFill>
                <a:schemeClr val="tx1"/>
              </a:solidFill>
              <a:prstDash val="solid"/>
              <a:round/>
            </a:ln>
          </p:spPr>
          <p:txBody>
            <a:bodyPr/>
            <a:lstStyle/>
            <a:p>
              <a:endParaRPr lang="en-GB" sz="1100"/>
            </a:p>
          </p:txBody>
        </p:sp>
        <p:sp>
          <p:nvSpPr>
            <p:cNvPr id="337" name="TextBox 336">
              <a:extLst>
                <a:ext uri="{FF2B5EF4-FFF2-40B4-BE49-F238E27FC236}">
                  <a16:creationId xmlns:a16="http://schemas.microsoft.com/office/drawing/2014/main" id="{054F2A29-4A73-D5BB-72F6-EB67987B9D15}"/>
                </a:ext>
              </a:extLst>
            </p:cNvPr>
            <p:cNvSpPr txBox="1"/>
            <p:nvPr/>
          </p:nvSpPr>
          <p:spPr>
            <a:xfrm>
              <a:off x="7126976" y="4657350"/>
              <a:ext cx="263214" cy="261610"/>
            </a:xfrm>
            <a:prstGeom prst="rect">
              <a:avLst/>
            </a:prstGeom>
            <a:noFill/>
          </p:spPr>
          <p:txBody>
            <a:bodyPr vert="horz" wrap="none" lIns="91440" tIns="45720" rIns="91440" bIns="45720" rtlCol="0">
              <a:spAutoFit/>
            </a:bodyPr>
            <a:lstStyle/>
            <a:p>
              <a:pPr algn="l">
                <a:spcBef>
                  <a:spcPts val="600"/>
                </a:spcBef>
              </a:pPr>
              <a:r>
                <a:rPr lang="en-GB" sz="1100" spc="0" baseline="0" dirty="0">
                  <a:ln/>
                  <a:latin typeface="Arial"/>
                  <a:cs typeface="Arial"/>
                  <a:sym typeface="Arial"/>
                  <a:rtl val="0"/>
                </a:rPr>
                <a:t>3</a:t>
              </a:r>
            </a:p>
          </p:txBody>
        </p:sp>
        <p:sp>
          <p:nvSpPr>
            <p:cNvPr id="338" name="TextBox 337">
              <a:extLst>
                <a:ext uri="{FF2B5EF4-FFF2-40B4-BE49-F238E27FC236}">
                  <a16:creationId xmlns:a16="http://schemas.microsoft.com/office/drawing/2014/main" id="{E9D6642E-5E4A-8385-DE67-EC1AB6CA963B}"/>
                </a:ext>
              </a:extLst>
            </p:cNvPr>
            <p:cNvSpPr txBox="1"/>
            <p:nvPr/>
          </p:nvSpPr>
          <p:spPr>
            <a:xfrm>
              <a:off x="7449525" y="4657350"/>
              <a:ext cx="263214" cy="261610"/>
            </a:xfrm>
            <a:prstGeom prst="rect">
              <a:avLst/>
            </a:prstGeom>
            <a:noFill/>
          </p:spPr>
          <p:txBody>
            <a:bodyPr vert="horz" wrap="none" lIns="91440" tIns="45720" rIns="91440" bIns="45720" rtlCol="0">
              <a:spAutoFit/>
            </a:bodyPr>
            <a:lstStyle/>
            <a:p>
              <a:pPr algn="l">
                <a:spcBef>
                  <a:spcPts val="600"/>
                </a:spcBef>
              </a:pPr>
              <a:r>
                <a:rPr lang="en-GB" sz="1100" spc="0" baseline="0" dirty="0">
                  <a:ln/>
                  <a:latin typeface="Arial"/>
                  <a:cs typeface="Arial"/>
                  <a:sym typeface="Arial"/>
                  <a:rtl val="0"/>
                </a:rPr>
                <a:t>6</a:t>
              </a:r>
            </a:p>
          </p:txBody>
        </p:sp>
        <p:sp>
          <p:nvSpPr>
            <p:cNvPr id="339" name="Freeform: Shape 338">
              <a:extLst>
                <a:ext uri="{FF2B5EF4-FFF2-40B4-BE49-F238E27FC236}">
                  <a16:creationId xmlns:a16="http://schemas.microsoft.com/office/drawing/2014/main" id="{B559CA2F-41D0-71A9-1F97-1D5F08D99FFA}"/>
                </a:ext>
              </a:extLst>
            </p:cNvPr>
            <p:cNvSpPr/>
            <p:nvPr/>
          </p:nvSpPr>
          <p:spPr>
            <a:xfrm>
              <a:off x="7254015" y="4639192"/>
              <a:ext cx="12872" cy="46276"/>
            </a:xfrm>
            <a:custGeom>
              <a:avLst/>
              <a:gdLst>
                <a:gd name="csX0" fmla="*/ -150 w 20960"/>
                <a:gd name="csY0" fmla="*/ 64957 h 64996"/>
                <a:gd name="csX1" fmla="*/ -150 w 20960"/>
                <a:gd name="csY1" fmla="*/ -39 h 64996"/>
              </a:gdLst>
              <a:ahLst/>
              <a:cxnLst>
                <a:cxn ang="0">
                  <a:pos x="csX0" y="csY0"/>
                </a:cxn>
                <a:cxn ang="0">
                  <a:pos x="csX1" y="csY1"/>
                </a:cxn>
              </a:cxnLst>
              <a:rect l="l" t="t" r="r" b="b"/>
              <a:pathLst>
                <a:path w="20960" h="64996">
                  <a:moveTo>
                    <a:pt x="-150" y="64957"/>
                  </a:moveTo>
                  <a:lnTo>
                    <a:pt x="-150" y="-39"/>
                  </a:lnTo>
                </a:path>
              </a:pathLst>
            </a:custGeom>
            <a:noFill/>
            <a:ln w="12700" cap="flat">
              <a:solidFill>
                <a:schemeClr val="tx1"/>
              </a:solidFill>
              <a:prstDash val="solid"/>
              <a:round/>
            </a:ln>
          </p:spPr>
          <p:txBody>
            <a:bodyPr/>
            <a:lstStyle/>
            <a:p>
              <a:endParaRPr lang="en-GB" sz="1100"/>
            </a:p>
          </p:txBody>
        </p:sp>
        <p:sp>
          <p:nvSpPr>
            <p:cNvPr id="340" name="TextBox 339">
              <a:extLst>
                <a:ext uri="{FF2B5EF4-FFF2-40B4-BE49-F238E27FC236}">
                  <a16:creationId xmlns:a16="http://schemas.microsoft.com/office/drawing/2014/main" id="{246A318C-3104-EAA1-5A6C-946E01B057F8}"/>
                </a:ext>
              </a:extLst>
            </p:cNvPr>
            <p:cNvSpPr txBox="1"/>
            <p:nvPr/>
          </p:nvSpPr>
          <p:spPr>
            <a:xfrm>
              <a:off x="7780938" y="4657350"/>
              <a:ext cx="263214" cy="261610"/>
            </a:xfrm>
            <a:prstGeom prst="rect">
              <a:avLst/>
            </a:prstGeom>
            <a:noFill/>
          </p:spPr>
          <p:txBody>
            <a:bodyPr vert="horz" wrap="none" lIns="91440" tIns="45720" rIns="91440" bIns="45720" rtlCol="0">
              <a:spAutoFit/>
            </a:bodyPr>
            <a:lstStyle/>
            <a:p>
              <a:pPr algn="l">
                <a:spcBef>
                  <a:spcPts val="600"/>
                </a:spcBef>
              </a:pPr>
              <a:r>
                <a:rPr lang="en-GB" sz="1100" spc="0" baseline="0" dirty="0">
                  <a:ln/>
                  <a:latin typeface="Arial"/>
                  <a:cs typeface="Arial"/>
                  <a:sym typeface="Arial"/>
                  <a:rtl val="0"/>
                </a:rPr>
                <a:t>9</a:t>
              </a:r>
            </a:p>
          </p:txBody>
        </p:sp>
        <p:sp>
          <p:nvSpPr>
            <p:cNvPr id="341" name="TextBox 340">
              <a:extLst>
                <a:ext uri="{FF2B5EF4-FFF2-40B4-BE49-F238E27FC236}">
                  <a16:creationId xmlns:a16="http://schemas.microsoft.com/office/drawing/2014/main" id="{1AEA6F9D-3342-744B-8A2D-0CBC394851D8}"/>
                </a:ext>
              </a:extLst>
            </p:cNvPr>
            <p:cNvSpPr txBox="1"/>
            <p:nvPr/>
          </p:nvSpPr>
          <p:spPr>
            <a:xfrm>
              <a:off x="8078714" y="4657350"/>
              <a:ext cx="341760" cy="261610"/>
            </a:xfrm>
            <a:prstGeom prst="rect">
              <a:avLst/>
            </a:prstGeom>
            <a:noFill/>
          </p:spPr>
          <p:txBody>
            <a:bodyPr vert="horz" wrap="none" lIns="91440" tIns="45720" rIns="91440" bIns="45720" rtlCol="0">
              <a:spAutoFit/>
            </a:bodyPr>
            <a:lstStyle/>
            <a:p>
              <a:pPr algn="l">
                <a:spcBef>
                  <a:spcPts val="600"/>
                </a:spcBef>
              </a:pPr>
              <a:r>
                <a:rPr lang="en-GB" sz="1100" spc="0" baseline="0" dirty="0">
                  <a:ln/>
                  <a:latin typeface="Arial"/>
                  <a:cs typeface="Arial"/>
                  <a:sym typeface="Arial"/>
                  <a:rtl val="0"/>
                </a:rPr>
                <a:t>12</a:t>
              </a:r>
            </a:p>
          </p:txBody>
        </p:sp>
        <p:sp>
          <p:nvSpPr>
            <p:cNvPr id="342" name="TextBox 341">
              <a:extLst>
                <a:ext uri="{FF2B5EF4-FFF2-40B4-BE49-F238E27FC236}">
                  <a16:creationId xmlns:a16="http://schemas.microsoft.com/office/drawing/2014/main" id="{E6F81F67-7F3D-A891-FCAF-4D0081334AE9}"/>
                </a:ext>
              </a:extLst>
            </p:cNvPr>
            <p:cNvSpPr txBox="1"/>
            <p:nvPr/>
          </p:nvSpPr>
          <p:spPr>
            <a:xfrm>
              <a:off x="8519813" y="4657350"/>
              <a:ext cx="341760" cy="261610"/>
            </a:xfrm>
            <a:prstGeom prst="rect">
              <a:avLst/>
            </a:prstGeom>
            <a:noFill/>
          </p:spPr>
          <p:txBody>
            <a:bodyPr vert="horz" wrap="none" lIns="91440" tIns="45720" rIns="91440" bIns="45720" rtlCol="0">
              <a:spAutoFit/>
            </a:bodyPr>
            <a:lstStyle/>
            <a:p>
              <a:pPr algn="l">
                <a:spcBef>
                  <a:spcPts val="600"/>
                </a:spcBef>
              </a:pPr>
              <a:r>
                <a:rPr lang="en-GB" sz="1100" spc="0" baseline="0">
                  <a:ln/>
                  <a:latin typeface="Arial"/>
                  <a:cs typeface="Arial"/>
                  <a:sym typeface="Arial"/>
                  <a:rtl val="0"/>
                </a:rPr>
                <a:t>16</a:t>
              </a:r>
            </a:p>
          </p:txBody>
        </p:sp>
        <p:sp>
          <p:nvSpPr>
            <p:cNvPr id="343" name="Freeform: Shape 342">
              <a:extLst>
                <a:ext uri="{FF2B5EF4-FFF2-40B4-BE49-F238E27FC236}">
                  <a16:creationId xmlns:a16="http://schemas.microsoft.com/office/drawing/2014/main" id="{70032865-AC7C-8F17-DE51-7D40B81041D5}"/>
                </a:ext>
              </a:extLst>
            </p:cNvPr>
            <p:cNvSpPr/>
            <p:nvPr/>
          </p:nvSpPr>
          <p:spPr>
            <a:xfrm>
              <a:off x="7910507" y="4639192"/>
              <a:ext cx="12872" cy="46276"/>
            </a:xfrm>
            <a:custGeom>
              <a:avLst/>
              <a:gdLst>
                <a:gd name="csX0" fmla="*/ -150 w 20960"/>
                <a:gd name="csY0" fmla="*/ 64957 h 64996"/>
                <a:gd name="csX1" fmla="*/ -150 w 20960"/>
                <a:gd name="csY1" fmla="*/ -39 h 64996"/>
              </a:gdLst>
              <a:ahLst/>
              <a:cxnLst>
                <a:cxn ang="0">
                  <a:pos x="csX0" y="csY0"/>
                </a:cxn>
                <a:cxn ang="0">
                  <a:pos x="csX1" y="csY1"/>
                </a:cxn>
              </a:cxnLst>
              <a:rect l="l" t="t" r="r" b="b"/>
              <a:pathLst>
                <a:path w="20960" h="64996">
                  <a:moveTo>
                    <a:pt x="-150" y="64957"/>
                  </a:moveTo>
                  <a:lnTo>
                    <a:pt x="-150" y="-39"/>
                  </a:lnTo>
                </a:path>
              </a:pathLst>
            </a:custGeom>
            <a:noFill/>
            <a:ln w="12700" cap="flat">
              <a:solidFill>
                <a:schemeClr val="tx1"/>
              </a:solidFill>
              <a:prstDash val="solid"/>
              <a:round/>
            </a:ln>
          </p:spPr>
          <p:txBody>
            <a:bodyPr/>
            <a:lstStyle/>
            <a:p>
              <a:endParaRPr lang="en-GB" sz="1100"/>
            </a:p>
          </p:txBody>
        </p:sp>
        <p:sp>
          <p:nvSpPr>
            <p:cNvPr id="344" name="Freeform: Shape 343">
              <a:extLst>
                <a:ext uri="{FF2B5EF4-FFF2-40B4-BE49-F238E27FC236}">
                  <a16:creationId xmlns:a16="http://schemas.microsoft.com/office/drawing/2014/main" id="{9F2649E9-EF4C-D431-7DF2-77387ABA8FD4}"/>
                </a:ext>
              </a:extLst>
            </p:cNvPr>
            <p:cNvSpPr/>
            <p:nvPr/>
          </p:nvSpPr>
          <p:spPr>
            <a:xfrm>
              <a:off x="6867844" y="4231422"/>
              <a:ext cx="51129" cy="11650"/>
            </a:xfrm>
            <a:custGeom>
              <a:avLst/>
              <a:gdLst>
                <a:gd name="csX0" fmla="*/ -150 w 83255"/>
                <a:gd name="csY0" fmla="*/ -39 h 16363"/>
                <a:gd name="csX1" fmla="*/ 83106 w 83255"/>
                <a:gd name="csY1" fmla="*/ -39 h 16363"/>
              </a:gdLst>
              <a:ahLst/>
              <a:cxnLst>
                <a:cxn ang="0">
                  <a:pos x="csX0" y="csY0"/>
                </a:cxn>
                <a:cxn ang="0">
                  <a:pos x="csX1" y="csY1"/>
                </a:cxn>
              </a:cxnLst>
              <a:rect l="l" t="t" r="r" b="b"/>
              <a:pathLst>
                <a:path w="83255" h="16363">
                  <a:moveTo>
                    <a:pt x="-150" y="-39"/>
                  </a:moveTo>
                  <a:lnTo>
                    <a:pt x="83106" y="-39"/>
                  </a:lnTo>
                </a:path>
              </a:pathLst>
            </a:custGeom>
            <a:noFill/>
            <a:ln w="12700" cap="flat">
              <a:solidFill>
                <a:schemeClr val="tx1"/>
              </a:solidFill>
              <a:prstDash val="solid"/>
              <a:round/>
            </a:ln>
          </p:spPr>
          <p:txBody>
            <a:bodyPr/>
            <a:lstStyle/>
            <a:p>
              <a:endParaRPr lang="en-GB"/>
            </a:p>
          </p:txBody>
        </p:sp>
        <p:sp>
          <p:nvSpPr>
            <p:cNvPr id="345" name="Freeform: Shape 344">
              <a:extLst>
                <a:ext uri="{FF2B5EF4-FFF2-40B4-BE49-F238E27FC236}">
                  <a16:creationId xmlns:a16="http://schemas.microsoft.com/office/drawing/2014/main" id="{196DFBFF-AEF5-B714-D32F-140C6295BFBC}"/>
                </a:ext>
              </a:extLst>
            </p:cNvPr>
            <p:cNvSpPr/>
            <p:nvPr/>
          </p:nvSpPr>
          <p:spPr>
            <a:xfrm>
              <a:off x="6867844" y="3823650"/>
              <a:ext cx="51129" cy="11650"/>
            </a:xfrm>
            <a:custGeom>
              <a:avLst/>
              <a:gdLst>
                <a:gd name="csX0" fmla="*/ -150 w 83255"/>
                <a:gd name="csY0" fmla="*/ -39 h 16363"/>
                <a:gd name="csX1" fmla="*/ 83106 w 83255"/>
                <a:gd name="csY1" fmla="*/ -39 h 16363"/>
              </a:gdLst>
              <a:ahLst/>
              <a:cxnLst>
                <a:cxn ang="0">
                  <a:pos x="csX0" y="csY0"/>
                </a:cxn>
                <a:cxn ang="0">
                  <a:pos x="csX1" y="csY1"/>
                </a:cxn>
              </a:cxnLst>
              <a:rect l="l" t="t" r="r" b="b"/>
              <a:pathLst>
                <a:path w="83255" h="16363">
                  <a:moveTo>
                    <a:pt x="-150" y="-39"/>
                  </a:moveTo>
                  <a:lnTo>
                    <a:pt x="83106" y="-39"/>
                  </a:lnTo>
                </a:path>
              </a:pathLst>
            </a:custGeom>
            <a:noFill/>
            <a:ln w="12700" cap="flat">
              <a:solidFill>
                <a:schemeClr val="tx1"/>
              </a:solidFill>
              <a:prstDash val="solid"/>
              <a:round/>
            </a:ln>
          </p:spPr>
          <p:txBody>
            <a:bodyPr/>
            <a:lstStyle/>
            <a:p>
              <a:endParaRPr lang="en-GB"/>
            </a:p>
          </p:txBody>
        </p:sp>
        <p:sp>
          <p:nvSpPr>
            <p:cNvPr id="346" name="Freeform: Shape 345">
              <a:extLst>
                <a:ext uri="{FF2B5EF4-FFF2-40B4-BE49-F238E27FC236}">
                  <a16:creationId xmlns:a16="http://schemas.microsoft.com/office/drawing/2014/main" id="{93A08196-E41D-0C6E-9467-6DB5219A9DEA}"/>
                </a:ext>
              </a:extLst>
            </p:cNvPr>
            <p:cNvSpPr/>
            <p:nvPr/>
          </p:nvSpPr>
          <p:spPr>
            <a:xfrm>
              <a:off x="6867844" y="3415879"/>
              <a:ext cx="51129" cy="11650"/>
            </a:xfrm>
            <a:custGeom>
              <a:avLst/>
              <a:gdLst>
                <a:gd name="csX0" fmla="*/ -150 w 83255"/>
                <a:gd name="csY0" fmla="*/ -39 h 16363"/>
                <a:gd name="csX1" fmla="*/ 83106 w 83255"/>
                <a:gd name="csY1" fmla="*/ -39 h 16363"/>
              </a:gdLst>
              <a:ahLst/>
              <a:cxnLst>
                <a:cxn ang="0">
                  <a:pos x="csX0" y="csY0"/>
                </a:cxn>
                <a:cxn ang="0">
                  <a:pos x="csX1" y="csY1"/>
                </a:cxn>
              </a:cxnLst>
              <a:rect l="l" t="t" r="r" b="b"/>
              <a:pathLst>
                <a:path w="83255" h="16363">
                  <a:moveTo>
                    <a:pt x="-150" y="-39"/>
                  </a:moveTo>
                  <a:lnTo>
                    <a:pt x="83106" y="-39"/>
                  </a:lnTo>
                </a:path>
              </a:pathLst>
            </a:custGeom>
            <a:noFill/>
            <a:ln w="12700" cap="flat">
              <a:solidFill>
                <a:schemeClr val="tx1"/>
              </a:solidFill>
              <a:prstDash val="solid"/>
              <a:round/>
            </a:ln>
          </p:spPr>
          <p:txBody>
            <a:bodyPr/>
            <a:lstStyle/>
            <a:p>
              <a:endParaRPr lang="en-GB"/>
            </a:p>
          </p:txBody>
        </p:sp>
        <p:sp>
          <p:nvSpPr>
            <p:cNvPr id="347" name="Freeform: Shape 346">
              <a:extLst>
                <a:ext uri="{FF2B5EF4-FFF2-40B4-BE49-F238E27FC236}">
                  <a16:creationId xmlns:a16="http://schemas.microsoft.com/office/drawing/2014/main" id="{2B17A121-BCC7-1DA5-290A-000E06D8F643}"/>
                </a:ext>
              </a:extLst>
            </p:cNvPr>
            <p:cNvSpPr/>
            <p:nvPr/>
          </p:nvSpPr>
          <p:spPr>
            <a:xfrm>
              <a:off x="6867844" y="3008108"/>
              <a:ext cx="51129" cy="11650"/>
            </a:xfrm>
            <a:custGeom>
              <a:avLst/>
              <a:gdLst>
                <a:gd name="csX0" fmla="*/ -150 w 83255"/>
                <a:gd name="csY0" fmla="*/ -39 h 16363"/>
                <a:gd name="csX1" fmla="*/ 83106 w 83255"/>
                <a:gd name="csY1" fmla="*/ -39 h 16363"/>
              </a:gdLst>
              <a:ahLst/>
              <a:cxnLst>
                <a:cxn ang="0">
                  <a:pos x="csX0" y="csY0"/>
                </a:cxn>
                <a:cxn ang="0">
                  <a:pos x="csX1" y="csY1"/>
                </a:cxn>
              </a:cxnLst>
              <a:rect l="l" t="t" r="r" b="b"/>
              <a:pathLst>
                <a:path w="83255" h="16363">
                  <a:moveTo>
                    <a:pt x="-150" y="-39"/>
                  </a:moveTo>
                  <a:lnTo>
                    <a:pt x="83106" y="-39"/>
                  </a:lnTo>
                </a:path>
              </a:pathLst>
            </a:custGeom>
            <a:noFill/>
            <a:ln w="12700" cap="flat">
              <a:solidFill>
                <a:schemeClr val="tx1"/>
              </a:solidFill>
              <a:prstDash val="solid"/>
              <a:round/>
            </a:ln>
          </p:spPr>
          <p:txBody>
            <a:bodyPr/>
            <a:lstStyle/>
            <a:p>
              <a:endParaRPr lang="en-GB"/>
            </a:p>
          </p:txBody>
        </p:sp>
        <p:sp>
          <p:nvSpPr>
            <p:cNvPr id="348" name="Freeform: Shape 347">
              <a:extLst>
                <a:ext uri="{FF2B5EF4-FFF2-40B4-BE49-F238E27FC236}">
                  <a16:creationId xmlns:a16="http://schemas.microsoft.com/office/drawing/2014/main" id="{1C47A613-B44B-E716-4FCD-F9405FB710B4}"/>
                </a:ext>
              </a:extLst>
            </p:cNvPr>
            <p:cNvSpPr/>
            <p:nvPr/>
          </p:nvSpPr>
          <p:spPr>
            <a:xfrm>
              <a:off x="6867844" y="2600338"/>
              <a:ext cx="51129" cy="11650"/>
            </a:xfrm>
            <a:custGeom>
              <a:avLst/>
              <a:gdLst>
                <a:gd name="csX0" fmla="*/ -150 w 83255"/>
                <a:gd name="csY0" fmla="*/ -39 h 16363"/>
                <a:gd name="csX1" fmla="*/ 83106 w 83255"/>
                <a:gd name="csY1" fmla="*/ -39 h 16363"/>
              </a:gdLst>
              <a:ahLst/>
              <a:cxnLst>
                <a:cxn ang="0">
                  <a:pos x="csX0" y="csY0"/>
                </a:cxn>
                <a:cxn ang="0">
                  <a:pos x="csX1" y="csY1"/>
                </a:cxn>
              </a:cxnLst>
              <a:rect l="l" t="t" r="r" b="b"/>
              <a:pathLst>
                <a:path w="83255" h="16363">
                  <a:moveTo>
                    <a:pt x="-150" y="-39"/>
                  </a:moveTo>
                  <a:lnTo>
                    <a:pt x="83106" y="-39"/>
                  </a:lnTo>
                </a:path>
              </a:pathLst>
            </a:custGeom>
            <a:noFill/>
            <a:ln w="12700" cap="flat">
              <a:solidFill>
                <a:schemeClr val="tx1"/>
              </a:solidFill>
              <a:prstDash val="solid"/>
              <a:round/>
            </a:ln>
          </p:spPr>
          <p:txBody>
            <a:bodyPr/>
            <a:lstStyle/>
            <a:p>
              <a:endParaRPr lang="en-GB"/>
            </a:p>
          </p:txBody>
        </p:sp>
        <p:sp>
          <p:nvSpPr>
            <p:cNvPr id="349" name="Freeform: Shape 348">
              <a:extLst>
                <a:ext uri="{FF2B5EF4-FFF2-40B4-BE49-F238E27FC236}">
                  <a16:creationId xmlns:a16="http://schemas.microsoft.com/office/drawing/2014/main" id="{DDA444BC-8393-D94E-0266-13A3777578D3}"/>
                </a:ext>
              </a:extLst>
            </p:cNvPr>
            <p:cNvSpPr/>
            <p:nvPr/>
          </p:nvSpPr>
          <p:spPr>
            <a:xfrm>
              <a:off x="6867844" y="2180917"/>
              <a:ext cx="51129" cy="11650"/>
            </a:xfrm>
            <a:custGeom>
              <a:avLst/>
              <a:gdLst>
                <a:gd name="csX0" fmla="*/ -150 w 83255"/>
                <a:gd name="csY0" fmla="*/ -39 h 16363"/>
                <a:gd name="csX1" fmla="*/ 83106 w 83255"/>
                <a:gd name="csY1" fmla="*/ -39 h 16363"/>
              </a:gdLst>
              <a:ahLst/>
              <a:cxnLst>
                <a:cxn ang="0">
                  <a:pos x="csX0" y="csY0"/>
                </a:cxn>
                <a:cxn ang="0">
                  <a:pos x="csX1" y="csY1"/>
                </a:cxn>
              </a:cxnLst>
              <a:rect l="l" t="t" r="r" b="b"/>
              <a:pathLst>
                <a:path w="83255" h="16363">
                  <a:moveTo>
                    <a:pt x="-150" y="-39"/>
                  </a:moveTo>
                  <a:lnTo>
                    <a:pt x="83106" y="-39"/>
                  </a:lnTo>
                </a:path>
              </a:pathLst>
            </a:custGeom>
            <a:noFill/>
            <a:ln w="12700" cap="flat">
              <a:solidFill>
                <a:schemeClr val="tx1"/>
              </a:solidFill>
              <a:prstDash val="solid"/>
              <a:round/>
            </a:ln>
          </p:spPr>
          <p:txBody>
            <a:bodyPr/>
            <a:lstStyle/>
            <a:p>
              <a:endParaRPr lang="en-GB"/>
            </a:p>
          </p:txBody>
        </p:sp>
        <p:sp>
          <p:nvSpPr>
            <p:cNvPr id="350" name="TextBox 349">
              <a:extLst>
                <a:ext uri="{FF2B5EF4-FFF2-40B4-BE49-F238E27FC236}">
                  <a16:creationId xmlns:a16="http://schemas.microsoft.com/office/drawing/2014/main" id="{356DDCA9-9AEC-81C9-1AD1-6C872B601791}"/>
                </a:ext>
              </a:extLst>
            </p:cNvPr>
            <p:cNvSpPr txBox="1"/>
            <p:nvPr/>
          </p:nvSpPr>
          <p:spPr>
            <a:xfrm>
              <a:off x="8962429" y="4657350"/>
              <a:ext cx="341760" cy="261610"/>
            </a:xfrm>
            <a:prstGeom prst="rect">
              <a:avLst/>
            </a:prstGeom>
            <a:noFill/>
          </p:spPr>
          <p:txBody>
            <a:bodyPr vert="horz" wrap="none" lIns="91440" tIns="45720" rIns="91440" bIns="45720" rtlCol="0">
              <a:spAutoFit/>
            </a:bodyPr>
            <a:lstStyle/>
            <a:p>
              <a:pPr algn="l">
                <a:spcBef>
                  <a:spcPts val="600"/>
                </a:spcBef>
              </a:pPr>
              <a:r>
                <a:rPr lang="en-GB" sz="1100" spc="0" baseline="0">
                  <a:ln/>
                  <a:latin typeface="Arial"/>
                  <a:cs typeface="Arial"/>
                  <a:sym typeface="Arial"/>
                  <a:rtl val="0"/>
                </a:rPr>
                <a:t>20</a:t>
              </a:r>
            </a:p>
          </p:txBody>
        </p:sp>
        <p:sp>
          <p:nvSpPr>
            <p:cNvPr id="351" name="Freeform: Shape 350">
              <a:extLst>
                <a:ext uri="{FF2B5EF4-FFF2-40B4-BE49-F238E27FC236}">
                  <a16:creationId xmlns:a16="http://schemas.microsoft.com/office/drawing/2014/main" id="{36148454-596A-4F32-2148-36BBAC2B26B3}"/>
                </a:ext>
              </a:extLst>
            </p:cNvPr>
            <p:cNvSpPr/>
            <p:nvPr/>
          </p:nvSpPr>
          <p:spPr>
            <a:xfrm>
              <a:off x="9114075" y="4645399"/>
              <a:ext cx="12756" cy="46276"/>
            </a:xfrm>
            <a:custGeom>
              <a:avLst/>
              <a:gdLst>
                <a:gd name="csX0" fmla="*/ 20622 w 20771"/>
                <a:gd name="csY0" fmla="*/ -39 h 64996"/>
                <a:gd name="csX1" fmla="*/ -150 w 20771"/>
                <a:gd name="csY1" fmla="*/ -39 h 64996"/>
                <a:gd name="csX2" fmla="*/ -150 w 20771"/>
                <a:gd name="csY2" fmla="*/ 64957 h 64996"/>
                <a:gd name="csX3" fmla="*/ 20622 w 20771"/>
                <a:gd name="csY3" fmla="*/ 64957 h 64996"/>
                <a:gd name="csX4" fmla="*/ 20622 w 20771"/>
                <a:gd name="csY4" fmla="*/ -39 h 64996"/>
              </a:gdLst>
              <a:ahLst/>
              <a:cxnLst>
                <a:cxn ang="0">
                  <a:pos x="csX0" y="csY0"/>
                </a:cxn>
                <a:cxn ang="0">
                  <a:pos x="csX1" y="csY1"/>
                </a:cxn>
                <a:cxn ang="0">
                  <a:pos x="csX2" y="csY2"/>
                </a:cxn>
                <a:cxn ang="0">
                  <a:pos x="csX3" y="csY3"/>
                </a:cxn>
                <a:cxn ang="0">
                  <a:pos x="csX4" y="csY4"/>
                </a:cxn>
              </a:cxnLst>
              <a:rect l="l" t="t" r="r" b="b"/>
              <a:pathLst>
                <a:path w="20771" h="64996">
                  <a:moveTo>
                    <a:pt x="20622" y="-39"/>
                  </a:moveTo>
                  <a:lnTo>
                    <a:pt x="-150" y="-39"/>
                  </a:lnTo>
                  <a:lnTo>
                    <a:pt x="-150" y="64957"/>
                  </a:lnTo>
                  <a:lnTo>
                    <a:pt x="20622" y="64957"/>
                  </a:lnTo>
                  <a:lnTo>
                    <a:pt x="20622" y="-39"/>
                  </a:lnTo>
                  <a:close/>
                </a:path>
              </a:pathLst>
            </a:custGeom>
            <a:solidFill>
              <a:schemeClr val="tx1"/>
            </a:solidFill>
            <a:ln w="12700" cap="flat">
              <a:noFill/>
              <a:prstDash val="solid"/>
              <a:miter/>
            </a:ln>
          </p:spPr>
          <p:txBody>
            <a:bodyPr/>
            <a:lstStyle/>
            <a:p>
              <a:endParaRPr lang="en-GB" sz="1100"/>
            </a:p>
          </p:txBody>
        </p:sp>
        <p:sp>
          <p:nvSpPr>
            <p:cNvPr id="352" name="Freeform: Shape 351">
              <a:extLst>
                <a:ext uri="{FF2B5EF4-FFF2-40B4-BE49-F238E27FC236}">
                  <a16:creationId xmlns:a16="http://schemas.microsoft.com/office/drawing/2014/main" id="{872014D1-4BD7-DFEB-D56E-94931DDD7B94}"/>
                </a:ext>
              </a:extLst>
            </p:cNvPr>
            <p:cNvSpPr/>
            <p:nvPr/>
          </p:nvSpPr>
          <p:spPr>
            <a:xfrm>
              <a:off x="9551672" y="4645399"/>
              <a:ext cx="12743" cy="46276"/>
            </a:xfrm>
            <a:custGeom>
              <a:avLst/>
              <a:gdLst>
                <a:gd name="csX0" fmla="*/ 20601 w 20750"/>
                <a:gd name="csY0" fmla="*/ -39 h 64996"/>
                <a:gd name="csX1" fmla="*/ -150 w 20750"/>
                <a:gd name="csY1" fmla="*/ -39 h 64996"/>
                <a:gd name="csX2" fmla="*/ -150 w 20750"/>
                <a:gd name="csY2" fmla="*/ 64957 h 64996"/>
                <a:gd name="csX3" fmla="*/ 20601 w 20750"/>
                <a:gd name="csY3" fmla="*/ 64957 h 64996"/>
                <a:gd name="csX4" fmla="*/ 20601 w 20750"/>
                <a:gd name="csY4" fmla="*/ -39 h 64996"/>
              </a:gdLst>
              <a:ahLst/>
              <a:cxnLst>
                <a:cxn ang="0">
                  <a:pos x="csX0" y="csY0"/>
                </a:cxn>
                <a:cxn ang="0">
                  <a:pos x="csX1" y="csY1"/>
                </a:cxn>
                <a:cxn ang="0">
                  <a:pos x="csX2" y="csY2"/>
                </a:cxn>
                <a:cxn ang="0">
                  <a:pos x="csX3" y="csY3"/>
                </a:cxn>
                <a:cxn ang="0">
                  <a:pos x="csX4" y="csY4"/>
                </a:cxn>
              </a:cxnLst>
              <a:rect l="l" t="t" r="r" b="b"/>
              <a:pathLst>
                <a:path w="20750" h="64996">
                  <a:moveTo>
                    <a:pt x="20601" y="-39"/>
                  </a:moveTo>
                  <a:lnTo>
                    <a:pt x="-150" y="-39"/>
                  </a:lnTo>
                  <a:lnTo>
                    <a:pt x="-150" y="64957"/>
                  </a:lnTo>
                  <a:lnTo>
                    <a:pt x="20601" y="64957"/>
                  </a:lnTo>
                  <a:lnTo>
                    <a:pt x="20601" y="-39"/>
                  </a:lnTo>
                  <a:close/>
                </a:path>
              </a:pathLst>
            </a:custGeom>
            <a:solidFill>
              <a:schemeClr val="tx1"/>
            </a:solidFill>
            <a:ln w="12700" cap="flat">
              <a:noFill/>
              <a:prstDash val="solid"/>
              <a:miter/>
            </a:ln>
          </p:spPr>
          <p:txBody>
            <a:bodyPr/>
            <a:lstStyle/>
            <a:p>
              <a:endParaRPr lang="en-GB" sz="1100"/>
            </a:p>
          </p:txBody>
        </p:sp>
        <p:sp>
          <p:nvSpPr>
            <p:cNvPr id="353" name="TextBox 352">
              <a:extLst>
                <a:ext uri="{FF2B5EF4-FFF2-40B4-BE49-F238E27FC236}">
                  <a16:creationId xmlns:a16="http://schemas.microsoft.com/office/drawing/2014/main" id="{7871841B-9F42-F085-E95A-32C2FBC35D55}"/>
                </a:ext>
              </a:extLst>
            </p:cNvPr>
            <p:cNvSpPr txBox="1"/>
            <p:nvPr/>
          </p:nvSpPr>
          <p:spPr>
            <a:xfrm>
              <a:off x="9404210" y="4657350"/>
              <a:ext cx="341760" cy="261610"/>
            </a:xfrm>
            <a:prstGeom prst="rect">
              <a:avLst/>
            </a:prstGeom>
            <a:noFill/>
          </p:spPr>
          <p:txBody>
            <a:bodyPr vert="horz" wrap="none" lIns="91440" tIns="45720" rIns="91440" bIns="45720" rtlCol="0">
              <a:spAutoFit/>
            </a:bodyPr>
            <a:lstStyle/>
            <a:p>
              <a:pPr algn="l">
                <a:spcBef>
                  <a:spcPts val="600"/>
                </a:spcBef>
              </a:pPr>
              <a:r>
                <a:rPr lang="en-GB" sz="1100" spc="0" baseline="0">
                  <a:ln/>
                  <a:latin typeface="Arial"/>
                  <a:cs typeface="Arial"/>
                  <a:sym typeface="Arial"/>
                  <a:rtl val="0"/>
                </a:rPr>
                <a:t>24</a:t>
              </a:r>
            </a:p>
          </p:txBody>
        </p:sp>
        <p:sp>
          <p:nvSpPr>
            <p:cNvPr id="354" name="TextBox 353">
              <a:extLst>
                <a:ext uri="{FF2B5EF4-FFF2-40B4-BE49-F238E27FC236}">
                  <a16:creationId xmlns:a16="http://schemas.microsoft.com/office/drawing/2014/main" id="{4A643BCE-5194-EBB4-3579-A9B944C92906}"/>
                </a:ext>
              </a:extLst>
            </p:cNvPr>
            <p:cNvSpPr txBox="1"/>
            <p:nvPr/>
          </p:nvSpPr>
          <p:spPr>
            <a:xfrm>
              <a:off x="9845308" y="4657350"/>
              <a:ext cx="341760" cy="261610"/>
            </a:xfrm>
            <a:prstGeom prst="rect">
              <a:avLst/>
            </a:prstGeom>
            <a:noFill/>
          </p:spPr>
          <p:txBody>
            <a:bodyPr vert="horz" wrap="none" lIns="91440" tIns="45720" rIns="91440" bIns="45720" rtlCol="0">
              <a:spAutoFit/>
            </a:bodyPr>
            <a:lstStyle/>
            <a:p>
              <a:pPr algn="l">
                <a:spcBef>
                  <a:spcPts val="600"/>
                </a:spcBef>
              </a:pPr>
              <a:r>
                <a:rPr lang="en-GB" sz="1100" spc="0" baseline="0">
                  <a:ln/>
                  <a:latin typeface="Arial"/>
                  <a:cs typeface="Arial"/>
                  <a:sym typeface="Arial"/>
                  <a:rtl val="0"/>
                </a:rPr>
                <a:t>28</a:t>
              </a:r>
            </a:p>
          </p:txBody>
        </p:sp>
        <p:sp>
          <p:nvSpPr>
            <p:cNvPr id="355" name="Freeform: Shape 354">
              <a:extLst>
                <a:ext uri="{FF2B5EF4-FFF2-40B4-BE49-F238E27FC236}">
                  <a16:creationId xmlns:a16="http://schemas.microsoft.com/office/drawing/2014/main" id="{218F2890-ADE0-38B2-C969-CEF6A0EFE13F}"/>
                </a:ext>
              </a:extLst>
            </p:cNvPr>
            <p:cNvSpPr/>
            <p:nvPr/>
          </p:nvSpPr>
          <p:spPr>
            <a:xfrm>
              <a:off x="10002270" y="4645399"/>
              <a:ext cx="12872" cy="46276"/>
            </a:xfrm>
            <a:custGeom>
              <a:avLst/>
              <a:gdLst>
                <a:gd name="csX0" fmla="*/ 20811 w 20960"/>
                <a:gd name="csY0" fmla="*/ -39 h 64996"/>
                <a:gd name="csX1" fmla="*/ -150 w 20960"/>
                <a:gd name="csY1" fmla="*/ -39 h 64996"/>
                <a:gd name="csX2" fmla="*/ -150 w 20960"/>
                <a:gd name="csY2" fmla="*/ 64957 h 64996"/>
                <a:gd name="csX3" fmla="*/ 20811 w 20960"/>
                <a:gd name="csY3" fmla="*/ 64957 h 64996"/>
                <a:gd name="csX4" fmla="*/ 20811 w 20960"/>
                <a:gd name="csY4" fmla="*/ -39 h 64996"/>
              </a:gdLst>
              <a:ahLst/>
              <a:cxnLst>
                <a:cxn ang="0">
                  <a:pos x="csX0" y="csY0"/>
                </a:cxn>
                <a:cxn ang="0">
                  <a:pos x="csX1" y="csY1"/>
                </a:cxn>
                <a:cxn ang="0">
                  <a:pos x="csX2" y="csY2"/>
                </a:cxn>
                <a:cxn ang="0">
                  <a:pos x="csX3" y="csY3"/>
                </a:cxn>
                <a:cxn ang="0">
                  <a:pos x="csX4" y="csY4"/>
                </a:cxn>
              </a:cxnLst>
              <a:rect l="l" t="t" r="r" b="b"/>
              <a:pathLst>
                <a:path w="20960" h="64996">
                  <a:moveTo>
                    <a:pt x="20811" y="-39"/>
                  </a:moveTo>
                  <a:lnTo>
                    <a:pt x="-150" y="-39"/>
                  </a:lnTo>
                  <a:lnTo>
                    <a:pt x="-150" y="64957"/>
                  </a:lnTo>
                  <a:lnTo>
                    <a:pt x="20811" y="64957"/>
                  </a:lnTo>
                  <a:lnTo>
                    <a:pt x="20811" y="-39"/>
                  </a:lnTo>
                  <a:close/>
                </a:path>
              </a:pathLst>
            </a:custGeom>
            <a:solidFill>
              <a:schemeClr val="tx1"/>
            </a:solidFill>
            <a:ln w="12700" cap="flat">
              <a:noFill/>
              <a:prstDash val="solid"/>
              <a:miter/>
            </a:ln>
          </p:spPr>
          <p:txBody>
            <a:bodyPr/>
            <a:lstStyle/>
            <a:p>
              <a:endParaRPr lang="en-GB" sz="1100"/>
            </a:p>
          </p:txBody>
        </p:sp>
        <p:sp>
          <p:nvSpPr>
            <p:cNvPr id="356" name="TextBox 355">
              <a:extLst>
                <a:ext uri="{FF2B5EF4-FFF2-40B4-BE49-F238E27FC236}">
                  <a16:creationId xmlns:a16="http://schemas.microsoft.com/office/drawing/2014/main" id="{28949494-43CC-4415-EBC8-71E8F788A9F1}"/>
                </a:ext>
              </a:extLst>
            </p:cNvPr>
            <p:cNvSpPr txBox="1"/>
            <p:nvPr/>
          </p:nvSpPr>
          <p:spPr>
            <a:xfrm>
              <a:off x="10287744" y="4657350"/>
              <a:ext cx="341760" cy="261610"/>
            </a:xfrm>
            <a:prstGeom prst="rect">
              <a:avLst/>
            </a:prstGeom>
            <a:noFill/>
          </p:spPr>
          <p:txBody>
            <a:bodyPr vert="horz" wrap="none" lIns="91440" tIns="45720" rIns="91440" bIns="45720" rtlCol="0">
              <a:spAutoFit/>
            </a:bodyPr>
            <a:lstStyle/>
            <a:p>
              <a:pPr algn="l">
                <a:spcBef>
                  <a:spcPts val="600"/>
                </a:spcBef>
              </a:pPr>
              <a:r>
                <a:rPr lang="en-GB" sz="1100" spc="0" baseline="0">
                  <a:ln/>
                  <a:latin typeface="Arial"/>
                  <a:cs typeface="Arial"/>
                  <a:sym typeface="Arial"/>
                  <a:rtl val="0"/>
                </a:rPr>
                <a:t>32</a:t>
              </a:r>
            </a:p>
          </p:txBody>
        </p:sp>
        <p:sp>
          <p:nvSpPr>
            <p:cNvPr id="357" name="Freeform: Shape 356">
              <a:extLst>
                <a:ext uri="{FF2B5EF4-FFF2-40B4-BE49-F238E27FC236}">
                  <a16:creationId xmlns:a16="http://schemas.microsoft.com/office/drawing/2014/main" id="{F32A6AAC-3D91-AE3D-A493-278DEEC7383C}"/>
                </a:ext>
              </a:extLst>
            </p:cNvPr>
            <p:cNvSpPr/>
            <p:nvPr/>
          </p:nvSpPr>
          <p:spPr>
            <a:xfrm>
              <a:off x="10439931" y="4645399"/>
              <a:ext cx="12872" cy="46276"/>
            </a:xfrm>
            <a:custGeom>
              <a:avLst/>
              <a:gdLst>
                <a:gd name="csX0" fmla="*/ 20811 w 20960"/>
                <a:gd name="csY0" fmla="*/ -39 h 64996"/>
                <a:gd name="csX1" fmla="*/ -150 w 20960"/>
                <a:gd name="csY1" fmla="*/ -39 h 64996"/>
                <a:gd name="csX2" fmla="*/ -150 w 20960"/>
                <a:gd name="csY2" fmla="*/ 64957 h 64996"/>
                <a:gd name="csX3" fmla="*/ 20811 w 20960"/>
                <a:gd name="csY3" fmla="*/ 64957 h 64996"/>
                <a:gd name="csX4" fmla="*/ 20811 w 20960"/>
                <a:gd name="csY4" fmla="*/ -39 h 64996"/>
              </a:gdLst>
              <a:ahLst/>
              <a:cxnLst>
                <a:cxn ang="0">
                  <a:pos x="csX0" y="csY0"/>
                </a:cxn>
                <a:cxn ang="0">
                  <a:pos x="csX1" y="csY1"/>
                </a:cxn>
                <a:cxn ang="0">
                  <a:pos x="csX2" y="csY2"/>
                </a:cxn>
                <a:cxn ang="0">
                  <a:pos x="csX3" y="csY3"/>
                </a:cxn>
                <a:cxn ang="0">
                  <a:pos x="csX4" y="csY4"/>
                </a:cxn>
              </a:cxnLst>
              <a:rect l="l" t="t" r="r" b="b"/>
              <a:pathLst>
                <a:path w="20960" h="64996">
                  <a:moveTo>
                    <a:pt x="20811" y="-39"/>
                  </a:moveTo>
                  <a:lnTo>
                    <a:pt x="-150" y="-39"/>
                  </a:lnTo>
                  <a:lnTo>
                    <a:pt x="-150" y="64957"/>
                  </a:lnTo>
                  <a:lnTo>
                    <a:pt x="20811" y="64957"/>
                  </a:lnTo>
                  <a:lnTo>
                    <a:pt x="20811" y="-39"/>
                  </a:lnTo>
                  <a:close/>
                </a:path>
              </a:pathLst>
            </a:custGeom>
            <a:solidFill>
              <a:schemeClr val="tx1"/>
            </a:solidFill>
            <a:ln w="12700" cap="flat">
              <a:noFill/>
              <a:prstDash val="solid"/>
              <a:miter/>
            </a:ln>
          </p:spPr>
          <p:txBody>
            <a:bodyPr/>
            <a:lstStyle/>
            <a:p>
              <a:endParaRPr lang="en-GB" sz="1100"/>
            </a:p>
          </p:txBody>
        </p:sp>
        <p:sp>
          <p:nvSpPr>
            <p:cNvPr id="358" name="TextBox 357">
              <a:extLst>
                <a:ext uri="{FF2B5EF4-FFF2-40B4-BE49-F238E27FC236}">
                  <a16:creationId xmlns:a16="http://schemas.microsoft.com/office/drawing/2014/main" id="{4626F2B2-FE60-3406-D0F7-CEFE198E5041}"/>
                </a:ext>
              </a:extLst>
            </p:cNvPr>
            <p:cNvSpPr txBox="1"/>
            <p:nvPr/>
          </p:nvSpPr>
          <p:spPr>
            <a:xfrm>
              <a:off x="10729499" y="4657350"/>
              <a:ext cx="341760" cy="261610"/>
            </a:xfrm>
            <a:prstGeom prst="rect">
              <a:avLst/>
            </a:prstGeom>
            <a:noFill/>
          </p:spPr>
          <p:txBody>
            <a:bodyPr vert="horz" wrap="none" lIns="91440" tIns="45720" rIns="91440" bIns="45720" rtlCol="0">
              <a:spAutoFit/>
            </a:bodyPr>
            <a:lstStyle/>
            <a:p>
              <a:pPr algn="l">
                <a:spcBef>
                  <a:spcPts val="600"/>
                </a:spcBef>
              </a:pPr>
              <a:r>
                <a:rPr lang="en-GB" sz="1100" spc="0" baseline="0">
                  <a:ln/>
                  <a:latin typeface="Arial"/>
                  <a:cs typeface="Arial"/>
                  <a:sym typeface="Arial"/>
                  <a:rtl val="0"/>
                </a:rPr>
                <a:t>36</a:t>
              </a:r>
            </a:p>
          </p:txBody>
        </p:sp>
        <p:sp>
          <p:nvSpPr>
            <p:cNvPr id="359" name="Freeform: Shape 358">
              <a:extLst>
                <a:ext uri="{FF2B5EF4-FFF2-40B4-BE49-F238E27FC236}">
                  <a16:creationId xmlns:a16="http://schemas.microsoft.com/office/drawing/2014/main" id="{8488F1B2-D9FF-854A-47E7-C242A460B9EE}"/>
                </a:ext>
              </a:extLst>
            </p:cNvPr>
            <p:cNvSpPr/>
            <p:nvPr/>
          </p:nvSpPr>
          <p:spPr>
            <a:xfrm>
              <a:off x="10877592" y="4645399"/>
              <a:ext cx="12872" cy="46276"/>
            </a:xfrm>
            <a:custGeom>
              <a:avLst/>
              <a:gdLst>
                <a:gd name="csX0" fmla="*/ 20811 w 20960"/>
                <a:gd name="csY0" fmla="*/ -39 h 64996"/>
                <a:gd name="csX1" fmla="*/ -150 w 20960"/>
                <a:gd name="csY1" fmla="*/ -39 h 64996"/>
                <a:gd name="csX2" fmla="*/ -150 w 20960"/>
                <a:gd name="csY2" fmla="*/ 64957 h 64996"/>
                <a:gd name="csX3" fmla="*/ 20811 w 20960"/>
                <a:gd name="csY3" fmla="*/ 64957 h 64996"/>
                <a:gd name="csX4" fmla="*/ 20811 w 20960"/>
                <a:gd name="csY4" fmla="*/ -39 h 64996"/>
              </a:gdLst>
              <a:ahLst/>
              <a:cxnLst>
                <a:cxn ang="0">
                  <a:pos x="csX0" y="csY0"/>
                </a:cxn>
                <a:cxn ang="0">
                  <a:pos x="csX1" y="csY1"/>
                </a:cxn>
                <a:cxn ang="0">
                  <a:pos x="csX2" y="csY2"/>
                </a:cxn>
                <a:cxn ang="0">
                  <a:pos x="csX3" y="csY3"/>
                </a:cxn>
                <a:cxn ang="0">
                  <a:pos x="csX4" y="csY4"/>
                </a:cxn>
              </a:cxnLst>
              <a:rect l="l" t="t" r="r" b="b"/>
              <a:pathLst>
                <a:path w="20960" h="64996">
                  <a:moveTo>
                    <a:pt x="20811" y="-39"/>
                  </a:moveTo>
                  <a:lnTo>
                    <a:pt x="-150" y="-39"/>
                  </a:lnTo>
                  <a:lnTo>
                    <a:pt x="-150" y="64957"/>
                  </a:lnTo>
                  <a:lnTo>
                    <a:pt x="20811" y="64957"/>
                  </a:lnTo>
                  <a:lnTo>
                    <a:pt x="20811" y="-39"/>
                  </a:lnTo>
                  <a:close/>
                </a:path>
              </a:pathLst>
            </a:custGeom>
            <a:solidFill>
              <a:schemeClr val="tx1"/>
            </a:solidFill>
            <a:ln w="12700" cap="flat">
              <a:noFill/>
              <a:prstDash val="solid"/>
              <a:miter/>
            </a:ln>
          </p:spPr>
          <p:txBody>
            <a:bodyPr/>
            <a:lstStyle/>
            <a:p>
              <a:endParaRPr lang="en-GB" sz="1100"/>
            </a:p>
          </p:txBody>
        </p:sp>
        <p:sp>
          <p:nvSpPr>
            <p:cNvPr id="360" name="TextBox 359">
              <a:extLst>
                <a:ext uri="{FF2B5EF4-FFF2-40B4-BE49-F238E27FC236}">
                  <a16:creationId xmlns:a16="http://schemas.microsoft.com/office/drawing/2014/main" id="{679EF09C-5046-B92B-E597-617F11AA8CC7}"/>
                </a:ext>
              </a:extLst>
            </p:cNvPr>
            <p:cNvSpPr txBox="1"/>
            <p:nvPr/>
          </p:nvSpPr>
          <p:spPr>
            <a:xfrm>
              <a:off x="11171279" y="4657350"/>
              <a:ext cx="341760" cy="261610"/>
            </a:xfrm>
            <a:prstGeom prst="rect">
              <a:avLst/>
            </a:prstGeom>
            <a:noFill/>
          </p:spPr>
          <p:txBody>
            <a:bodyPr vert="horz" wrap="none" lIns="91440" tIns="45720" rIns="91440" bIns="45720" rtlCol="0">
              <a:spAutoFit/>
            </a:bodyPr>
            <a:lstStyle/>
            <a:p>
              <a:pPr algn="l">
                <a:spcBef>
                  <a:spcPts val="600"/>
                </a:spcBef>
              </a:pPr>
              <a:r>
                <a:rPr lang="en-GB" sz="1100" spc="0" baseline="0">
                  <a:ln/>
                  <a:latin typeface="Arial"/>
                  <a:cs typeface="Arial"/>
                  <a:sym typeface="Arial"/>
                  <a:rtl val="0"/>
                </a:rPr>
                <a:t>40</a:t>
              </a:r>
            </a:p>
          </p:txBody>
        </p:sp>
        <p:sp>
          <p:nvSpPr>
            <p:cNvPr id="361" name="Freeform: Shape 360">
              <a:extLst>
                <a:ext uri="{FF2B5EF4-FFF2-40B4-BE49-F238E27FC236}">
                  <a16:creationId xmlns:a16="http://schemas.microsoft.com/office/drawing/2014/main" id="{D0AB0A1E-FA6C-2720-883A-ACA35D336D8F}"/>
                </a:ext>
              </a:extLst>
            </p:cNvPr>
            <p:cNvSpPr/>
            <p:nvPr/>
          </p:nvSpPr>
          <p:spPr>
            <a:xfrm>
              <a:off x="11328125" y="4645399"/>
              <a:ext cx="12872" cy="46276"/>
            </a:xfrm>
            <a:custGeom>
              <a:avLst/>
              <a:gdLst>
                <a:gd name="csX0" fmla="*/ 20811 w 20960"/>
                <a:gd name="csY0" fmla="*/ -39 h 64996"/>
                <a:gd name="csX1" fmla="*/ -150 w 20960"/>
                <a:gd name="csY1" fmla="*/ -39 h 64996"/>
                <a:gd name="csX2" fmla="*/ -150 w 20960"/>
                <a:gd name="csY2" fmla="*/ 64957 h 64996"/>
                <a:gd name="csX3" fmla="*/ 20811 w 20960"/>
                <a:gd name="csY3" fmla="*/ 64957 h 64996"/>
                <a:gd name="csX4" fmla="*/ 20811 w 20960"/>
                <a:gd name="csY4" fmla="*/ -39 h 64996"/>
              </a:gdLst>
              <a:ahLst/>
              <a:cxnLst>
                <a:cxn ang="0">
                  <a:pos x="csX0" y="csY0"/>
                </a:cxn>
                <a:cxn ang="0">
                  <a:pos x="csX1" y="csY1"/>
                </a:cxn>
                <a:cxn ang="0">
                  <a:pos x="csX2" y="csY2"/>
                </a:cxn>
                <a:cxn ang="0">
                  <a:pos x="csX3" y="csY3"/>
                </a:cxn>
                <a:cxn ang="0">
                  <a:pos x="csX4" y="csY4"/>
                </a:cxn>
              </a:cxnLst>
              <a:rect l="l" t="t" r="r" b="b"/>
              <a:pathLst>
                <a:path w="20960" h="64996">
                  <a:moveTo>
                    <a:pt x="20811" y="-39"/>
                  </a:moveTo>
                  <a:lnTo>
                    <a:pt x="-150" y="-39"/>
                  </a:lnTo>
                  <a:lnTo>
                    <a:pt x="-150" y="64957"/>
                  </a:lnTo>
                  <a:lnTo>
                    <a:pt x="20811" y="64957"/>
                  </a:lnTo>
                  <a:lnTo>
                    <a:pt x="20811" y="-39"/>
                  </a:lnTo>
                  <a:close/>
                </a:path>
              </a:pathLst>
            </a:custGeom>
            <a:solidFill>
              <a:schemeClr val="tx1"/>
            </a:solidFill>
            <a:ln w="12700" cap="flat">
              <a:noFill/>
              <a:prstDash val="solid"/>
              <a:miter/>
            </a:ln>
          </p:spPr>
          <p:txBody>
            <a:bodyPr/>
            <a:lstStyle/>
            <a:p>
              <a:endParaRPr lang="en-GB" sz="1100"/>
            </a:p>
          </p:txBody>
        </p:sp>
        <p:sp>
          <p:nvSpPr>
            <p:cNvPr id="362" name="TextBox 361">
              <a:extLst>
                <a:ext uri="{FF2B5EF4-FFF2-40B4-BE49-F238E27FC236}">
                  <a16:creationId xmlns:a16="http://schemas.microsoft.com/office/drawing/2014/main" id="{C54BD3E5-AC18-76CD-3CE0-9B1320048C2A}"/>
                </a:ext>
              </a:extLst>
            </p:cNvPr>
            <p:cNvSpPr txBox="1"/>
            <p:nvPr/>
          </p:nvSpPr>
          <p:spPr>
            <a:xfrm>
              <a:off x="11613033" y="4657350"/>
              <a:ext cx="341760" cy="261610"/>
            </a:xfrm>
            <a:prstGeom prst="rect">
              <a:avLst/>
            </a:prstGeom>
            <a:noFill/>
          </p:spPr>
          <p:txBody>
            <a:bodyPr vert="horz" wrap="none" lIns="91440" tIns="45720" rIns="91440" bIns="45720" rtlCol="0">
              <a:spAutoFit/>
            </a:bodyPr>
            <a:lstStyle/>
            <a:p>
              <a:pPr algn="l">
                <a:spcBef>
                  <a:spcPts val="600"/>
                </a:spcBef>
              </a:pPr>
              <a:r>
                <a:rPr lang="en-GB" sz="1100" spc="0" baseline="0" dirty="0">
                  <a:ln/>
                  <a:latin typeface="Arial"/>
                  <a:cs typeface="Arial"/>
                  <a:sym typeface="Arial"/>
                  <a:rtl val="0"/>
                </a:rPr>
                <a:t>44</a:t>
              </a:r>
            </a:p>
          </p:txBody>
        </p:sp>
        <p:sp>
          <p:nvSpPr>
            <p:cNvPr id="363" name="Freeform: Shape 362">
              <a:extLst>
                <a:ext uri="{FF2B5EF4-FFF2-40B4-BE49-F238E27FC236}">
                  <a16:creationId xmlns:a16="http://schemas.microsoft.com/office/drawing/2014/main" id="{76D5D419-3E89-2474-D039-53C393154797}"/>
                </a:ext>
              </a:extLst>
            </p:cNvPr>
            <p:cNvSpPr/>
            <p:nvPr/>
          </p:nvSpPr>
          <p:spPr>
            <a:xfrm>
              <a:off x="11765786" y="4645399"/>
              <a:ext cx="12872" cy="46276"/>
            </a:xfrm>
            <a:custGeom>
              <a:avLst/>
              <a:gdLst>
                <a:gd name="csX0" fmla="*/ 20811 w 20960"/>
                <a:gd name="csY0" fmla="*/ -39 h 64996"/>
                <a:gd name="csX1" fmla="*/ -150 w 20960"/>
                <a:gd name="csY1" fmla="*/ -39 h 64996"/>
                <a:gd name="csX2" fmla="*/ -150 w 20960"/>
                <a:gd name="csY2" fmla="*/ 64957 h 64996"/>
                <a:gd name="csX3" fmla="*/ 20811 w 20960"/>
                <a:gd name="csY3" fmla="*/ 64957 h 64996"/>
                <a:gd name="csX4" fmla="*/ 20811 w 20960"/>
                <a:gd name="csY4" fmla="*/ -39 h 64996"/>
              </a:gdLst>
              <a:ahLst/>
              <a:cxnLst>
                <a:cxn ang="0">
                  <a:pos x="csX0" y="csY0"/>
                </a:cxn>
                <a:cxn ang="0">
                  <a:pos x="csX1" y="csY1"/>
                </a:cxn>
                <a:cxn ang="0">
                  <a:pos x="csX2" y="csY2"/>
                </a:cxn>
                <a:cxn ang="0">
                  <a:pos x="csX3" y="csY3"/>
                </a:cxn>
                <a:cxn ang="0">
                  <a:pos x="csX4" y="csY4"/>
                </a:cxn>
              </a:cxnLst>
              <a:rect l="l" t="t" r="r" b="b"/>
              <a:pathLst>
                <a:path w="20960" h="64996">
                  <a:moveTo>
                    <a:pt x="20811" y="-39"/>
                  </a:moveTo>
                  <a:lnTo>
                    <a:pt x="-150" y="-39"/>
                  </a:lnTo>
                  <a:lnTo>
                    <a:pt x="-150" y="64957"/>
                  </a:lnTo>
                  <a:lnTo>
                    <a:pt x="20811" y="64957"/>
                  </a:lnTo>
                  <a:lnTo>
                    <a:pt x="20811" y="-39"/>
                  </a:lnTo>
                  <a:close/>
                </a:path>
              </a:pathLst>
            </a:custGeom>
            <a:solidFill>
              <a:schemeClr val="tx1"/>
            </a:solidFill>
            <a:ln w="12700" cap="flat">
              <a:noFill/>
              <a:prstDash val="solid"/>
              <a:miter/>
            </a:ln>
          </p:spPr>
          <p:txBody>
            <a:bodyPr/>
            <a:lstStyle/>
            <a:p>
              <a:endParaRPr lang="en-GB" sz="1100"/>
            </a:p>
          </p:txBody>
        </p:sp>
        <p:sp>
          <p:nvSpPr>
            <p:cNvPr id="364" name="Freeform: Shape 363">
              <a:extLst>
                <a:ext uri="{FF2B5EF4-FFF2-40B4-BE49-F238E27FC236}">
                  <a16:creationId xmlns:a16="http://schemas.microsoft.com/office/drawing/2014/main" id="{D135CA3F-FB54-AC2E-8EB7-F699FE26BB6F}"/>
                </a:ext>
              </a:extLst>
            </p:cNvPr>
            <p:cNvSpPr/>
            <p:nvPr/>
          </p:nvSpPr>
          <p:spPr>
            <a:xfrm>
              <a:off x="6919333" y="2903253"/>
              <a:ext cx="4852657" cy="1735647"/>
            </a:xfrm>
            <a:custGeom>
              <a:avLst/>
              <a:gdLst>
                <a:gd name="csX0" fmla="*/ -150 w 7901791"/>
                <a:gd name="csY0" fmla="*/ 2437734 h 2437772"/>
                <a:gd name="csX1" fmla="*/ 5824 w 7901791"/>
                <a:gd name="csY1" fmla="*/ 2437734 h 2437772"/>
                <a:gd name="csX2" fmla="*/ 179483 w 7901791"/>
                <a:gd name="csY2" fmla="*/ 2437734 h 2437772"/>
                <a:gd name="csX3" fmla="*/ 179483 w 7901791"/>
                <a:gd name="csY3" fmla="*/ 2423154 h 2437772"/>
                <a:gd name="csX4" fmla="*/ 1053521 w 7901791"/>
                <a:gd name="csY4" fmla="*/ 2423154 h 2437772"/>
                <a:gd name="csX5" fmla="*/ 1053521 w 7901791"/>
                <a:gd name="csY5" fmla="*/ 2408492 h 2437772"/>
                <a:gd name="csX6" fmla="*/ 1077438 w 7901791"/>
                <a:gd name="csY6" fmla="*/ 2408492 h 2437772"/>
                <a:gd name="csX7" fmla="*/ 1083412 w 7901791"/>
                <a:gd name="csY7" fmla="*/ 2408492 h 2437772"/>
                <a:gd name="csX8" fmla="*/ 1095380 w 7901791"/>
                <a:gd name="csY8" fmla="*/ 2408492 h 2437772"/>
                <a:gd name="csX9" fmla="*/ 1095380 w 7901791"/>
                <a:gd name="csY9" fmla="*/ 2393650 h 2437772"/>
                <a:gd name="csX10" fmla="*/ 1113322 w 7901791"/>
                <a:gd name="csY10" fmla="*/ 2393650 h 2437772"/>
                <a:gd name="csX11" fmla="*/ 1149207 w 7901791"/>
                <a:gd name="csY11" fmla="*/ 2393650 h 2437772"/>
                <a:gd name="csX12" fmla="*/ 1161196 w 7901791"/>
                <a:gd name="csY12" fmla="*/ 2393650 h 2437772"/>
                <a:gd name="csX13" fmla="*/ 1161196 w 7901791"/>
                <a:gd name="csY13" fmla="*/ 2378956 h 2437772"/>
                <a:gd name="csX14" fmla="*/ 1232986 w 7901791"/>
                <a:gd name="csY14" fmla="*/ 2378956 h 2437772"/>
                <a:gd name="csX15" fmla="*/ 1232986 w 7901791"/>
                <a:gd name="csY15" fmla="*/ 2364130 h 2437772"/>
                <a:gd name="csX16" fmla="*/ 1424609 w 7901791"/>
                <a:gd name="csY16" fmla="*/ 2364130 h 2437772"/>
                <a:gd name="csX17" fmla="*/ 1442551 w 7901791"/>
                <a:gd name="csY17" fmla="*/ 2364130 h 2437772"/>
                <a:gd name="csX18" fmla="*/ 1442551 w 7901791"/>
                <a:gd name="csY18" fmla="*/ 2349419 h 2437772"/>
                <a:gd name="csX19" fmla="*/ 1598289 w 7901791"/>
                <a:gd name="csY19" fmla="*/ 2349419 h 2437772"/>
                <a:gd name="csX20" fmla="*/ 1598289 w 7901791"/>
                <a:gd name="csY20" fmla="*/ 2334627 h 2437772"/>
                <a:gd name="csX21" fmla="*/ 1604263 w 7901791"/>
                <a:gd name="csY21" fmla="*/ 2334627 h 2437772"/>
                <a:gd name="csX22" fmla="*/ 1616231 w 7901791"/>
                <a:gd name="csY22" fmla="*/ 2334627 h 2437772"/>
                <a:gd name="csX23" fmla="*/ 1616231 w 7901791"/>
                <a:gd name="csY23" fmla="*/ 2319785 h 2437772"/>
                <a:gd name="csX24" fmla="*/ 1628200 w 7901791"/>
                <a:gd name="csY24" fmla="*/ 2319785 h 2437772"/>
                <a:gd name="csX25" fmla="*/ 1646142 w 7901791"/>
                <a:gd name="csY25" fmla="*/ 2319785 h 2437772"/>
                <a:gd name="csX26" fmla="*/ 1723927 w 7901791"/>
                <a:gd name="csY26" fmla="*/ 2319785 h 2437772"/>
                <a:gd name="csX27" fmla="*/ 1783770 w 7901791"/>
                <a:gd name="csY27" fmla="*/ 2319785 h 2437772"/>
                <a:gd name="csX28" fmla="*/ 1783770 w 7901791"/>
                <a:gd name="csY28" fmla="*/ 2304959 h 2437772"/>
                <a:gd name="csX29" fmla="*/ 1813660 w 7901791"/>
                <a:gd name="csY29" fmla="*/ 2304959 h 2437772"/>
                <a:gd name="csX30" fmla="*/ 1813660 w 7901791"/>
                <a:gd name="csY30" fmla="*/ 2290134 h 2437772"/>
                <a:gd name="csX31" fmla="*/ 1963403 w 7901791"/>
                <a:gd name="csY31" fmla="*/ 2290134 h 2437772"/>
                <a:gd name="csX32" fmla="*/ 2077073 w 7901791"/>
                <a:gd name="csY32" fmla="*/ 2290134 h 2437772"/>
                <a:gd name="csX33" fmla="*/ 2077073 w 7901791"/>
                <a:gd name="csY33" fmla="*/ 2275292 h 2437772"/>
                <a:gd name="csX34" fmla="*/ 2100989 w 7901791"/>
                <a:gd name="csY34" fmla="*/ 2275292 h 2437772"/>
                <a:gd name="csX35" fmla="*/ 2100989 w 7901791"/>
                <a:gd name="csY35" fmla="*/ 2260336 h 2437772"/>
                <a:gd name="csX36" fmla="*/ 2160831 w 7901791"/>
                <a:gd name="csY36" fmla="*/ 2260336 h 2437772"/>
                <a:gd name="csX37" fmla="*/ 2160831 w 7901791"/>
                <a:gd name="csY37" fmla="*/ 2245510 h 2437772"/>
                <a:gd name="csX38" fmla="*/ 2184769 w 7901791"/>
                <a:gd name="csY38" fmla="*/ 2245510 h 2437772"/>
                <a:gd name="csX39" fmla="*/ 2184769 w 7901791"/>
                <a:gd name="csY39" fmla="*/ 2230554 h 2437772"/>
                <a:gd name="csX40" fmla="*/ 2220821 w 7901791"/>
                <a:gd name="csY40" fmla="*/ 2230554 h 2437772"/>
                <a:gd name="csX41" fmla="*/ 2280663 w 7901791"/>
                <a:gd name="csY41" fmla="*/ 2230554 h 2437772"/>
                <a:gd name="csX42" fmla="*/ 2316548 w 7901791"/>
                <a:gd name="csY42" fmla="*/ 2230554 h 2437772"/>
                <a:gd name="csX43" fmla="*/ 2316548 w 7901791"/>
                <a:gd name="csY43" fmla="*/ 2215712 h 2437772"/>
                <a:gd name="csX44" fmla="*/ 2519971 w 7901791"/>
                <a:gd name="csY44" fmla="*/ 2215712 h 2437772"/>
                <a:gd name="csX45" fmla="*/ 2519971 w 7901791"/>
                <a:gd name="csY45" fmla="*/ 2200756 h 2437772"/>
                <a:gd name="csX46" fmla="*/ 2777410 w 7901791"/>
                <a:gd name="csY46" fmla="*/ 2200756 h 2437772"/>
                <a:gd name="csX47" fmla="*/ 2849368 w 7901791"/>
                <a:gd name="csY47" fmla="*/ 2200756 h 2437772"/>
                <a:gd name="csX48" fmla="*/ 2849368 w 7901791"/>
                <a:gd name="csY48" fmla="*/ 2185799 h 2437772"/>
                <a:gd name="csX49" fmla="*/ 2855341 w 7901791"/>
                <a:gd name="csY49" fmla="*/ 2185799 h 2437772"/>
                <a:gd name="csX50" fmla="*/ 2855341 w 7901791"/>
                <a:gd name="csY50" fmla="*/ 2156001 h 2437772"/>
                <a:gd name="csX51" fmla="*/ 2861358 w 7901791"/>
                <a:gd name="csY51" fmla="*/ 2156001 h 2437772"/>
                <a:gd name="csX52" fmla="*/ 2873284 w 7901791"/>
                <a:gd name="csY52" fmla="*/ 2156001 h 2437772"/>
                <a:gd name="csX53" fmla="*/ 2873284 w 7901791"/>
                <a:gd name="csY53" fmla="*/ 2141045 h 2437772"/>
                <a:gd name="csX54" fmla="*/ 2915184 w 7901791"/>
                <a:gd name="csY54" fmla="*/ 2141045 h 2437772"/>
                <a:gd name="csX55" fmla="*/ 2915184 w 7901791"/>
                <a:gd name="csY55" fmla="*/ 2126088 h 2437772"/>
                <a:gd name="csX56" fmla="*/ 3070733 w 7901791"/>
                <a:gd name="csY56" fmla="*/ 2126088 h 2437772"/>
                <a:gd name="csX57" fmla="*/ 3100624 w 7901791"/>
                <a:gd name="csY57" fmla="*/ 2126088 h 2437772"/>
                <a:gd name="csX58" fmla="*/ 3100624 w 7901791"/>
                <a:gd name="csY58" fmla="*/ 2111132 h 2437772"/>
                <a:gd name="csX59" fmla="*/ 3118607 w 7901791"/>
                <a:gd name="csY59" fmla="*/ 2111132 h 2437772"/>
                <a:gd name="csX60" fmla="*/ 3202534 w 7901791"/>
                <a:gd name="csY60" fmla="*/ 2111132 h 2437772"/>
                <a:gd name="csX61" fmla="*/ 3202534 w 7901791"/>
                <a:gd name="csY61" fmla="*/ 2096159 h 2437772"/>
                <a:gd name="csX62" fmla="*/ 3208487 w 7901791"/>
                <a:gd name="csY62" fmla="*/ 2096159 h 2437772"/>
                <a:gd name="csX63" fmla="*/ 3250387 w 7901791"/>
                <a:gd name="csY63" fmla="*/ 2096159 h 2437772"/>
                <a:gd name="csX64" fmla="*/ 3250387 w 7901791"/>
                <a:gd name="csY64" fmla="*/ 2081072 h 2437772"/>
                <a:gd name="csX65" fmla="*/ 3274303 w 7901791"/>
                <a:gd name="csY65" fmla="*/ 2081072 h 2437772"/>
                <a:gd name="csX66" fmla="*/ 3274303 w 7901791"/>
                <a:gd name="csY66" fmla="*/ 2066116 h 2437772"/>
                <a:gd name="csX67" fmla="*/ 3358083 w 7901791"/>
                <a:gd name="csY67" fmla="*/ 2066116 h 2437772"/>
                <a:gd name="csX68" fmla="*/ 3561674 w 7901791"/>
                <a:gd name="csY68" fmla="*/ 2066116 h 2437772"/>
                <a:gd name="csX69" fmla="*/ 3561674 w 7901791"/>
                <a:gd name="csY69" fmla="*/ 2051159 h 2437772"/>
                <a:gd name="csX70" fmla="*/ 3573621 w 7901791"/>
                <a:gd name="csY70" fmla="*/ 2051159 h 2437772"/>
                <a:gd name="csX71" fmla="*/ 3591585 w 7901791"/>
                <a:gd name="csY71" fmla="*/ 2051159 h 2437772"/>
                <a:gd name="csX72" fmla="*/ 3591585 w 7901791"/>
                <a:gd name="csY72" fmla="*/ 2036056 h 2437772"/>
                <a:gd name="csX73" fmla="*/ 3615501 w 7901791"/>
                <a:gd name="csY73" fmla="*/ 2036056 h 2437772"/>
                <a:gd name="csX74" fmla="*/ 3615501 w 7901791"/>
                <a:gd name="csY74" fmla="*/ 2021099 h 2437772"/>
                <a:gd name="csX75" fmla="*/ 3633443 w 7901791"/>
                <a:gd name="csY75" fmla="*/ 2021099 h 2437772"/>
                <a:gd name="csX76" fmla="*/ 3687291 w 7901791"/>
                <a:gd name="csY76" fmla="*/ 2021099 h 2437772"/>
                <a:gd name="csX77" fmla="*/ 3693286 w 7901791"/>
                <a:gd name="csY77" fmla="*/ 2021099 h 2437772"/>
                <a:gd name="csX78" fmla="*/ 3717202 w 7901791"/>
                <a:gd name="csY78" fmla="*/ 2021099 h 2437772"/>
                <a:gd name="csX79" fmla="*/ 3825066 w 7901791"/>
                <a:gd name="csY79" fmla="*/ 2021099 h 2437772"/>
                <a:gd name="csX80" fmla="*/ 3825066 w 7901791"/>
                <a:gd name="csY80" fmla="*/ 2006012 h 2437772"/>
                <a:gd name="csX81" fmla="*/ 3920793 w 7901791"/>
                <a:gd name="csY81" fmla="*/ 2006012 h 2437772"/>
                <a:gd name="csX82" fmla="*/ 3920793 w 7901791"/>
                <a:gd name="csY82" fmla="*/ 1990925 h 2437772"/>
                <a:gd name="csX83" fmla="*/ 3968667 w 7901791"/>
                <a:gd name="csY83" fmla="*/ 1990925 h 2437772"/>
                <a:gd name="csX84" fmla="*/ 3968667 w 7901791"/>
                <a:gd name="csY84" fmla="*/ 1975821 h 2437772"/>
                <a:gd name="csX85" fmla="*/ 4076363 w 7901791"/>
                <a:gd name="csY85" fmla="*/ 1975821 h 2437772"/>
                <a:gd name="csX86" fmla="*/ 4076363 w 7901791"/>
                <a:gd name="csY86" fmla="*/ 1960586 h 2437772"/>
                <a:gd name="csX87" fmla="*/ 4208143 w 7901791"/>
                <a:gd name="csY87" fmla="*/ 1960586 h 2437772"/>
                <a:gd name="csX88" fmla="*/ 4208143 w 7901791"/>
                <a:gd name="csY88" fmla="*/ 1945499 h 2437772"/>
                <a:gd name="csX89" fmla="*/ 4267965 w 7901791"/>
                <a:gd name="csY89" fmla="*/ 1945499 h 2437772"/>
                <a:gd name="csX90" fmla="*/ 4267965 w 7901791"/>
                <a:gd name="csY90" fmla="*/ 1930395 h 2437772"/>
                <a:gd name="csX91" fmla="*/ 4279933 w 7901791"/>
                <a:gd name="csY91" fmla="*/ 1930395 h 2437772"/>
                <a:gd name="csX92" fmla="*/ 4279933 w 7901791"/>
                <a:gd name="csY92" fmla="*/ 1870030 h 2437772"/>
                <a:gd name="csX93" fmla="*/ 4309865 w 7901791"/>
                <a:gd name="csY93" fmla="*/ 1870030 h 2437772"/>
                <a:gd name="csX94" fmla="*/ 4309865 w 7901791"/>
                <a:gd name="csY94" fmla="*/ 1854943 h 2437772"/>
                <a:gd name="csX95" fmla="*/ 4315839 w 7901791"/>
                <a:gd name="csY95" fmla="*/ 1854943 h 2437772"/>
                <a:gd name="csX96" fmla="*/ 4315839 w 7901791"/>
                <a:gd name="csY96" fmla="*/ 1824605 h 2437772"/>
                <a:gd name="csX97" fmla="*/ 4321812 w 7901791"/>
                <a:gd name="csY97" fmla="*/ 1824605 h 2437772"/>
                <a:gd name="csX98" fmla="*/ 4321812 w 7901791"/>
                <a:gd name="csY98" fmla="*/ 1763961 h 2437772"/>
                <a:gd name="csX99" fmla="*/ 4327807 w 7901791"/>
                <a:gd name="csY99" fmla="*/ 1763961 h 2437772"/>
                <a:gd name="csX100" fmla="*/ 4327807 w 7901791"/>
                <a:gd name="csY100" fmla="*/ 1748743 h 2437772"/>
                <a:gd name="csX101" fmla="*/ 4333781 w 7901791"/>
                <a:gd name="csY101" fmla="*/ 1748743 h 2437772"/>
                <a:gd name="csX102" fmla="*/ 4333781 w 7901791"/>
                <a:gd name="csY102" fmla="*/ 1733639 h 2437772"/>
                <a:gd name="csX103" fmla="*/ 4339776 w 7901791"/>
                <a:gd name="csY103" fmla="*/ 1733639 h 2437772"/>
                <a:gd name="csX104" fmla="*/ 4375660 w 7901791"/>
                <a:gd name="csY104" fmla="*/ 1733639 h 2437772"/>
                <a:gd name="csX105" fmla="*/ 4375660 w 7901791"/>
                <a:gd name="csY105" fmla="*/ 1718421 h 2437772"/>
                <a:gd name="csX106" fmla="*/ 4381634 w 7901791"/>
                <a:gd name="csY106" fmla="*/ 1718421 h 2437772"/>
                <a:gd name="csX107" fmla="*/ 4381634 w 7901791"/>
                <a:gd name="csY107" fmla="*/ 1703334 h 2437772"/>
                <a:gd name="csX108" fmla="*/ 4405760 w 7901791"/>
                <a:gd name="csY108" fmla="*/ 1703334 h 2437772"/>
                <a:gd name="csX109" fmla="*/ 4405760 w 7901791"/>
                <a:gd name="csY109" fmla="*/ 1688083 h 2437772"/>
                <a:gd name="csX110" fmla="*/ 4411734 w 7901791"/>
                <a:gd name="csY110" fmla="*/ 1688083 h 2437772"/>
                <a:gd name="csX111" fmla="*/ 4447639 w 7901791"/>
                <a:gd name="csY111" fmla="*/ 1688083 h 2437772"/>
                <a:gd name="csX112" fmla="*/ 4621131 w 7901791"/>
                <a:gd name="csY112" fmla="*/ 1688083 h 2437772"/>
                <a:gd name="csX113" fmla="*/ 4698895 w 7901791"/>
                <a:gd name="csY113" fmla="*/ 1688083 h 2437772"/>
                <a:gd name="csX114" fmla="*/ 4698895 w 7901791"/>
                <a:gd name="csY114" fmla="*/ 1672865 h 2437772"/>
                <a:gd name="csX115" fmla="*/ 4711031 w 7901791"/>
                <a:gd name="csY115" fmla="*/ 1672865 h 2437772"/>
                <a:gd name="csX116" fmla="*/ 4711031 w 7901791"/>
                <a:gd name="csY116" fmla="*/ 1657646 h 2437772"/>
                <a:gd name="csX117" fmla="*/ 4974297 w 7901791"/>
                <a:gd name="csY117" fmla="*/ 1657646 h 2437772"/>
                <a:gd name="csX118" fmla="*/ 4974297 w 7901791"/>
                <a:gd name="csY118" fmla="*/ 1642412 h 2437772"/>
                <a:gd name="csX119" fmla="*/ 4986245 w 7901791"/>
                <a:gd name="csY119" fmla="*/ 1642412 h 2437772"/>
                <a:gd name="csX120" fmla="*/ 4986245 w 7901791"/>
                <a:gd name="csY120" fmla="*/ 1627177 h 2437772"/>
                <a:gd name="csX121" fmla="*/ 4992239 w 7901791"/>
                <a:gd name="csY121" fmla="*/ 1627177 h 2437772"/>
                <a:gd name="csX122" fmla="*/ 4992239 w 7901791"/>
                <a:gd name="csY122" fmla="*/ 1611828 h 2437772"/>
                <a:gd name="csX123" fmla="*/ 4998213 w 7901791"/>
                <a:gd name="csY123" fmla="*/ 1611828 h 2437772"/>
                <a:gd name="csX124" fmla="*/ 4998213 w 7901791"/>
                <a:gd name="csY124" fmla="*/ 1596594 h 2437772"/>
                <a:gd name="csX125" fmla="*/ 5004208 w 7901791"/>
                <a:gd name="csY125" fmla="*/ 1596594 h 2437772"/>
                <a:gd name="csX126" fmla="*/ 5004208 w 7901791"/>
                <a:gd name="csY126" fmla="*/ 1581376 h 2437772"/>
                <a:gd name="csX127" fmla="*/ 5016323 w 7901791"/>
                <a:gd name="csY127" fmla="*/ 1581376 h 2437772"/>
                <a:gd name="csX128" fmla="*/ 5016323 w 7901791"/>
                <a:gd name="csY128" fmla="*/ 1550776 h 2437772"/>
                <a:gd name="csX129" fmla="*/ 5022318 w 7901791"/>
                <a:gd name="csY129" fmla="*/ 1550776 h 2437772"/>
                <a:gd name="csX130" fmla="*/ 5022318 w 7901791"/>
                <a:gd name="csY130" fmla="*/ 1504827 h 2437772"/>
                <a:gd name="csX131" fmla="*/ 5028291 w 7901791"/>
                <a:gd name="csY131" fmla="*/ 1504827 h 2437772"/>
                <a:gd name="csX132" fmla="*/ 5028291 w 7901791"/>
                <a:gd name="csY132" fmla="*/ 1489608 h 2437772"/>
                <a:gd name="csX133" fmla="*/ 5034307 w 7901791"/>
                <a:gd name="csY133" fmla="*/ 1489608 h 2437772"/>
                <a:gd name="csX134" fmla="*/ 5034307 w 7901791"/>
                <a:gd name="csY134" fmla="*/ 1428277 h 2437772"/>
                <a:gd name="csX135" fmla="*/ 5040281 w 7901791"/>
                <a:gd name="csY135" fmla="*/ 1428277 h 2437772"/>
                <a:gd name="csX136" fmla="*/ 5040281 w 7901791"/>
                <a:gd name="csY136" fmla="*/ 1397710 h 2437772"/>
                <a:gd name="csX137" fmla="*/ 5046234 w 7901791"/>
                <a:gd name="csY137" fmla="*/ 1397710 h 2437772"/>
                <a:gd name="csX138" fmla="*/ 5046234 w 7901791"/>
                <a:gd name="csY138" fmla="*/ 1367110 h 2437772"/>
                <a:gd name="csX139" fmla="*/ 5064197 w 7901791"/>
                <a:gd name="csY139" fmla="*/ 1367110 h 2437772"/>
                <a:gd name="csX140" fmla="*/ 5064197 w 7901791"/>
                <a:gd name="csY140" fmla="*/ 1351761 h 2437772"/>
                <a:gd name="csX141" fmla="*/ 5076166 w 7901791"/>
                <a:gd name="csY141" fmla="*/ 1351761 h 2437772"/>
                <a:gd name="csX142" fmla="*/ 5076166 w 7901791"/>
                <a:gd name="csY142" fmla="*/ 1336510 h 2437772"/>
                <a:gd name="csX143" fmla="*/ 5106076 w 7901791"/>
                <a:gd name="csY143" fmla="*/ 1336510 h 2437772"/>
                <a:gd name="csX144" fmla="*/ 5106076 w 7901791"/>
                <a:gd name="csY144" fmla="*/ 1321161 h 2437772"/>
                <a:gd name="csX145" fmla="*/ 5130014 w 7901791"/>
                <a:gd name="csY145" fmla="*/ 1321161 h 2437772"/>
                <a:gd name="csX146" fmla="*/ 5237689 w 7901791"/>
                <a:gd name="csY146" fmla="*/ 1321161 h 2437772"/>
                <a:gd name="csX147" fmla="*/ 5237689 w 7901791"/>
                <a:gd name="csY147" fmla="*/ 1305812 h 2437772"/>
                <a:gd name="csX148" fmla="*/ 5261647 w 7901791"/>
                <a:gd name="csY148" fmla="*/ 1305812 h 2437772"/>
                <a:gd name="csX149" fmla="*/ 5261647 w 7901791"/>
                <a:gd name="csY149" fmla="*/ 1290430 h 2437772"/>
                <a:gd name="csX150" fmla="*/ 5339578 w 7901791"/>
                <a:gd name="csY150" fmla="*/ 1290430 h 2437772"/>
                <a:gd name="csX151" fmla="*/ 5339578 w 7901791"/>
                <a:gd name="csY151" fmla="*/ 1275081 h 2437772"/>
                <a:gd name="csX152" fmla="*/ 5351526 w 7901791"/>
                <a:gd name="csY152" fmla="*/ 1275081 h 2437772"/>
                <a:gd name="csX153" fmla="*/ 5471190 w 7901791"/>
                <a:gd name="csY153" fmla="*/ 1275081 h 2437772"/>
                <a:gd name="csX154" fmla="*/ 5590876 w 7901791"/>
                <a:gd name="csY154" fmla="*/ 1275081 h 2437772"/>
                <a:gd name="csX155" fmla="*/ 5590876 w 7901791"/>
                <a:gd name="csY155" fmla="*/ 1259732 h 2437772"/>
                <a:gd name="csX156" fmla="*/ 5638708 w 7901791"/>
                <a:gd name="csY156" fmla="*/ 1259732 h 2437772"/>
                <a:gd name="csX157" fmla="*/ 5704713 w 7901791"/>
                <a:gd name="csY157" fmla="*/ 1259732 h 2437772"/>
                <a:gd name="csX158" fmla="*/ 5704713 w 7901791"/>
                <a:gd name="csY158" fmla="*/ 1213488 h 2437772"/>
                <a:gd name="csX159" fmla="*/ 5710686 w 7901791"/>
                <a:gd name="csY159" fmla="*/ 1213488 h 2437772"/>
                <a:gd name="csX160" fmla="*/ 5710686 w 7901791"/>
                <a:gd name="csY160" fmla="*/ 1197877 h 2437772"/>
                <a:gd name="csX161" fmla="*/ 5716660 w 7901791"/>
                <a:gd name="csY161" fmla="*/ 1197877 h 2437772"/>
                <a:gd name="csX162" fmla="*/ 5722655 w 7901791"/>
                <a:gd name="csY162" fmla="*/ 1197877 h 2437772"/>
                <a:gd name="csX163" fmla="*/ 5728629 w 7901791"/>
                <a:gd name="csY163" fmla="*/ 1197877 h 2437772"/>
                <a:gd name="csX164" fmla="*/ 5734623 w 7901791"/>
                <a:gd name="csY164" fmla="*/ 1197877 h 2437772"/>
                <a:gd name="csX165" fmla="*/ 5740597 w 7901791"/>
                <a:gd name="csY165" fmla="*/ 1197877 h 2437772"/>
                <a:gd name="csX166" fmla="*/ 5746571 w 7901791"/>
                <a:gd name="csY166" fmla="*/ 1197877 h 2437772"/>
                <a:gd name="csX167" fmla="*/ 5746571 w 7901791"/>
                <a:gd name="csY167" fmla="*/ 1117057 h 2437772"/>
                <a:gd name="csX168" fmla="*/ 5752566 w 7901791"/>
                <a:gd name="csY168" fmla="*/ 1117057 h 2437772"/>
                <a:gd name="csX169" fmla="*/ 5752566 w 7901791"/>
                <a:gd name="csY169" fmla="*/ 1051472 h 2437772"/>
                <a:gd name="csX170" fmla="*/ 5758540 w 7901791"/>
                <a:gd name="csY170" fmla="*/ 1051472 h 2437772"/>
                <a:gd name="csX171" fmla="*/ 5764514 w 7901791"/>
                <a:gd name="csY171" fmla="*/ 1051472 h 2437772"/>
                <a:gd name="csX172" fmla="*/ 5764514 w 7901791"/>
                <a:gd name="csY172" fmla="*/ 1034896 h 2437772"/>
                <a:gd name="csX173" fmla="*/ 5770508 w 7901791"/>
                <a:gd name="csY173" fmla="*/ 1034896 h 2437772"/>
                <a:gd name="csX174" fmla="*/ 5770508 w 7901791"/>
                <a:gd name="csY174" fmla="*/ 1018352 h 2437772"/>
                <a:gd name="csX175" fmla="*/ 5776482 w 7901791"/>
                <a:gd name="csY175" fmla="*/ 1018352 h 2437772"/>
                <a:gd name="csX176" fmla="*/ 5776482 w 7901791"/>
                <a:gd name="csY176" fmla="*/ 1001645 h 2437772"/>
                <a:gd name="csX177" fmla="*/ 5782477 w 7901791"/>
                <a:gd name="csY177" fmla="*/ 1001645 h 2437772"/>
                <a:gd name="csX178" fmla="*/ 5782477 w 7901791"/>
                <a:gd name="csY178" fmla="*/ 984954 h 2437772"/>
                <a:gd name="csX179" fmla="*/ 5788451 w 7901791"/>
                <a:gd name="csY179" fmla="*/ 984954 h 2437772"/>
                <a:gd name="csX180" fmla="*/ 5788451 w 7901791"/>
                <a:gd name="csY180" fmla="*/ 968263 h 2437772"/>
                <a:gd name="csX181" fmla="*/ 5794425 w 7901791"/>
                <a:gd name="csY181" fmla="*/ 968263 h 2437772"/>
                <a:gd name="csX182" fmla="*/ 5800440 w 7901791"/>
                <a:gd name="csY182" fmla="*/ 968263 h 2437772"/>
                <a:gd name="csX183" fmla="*/ 5818382 w 7901791"/>
                <a:gd name="csY183" fmla="*/ 968263 h 2437772"/>
                <a:gd name="csX184" fmla="*/ 5824356 w 7901791"/>
                <a:gd name="csY184" fmla="*/ 968263 h 2437772"/>
                <a:gd name="csX185" fmla="*/ 5824356 w 7901791"/>
                <a:gd name="csY185" fmla="*/ 951294 h 2437772"/>
                <a:gd name="csX186" fmla="*/ 5830351 w 7901791"/>
                <a:gd name="csY186" fmla="*/ 951294 h 2437772"/>
                <a:gd name="csX187" fmla="*/ 5836325 w 7901791"/>
                <a:gd name="csY187" fmla="*/ 951294 h 2437772"/>
                <a:gd name="csX188" fmla="*/ 5836325 w 7901791"/>
                <a:gd name="csY188" fmla="*/ 934194 h 2437772"/>
                <a:gd name="csX189" fmla="*/ 5949995 w 7901791"/>
                <a:gd name="csY189" fmla="*/ 934194 h 2437772"/>
                <a:gd name="csX190" fmla="*/ 5949995 w 7901791"/>
                <a:gd name="csY190" fmla="*/ 916423 h 2437772"/>
                <a:gd name="csX191" fmla="*/ 6207413 w 7901791"/>
                <a:gd name="csY191" fmla="*/ 916423 h 2437772"/>
                <a:gd name="csX192" fmla="*/ 6207413 w 7901791"/>
                <a:gd name="csY192" fmla="*/ 895985 h 2437772"/>
                <a:gd name="csX193" fmla="*/ 6255287 w 7901791"/>
                <a:gd name="csY193" fmla="*/ 895985 h 2437772"/>
                <a:gd name="csX194" fmla="*/ 6255287 w 7901791"/>
                <a:gd name="csY194" fmla="*/ 875285 h 2437772"/>
                <a:gd name="csX195" fmla="*/ 6440914 w 7901791"/>
                <a:gd name="csY195" fmla="*/ 875285 h 2437772"/>
                <a:gd name="csX196" fmla="*/ 6440914 w 7901791"/>
                <a:gd name="csY196" fmla="*/ 853374 h 2437772"/>
                <a:gd name="csX197" fmla="*/ 6446888 w 7901791"/>
                <a:gd name="csY197" fmla="*/ 853374 h 2437772"/>
                <a:gd name="csX198" fmla="*/ 6446888 w 7901791"/>
                <a:gd name="csY198" fmla="*/ 809290 h 2437772"/>
                <a:gd name="csX199" fmla="*/ 6452903 w 7901791"/>
                <a:gd name="csY199" fmla="*/ 809290 h 2437772"/>
                <a:gd name="csX200" fmla="*/ 6452903 w 7901791"/>
                <a:gd name="csY200" fmla="*/ 765092 h 2437772"/>
                <a:gd name="csX201" fmla="*/ 6458856 w 7901791"/>
                <a:gd name="csY201" fmla="*/ 765092 h 2437772"/>
                <a:gd name="csX202" fmla="*/ 6458856 w 7901791"/>
                <a:gd name="csY202" fmla="*/ 720599 h 2437772"/>
                <a:gd name="csX203" fmla="*/ 6464872 w 7901791"/>
                <a:gd name="csY203" fmla="*/ 720599 h 2437772"/>
                <a:gd name="csX204" fmla="*/ 6470846 w 7901791"/>
                <a:gd name="csY204" fmla="*/ 720599 h 2437772"/>
                <a:gd name="csX205" fmla="*/ 6476820 w 7901791"/>
                <a:gd name="csY205" fmla="*/ 720599 h 2437772"/>
                <a:gd name="csX206" fmla="*/ 6476820 w 7901791"/>
                <a:gd name="csY206" fmla="*/ 675321 h 2437772"/>
                <a:gd name="csX207" fmla="*/ 6482814 w 7901791"/>
                <a:gd name="csY207" fmla="*/ 675321 h 2437772"/>
                <a:gd name="csX208" fmla="*/ 6482814 w 7901791"/>
                <a:gd name="csY208" fmla="*/ 652625 h 2437772"/>
                <a:gd name="csX209" fmla="*/ 6488788 w 7901791"/>
                <a:gd name="csY209" fmla="*/ 652625 h 2437772"/>
                <a:gd name="csX210" fmla="*/ 6494783 w 7901791"/>
                <a:gd name="csY210" fmla="*/ 652625 h 2437772"/>
                <a:gd name="csX211" fmla="*/ 6494783 w 7901791"/>
                <a:gd name="csY211" fmla="*/ 629765 h 2437772"/>
                <a:gd name="csX212" fmla="*/ 6500757 w 7901791"/>
                <a:gd name="csY212" fmla="*/ 629765 h 2437772"/>
                <a:gd name="csX213" fmla="*/ 6500757 w 7901791"/>
                <a:gd name="csY213" fmla="*/ 606937 h 2437772"/>
                <a:gd name="csX214" fmla="*/ 6506731 w 7901791"/>
                <a:gd name="csY214" fmla="*/ 606937 h 2437772"/>
                <a:gd name="csX215" fmla="*/ 6512725 w 7901791"/>
                <a:gd name="csY215" fmla="*/ 606937 h 2437772"/>
                <a:gd name="csX216" fmla="*/ 6518699 w 7901791"/>
                <a:gd name="csY216" fmla="*/ 606937 h 2437772"/>
                <a:gd name="csX217" fmla="*/ 6530668 w 7901791"/>
                <a:gd name="csY217" fmla="*/ 606937 h 2437772"/>
                <a:gd name="csX218" fmla="*/ 6542636 w 7901791"/>
                <a:gd name="csY218" fmla="*/ 606937 h 2437772"/>
                <a:gd name="csX219" fmla="*/ 6542636 w 7901791"/>
                <a:gd name="csY219" fmla="*/ 583292 h 2437772"/>
                <a:gd name="csX220" fmla="*/ 6554584 w 7901791"/>
                <a:gd name="csY220" fmla="*/ 583292 h 2437772"/>
                <a:gd name="csX221" fmla="*/ 6554584 w 7901791"/>
                <a:gd name="csY221" fmla="*/ 559499 h 2437772"/>
                <a:gd name="csX222" fmla="*/ 6560599 w 7901791"/>
                <a:gd name="csY222" fmla="*/ 559499 h 2437772"/>
                <a:gd name="csX223" fmla="*/ 6560599 w 7901791"/>
                <a:gd name="csY223" fmla="*/ 535592 h 2437772"/>
                <a:gd name="csX224" fmla="*/ 6578710 w 7901791"/>
                <a:gd name="csY224" fmla="*/ 535592 h 2437772"/>
                <a:gd name="csX225" fmla="*/ 6584683 w 7901791"/>
                <a:gd name="csY225" fmla="*/ 535592 h 2437772"/>
                <a:gd name="csX226" fmla="*/ 6626563 w 7901791"/>
                <a:gd name="csY226" fmla="*/ 535592 h 2437772"/>
                <a:gd name="csX227" fmla="*/ 6626563 w 7901791"/>
                <a:gd name="csY227" fmla="*/ 511145 h 2437772"/>
                <a:gd name="csX228" fmla="*/ 6632536 w 7901791"/>
                <a:gd name="csY228" fmla="*/ 511145 h 2437772"/>
                <a:gd name="csX229" fmla="*/ 6638531 w 7901791"/>
                <a:gd name="csY229" fmla="*/ 511145 h 2437772"/>
                <a:gd name="csX230" fmla="*/ 6644505 w 7901791"/>
                <a:gd name="csY230" fmla="*/ 511145 h 2437772"/>
                <a:gd name="csX231" fmla="*/ 6644505 w 7901791"/>
                <a:gd name="csY231" fmla="*/ 486305 h 2437772"/>
                <a:gd name="csX232" fmla="*/ 6650479 w 7901791"/>
                <a:gd name="csY232" fmla="*/ 486305 h 2437772"/>
                <a:gd name="csX233" fmla="*/ 6656495 w 7901791"/>
                <a:gd name="csY233" fmla="*/ 486305 h 2437772"/>
                <a:gd name="csX234" fmla="*/ 6662447 w 7901791"/>
                <a:gd name="csY234" fmla="*/ 486305 h 2437772"/>
                <a:gd name="csX235" fmla="*/ 6668463 w 7901791"/>
                <a:gd name="csY235" fmla="*/ 486305 h 2437772"/>
                <a:gd name="csX236" fmla="*/ 6668463 w 7901791"/>
                <a:gd name="csY236" fmla="*/ 460794 h 2437772"/>
                <a:gd name="csX237" fmla="*/ 6674437 w 7901791"/>
                <a:gd name="csY237" fmla="*/ 460794 h 2437772"/>
                <a:gd name="csX238" fmla="*/ 6692379 w 7901791"/>
                <a:gd name="csY238" fmla="*/ 460794 h 2437772"/>
                <a:gd name="csX239" fmla="*/ 6698353 w 7901791"/>
                <a:gd name="csY239" fmla="*/ 460794 h 2437772"/>
                <a:gd name="csX240" fmla="*/ 6698353 w 7901791"/>
                <a:gd name="csY240" fmla="*/ 435152 h 2437772"/>
                <a:gd name="csX241" fmla="*/ 6782133 w 7901791"/>
                <a:gd name="csY241" fmla="*/ 435152 h 2437772"/>
                <a:gd name="csX242" fmla="*/ 6782133 w 7901791"/>
                <a:gd name="csY242" fmla="*/ 407497 h 2437772"/>
                <a:gd name="csX243" fmla="*/ 6997650 w 7901791"/>
                <a:gd name="csY243" fmla="*/ 407497 h 2437772"/>
                <a:gd name="csX244" fmla="*/ 6997650 w 7901791"/>
                <a:gd name="csY244" fmla="*/ 376374 h 2437772"/>
                <a:gd name="csX245" fmla="*/ 7111319 w 7901791"/>
                <a:gd name="csY245" fmla="*/ 376374 h 2437772"/>
                <a:gd name="csX246" fmla="*/ 7111319 w 7901791"/>
                <a:gd name="csY246" fmla="*/ 342730 h 2437772"/>
                <a:gd name="csX247" fmla="*/ 7129304 w 7901791"/>
                <a:gd name="csY247" fmla="*/ 342730 h 2437772"/>
                <a:gd name="csX248" fmla="*/ 7135278 w 7901791"/>
                <a:gd name="csY248" fmla="*/ 342730 h 2437772"/>
                <a:gd name="csX249" fmla="*/ 7141252 w 7901791"/>
                <a:gd name="csY249" fmla="*/ 342730 h 2437772"/>
                <a:gd name="csX250" fmla="*/ 7141252 w 7901791"/>
                <a:gd name="csY250" fmla="*/ 308661 h 2437772"/>
                <a:gd name="csX251" fmla="*/ 7147247 w 7901791"/>
                <a:gd name="csY251" fmla="*/ 308661 h 2437772"/>
                <a:gd name="csX252" fmla="*/ 7153220 w 7901791"/>
                <a:gd name="csY252" fmla="*/ 308661 h 2437772"/>
                <a:gd name="csX253" fmla="*/ 7159193 w 7901791"/>
                <a:gd name="csY253" fmla="*/ 308661 h 2437772"/>
                <a:gd name="csX254" fmla="*/ 7165188 w 7901791"/>
                <a:gd name="csY254" fmla="*/ 308661 h 2437772"/>
                <a:gd name="csX255" fmla="*/ 7165188 w 7901791"/>
                <a:gd name="csY255" fmla="*/ 273659 h 2437772"/>
                <a:gd name="csX256" fmla="*/ 7171163 w 7901791"/>
                <a:gd name="csY256" fmla="*/ 273659 h 2437772"/>
                <a:gd name="csX257" fmla="*/ 7171163 w 7901791"/>
                <a:gd name="csY257" fmla="*/ 238396 h 2437772"/>
                <a:gd name="csX258" fmla="*/ 7177158 w 7901791"/>
                <a:gd name="csY258" fmla="*/ 238396 h 2437772"/>
                <a:gd name="csX259" fmla="*/ 7189104 w 7901791"/>
                <a:gd name="csY259" fmla="*/ 238396 h 2437772"/>
                <a:gd name="csX260" fmla="*/ 7201241 w 7901791"/>
                <a:gd name="csY260" fmla="*/ 238396 h 2437772"/>
                <a:gd name="csX261" fmla="*/ 7201241 w 7901791"/>
                <a:gd name="csY261" fmla="*/ 165987 h 2437772"/>
                <a:gd name="csX262" fmla="*/ 7213230 w 7901791"/>
                <a:gd name="csY262" fmla="*/ 165987 h 2437772"/>
                <a:gd name="csX263" fmla="*/ 7219205 w 7901791"/>
                <a:gd name="csY263" fmla="*/ 165987 h 2437772"/>
                <a:gd name="csX264" fmla="*/ 7225200 w 7901791"/>
                <a:gd name="csY264" fmla="*/ 165987 h 2437772"/>
                <a:gd name="csX265" fmla="*/ 7225200 w 7901791"/>
                <a:gd name="csY265" fmla="*/ 128334 h 2437772"/>
                <a:gd name="csX266" fmla="*/ 7380727 w 7901791"/>
                <a:gd name="csY266" fmla="*/ 128334 h 2437772"/>
                <a:gd name="csX267" fmla="*/ 7380727 w 7901791"/>
                <a:gd name="csY267" fmla="*/ 87981 h 2437772"/>
                <a:gd name="csX268" fmla="*/ 7464507 w 7901791"/>
                <a:gd name="csY268" fmla="*/ 87981 h 2437772"/>
                <a:gd name="csX269" fmla="*/ 7464507 w 7901791"/>
                <a:gd name="csY269" fmla="*/ 45108 h 2437772"/>
                <a:gd name="csX270" fmla="*/ 7482449 w 7901791"/>
                <a:gd name="csY270" fmla="*/ 45108 h 2437772"/>
                <a:gd name="csX271" fmla="*/ 7494396 w 7901791"/>
                <a:gd name="csY271" fmla="*/ 45108 h 2437772"/>
                <a:gd name="csX272" fmla="*/ 7500391 w 7901791"/>
                <a:gd name="csY272" fmla="*/ 45108 h 2437772"/>
                <a:gd name="csX273" fmla="*/ 7512528 w 7901791"/>
                <a:gd name="csY273" fmla="*/ 45108 h 2437772"/>
                <a:gd name="csX274" fmla="*/ 7512528 w 7901791"/>
                <a:gd name="csY274" fmla="*/ -39 h 2437772"/>
                <a:gd name="csX275" fmla="*/ 7883636 w 7901791"/>
                <a:gd name="csY275" fmla="*/ -39 h 2437772"/>
                <a:gd name="csX276" fmla="*/ 7901641 w 7901791"/>
                <a:gd name="csY276" fmla="*/ -39 h 24377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Lst>
              <a:rect l="l" t="t" r="r" b="b"/>
              <a:pathLst>
                <a:path w="7901791" h="2437772">
                  <a:moveTo>
                    <a:pt x="-150" y="2437734"/>
                  </a:moveTo>
                  <a:lnTo>
                    <a:pt x="5824" y="2437734"/>
                  </a:lnTo>
                  <a:lnTo>
                    <a:pt x="179483" y="2437734"/>
                  </a:lnTo>
                  <a:lnTo>
                    <a:pt x="179483" y="2423154"/>
                  </a:lnTo>
                  <a:lnTo>
                    <a:pt x="1053521" y="2423154"/>
                  </a:lnTo>
                  <a:lnTo>
                    <a:pt x="1053521" y="2408492"/>
                  </a:lnTo>
                  <a:lnTo>
                    <a:pt x="1077438" y="2408492"/>
                  </a:lnTo>
                  <a:lnTo>
                    <a:pt x="1083412" y="2408492"/>
                  </a:lnTo>
                  <a:lnTo>
                    <a:pt x="1095380" y="2408492"/>
                  </a:lnTo>
                  <a:lnTo>
                    <a:pt x="1095380" y="2393650"/>
                  </a:lnTo>
                  <a:lnTo>
                    <a:pt x="1113322" y="2393650"/>
                  </a:lnTo>
                  <a:lnTo>
                    <a:pt x="1149207" y="2393650"/>
                  </a:lnTo>
                  <a:lnTo>
                    <a:pt x="1161196" y="2393650"/>
                  </a:lnTo>
                  <a:lnTo>
                    <a:pt x="1161196" y="2378956"/>
                  </a:lnTo>
                  <a:lnTo>
                    <a:pt x="1232986" y="2378956"/>
                  </a:lnTo>
                  <a:lnTo>
                    <a:pt x="1232986" y="2364130"/>
                  </a:lnTo>
                  <a:lnTo>
                    <a:pt x="1424609" y="2364130"/>
                  </a:lnTo>
                  <a:lnTo>
                    <a:pt x="1442551" y="2364130"/>
                  </a:lnTo>
                  <a:lnTo>
                    <a:pt x="1442551" y="2349419"/>
                  </a:lnTo>
                  <a:lnTo>
                    <a:pt x="1598289" y="2349419"/>
                  </a:lnTo>
                  <a:lnTo>
                    <a:pt x="1598289" y="2334627"/>
                  </a:lnTo>
                  <a:lnTo>
                    <a:pt x="1604263" y="2334627"/>
                  </a:lnTo>
                  <a:lnTo>
                    <a:pt x="1616231" y="2334627"/>
                  </a:lnTo>
                  <a:lnTo>
                    <a:pt x="1616231" y="2319785"/>
                  </a:lnTo>
                  <a:lnTo>
                    <a:pt x="1628200" y="2319785"/>
                  </a:lnTo>
                  <a:lnTo>
                    <a:pt x="1646142" y="2319785"/>
                  </a:lnTo>
                  <a:lnTo>
                    <a:pt x="1723927" y="2319785"/>
                  </a:lnTo>
                  <a:lnTo>
                    <a:pt x="1783770" y="2319785"/>
                  </a:lnTo>
                  <a:lnTo>
                    <a:pt x="1783770" y="2304959"/>
                  </a:lnTo>
                  <a:lnTo>
                    <a:pt x="1813660" y="2304959"/>
                  </a:lnTo>
                  <a:lnTo>
                    <a:pt x="1813660" y="2290134"/>
                  </a:lnTo>
                  <a:lnTo>
                    <a:pt x="1963403" y="2290134"/>
                  </a:lnTo>
                  <a:lnTo>
                    <a:pt x="2077073" y="2290134"/>
                  </a:lnTo>
                  <a:lnTo>
                    <a:pt x="2077073" y="2275292"/>
                  </a:lnTo>
                  <a:lnTo>
                    <a:pt x="2100989" y="2275292"/>
                  </a:lnTo>
                  <a:lnTo>
                    <a:pt x="2100989" y="2260336"/>
                  </a:lnTo>
                  <a:lnTo>
                    <a:pt x="2160831" y="2260336"/>
                  </a:lnTo>
                  <a:lnTo>
                    <a:pt x="2160831" y="2245510"/>
                  </a:lnTo>
                  <a:lnTo>
                    <a:pt x="2184769" y="2245510"/>
                  </a:lnTo>
                  <a:lnTo>
                    <a:pt x="2184769" y="2230554"/>
                  </a:lnTo>
                  <a:lnTo>
                    <a:pt x="2220821" y="2230554"/>
                  </a:lnTo>
                  <a:lnTo>
                    <a:pt x="2280663" y="2230554"/>
                  </a:lnTo>
                  <a:lnTo>
                    <a:pt x="2316548" y="2230554"/>
                  </a:lnTo>
                  <a:lnTo>
                    <a:pt x="2316548" y="2215712"/>
                  </a:lnTo>
                  <a:lnTo>
                    <a:pt x="2519971" y="2215712"/>
                  </a:lnTo>
                  <a:lnTo>
                    <a:pt x="2519971" y="2200756"/>
                  </a:lnTo>
                  <a:lnTo>
                    <a:pt x="2777410" y="2200756"/>
                  </a:lnTo>
                  <a:lnTo>
                    <a:pt x="2849368" y="2200756"/>
                  </a:lnTo>
                  <a:lnTo>
                    <a:pt x="2849368" y="2185799"/>
                  </a:lnTo>
                  <a:lnTo>
                    <a:pt x="2855341" y="2185799"/>
                  </a:lnTo>
                  <a:lnTo>
                    <a:pt x="2855341" y="2156001"/>
                  </a:lnTo>
                  <a:lnTo>
                    <a:pt x="2861358" y="2156001"/>
                  </a:lnTo>
                  <a:lnTo>
                    <a:pt x="2873284" y="2156001"/>
                  </a:lnTo>
                  <a:lnTo>
                    <a:pt x="2873284" y="2141045"/>
                  </a:lnTo>
                  <a:lnTo>
                    <a:pt x="2915184" y="2141045"/>
                  </a:lnTo>
                  <a:lnTo>
                    <a:pt x="2915184" y="2126088"/>
                  </a:lnTo>
                  <a:lnTo>
                    <a:pt x="3070733" y="2126088"/>
                  </a:lnTo>
                  <a:lnTo>
                    <a:pt x="3100624" y="2126088"/>
                  </a:lnTo>
                  <a:lnTo>
                    <a:pt x="3100624" y="2111132"/>
                  </a:lnTo>
                  <a:lnTo>
                    <a:pt x="3118607" y="2111132"/>
                  </a:lnTo>
                  <a:lnTo>
                    <a:pt x="3202534" y="2111132"/>
                  </a:lnTo>
                  <a:lnTo>
                    <a:pt x="3202534" y="2096159"/>
                  </a:lnTo>
                  <a:lnTo>
                    <a:pt x="3208487" y="2096159"/>
                  </a:lnTo>
                  <a:lnTo>
                    <a:pt x="3250387" y="2096159"/>
                  </a:lnTo>
                  <a:lnTo>
                    <a:pt x="3250387" y="2081072"/>
                  </a:lnTo>
                  <a:lnTo>
                    <a:pt x="3274303" y="2081072"/>
                  </a:lnTo>
                  <a:lnTo>
                    <a:pt x="3274303" y="2066116"/>
                  </a:lnTo>
                  <a:lnTo>
                    <a:pt x="3358083" y="2066116"/>
                  </a:lnTo>
                  <a:lnTo>
                    <a:pt x="3561674" y="2066116"/>
                  </a:lnTo>
                  <a:lnTo>
                    <a:pt x="3561674" y="2051159"/>
                  </a:lnTo>
                  <a:lnTo>
                    <a:pt x="3573621" y="2051159"/>
                  </a:lnTo>
                  <a:lnTo>
                    <a:pt x="3591585" y="2051159"/>
                  </a:lnTo>
                  <a:lnTo>
                    <a:pt x="3591585" y="2036056"/>
                  </a:lnTo>
                  <a:lnTo>
                    <a:pt x="3615501" y="2036056"/>
                  </a:lnTo>
                  <a:lnTo>
                    <a:pt x="3615501" y="2021099"/>
                  </a:lnTo>
                  <a:lnTo>
                    <a:pt x="3633443" y="2021099"/>
                  </a:lnTo>
                  <a:lnTo>
                    <a:pt x="3687291" y="2021099"/>
                  </a:lnTo>
                  <a:lnTo>
                    <a:pt x="3693286" y="2021099"/>
                  </a:lnTo>
                  <a:lnTo>
                    <a:pt x="3717202" y="2021099"/>
                  </a:lnTo>
                  <a:lnTo>
                    <a:pt x="3825066" y="2021099"/>
                  </a:lnTo>
                  <a:lnTo>
                    <a:pt x="3825066" y="2006012"/>
                  </a:lnTo>
                  <a:lnTo>
                    <a:pt x="3920793" y="2006012"/>
                  </a:lnTo>
                  <a:lnTo>
                    <a:pt x="3920793" y="1990925"/>
                  </a:lnTo>
                  <a:lnTo>
                    <a:pt x="3968667" y="1990925"/>
                  </a:lnTo>
                  <a:lnTo>
                    <a:pt x="3968667" y="1975821"/>
                  </a:lnTo>
                  <a:lnTo>
                    <a:pt x="4076363" y="1975821"/>
                  </a:lnTo>
                  <a:lnTo>
                    <a:pt x="4076363" y="1960586"/>
                  </a:lnTo>
                  <a:lnTo>
                    <a:pt x="4208143" y="1960586"/>
                  </a:lnTo>
                  <a:lnTo>
                    <a:pt x="4208143" y="1945499"/>
                  </a:lnTo>
                  <a:lnTo>
                    <a:pt x="4267965" y="1945499"/>
                  </a:lnTo>
                  <a:lnTo>
                    <a:pt x="4267965" y="1930395"/>
                  </a:lnTo>
                  <a:lnTo>
                    <a:pt x="4279933" y="1930395"/>
                  </a:lnTo>
                  <a:lnTo>
                    <a:pt x="4279933" y="1870030"/>
                  </a:lnTo>
                  <a:lnTo>
                    <a:pt x="4309865" y="1870030"/>
                  </a:lnTo>
                  <a:lnTo>
                    <a:pt x="4309865" y="1854943"/>
                  </a:lnTo>
                  <a:lnTo>
                    <a:pt x="4315839" y="1854943"/>
                  </a:lnTo>
                  <a:lnTo>
                    <a:pt x="4315839" y="1824605"/>
                  </a:lnTo>
                  <a:lnTo>
                    <a:pt x="4321812" y="1824605"/>
                  </a:lnTo>
                  <a:lnTo>
                    <a:pt x="4321812" y="1763961"/>
                  </a:lnTo>
                  <a:lnTo>
                    <a:pt x="4327807" y="1763961"/>
                  </a:lnTo>
                  <a:lnTo>
                    <a:pt x="4327807" y="1748743"/>
                  </a:lnTo>
                  <a:lnTo>
                    <a:pt x="4333781" y="1748743"/>
                  </a:lnTo>
                  <a:lnTo>
                    <a:pt x="4333781" y="1733639"/>
                  </a:lnTo>
                  <a:lnTo>
                    <a:pt x="4339776" y="1733639"/>
                  </a:lnTo>
                  <a:lnTo>
                    <a:pt x="4375660" y="1733639"/>
                  </a:lnTo>
                  <a:lnTo>
                    <a:pt x="4375660" y="1718421"/>
                  </a:lnTo>
                  <a:lnTo>
                    <a:pt x="4381634" y="1718421"/>
                  </a:lnTo>
                  <a:lnTo>
                    <a:pt x="4381634" y="1703334"/>
                  </a:lnTo>
                  <a:lnTo>
                    <a:pt x="4405760" y="1703334"/>
                  </a:lnTo>
                  <a:lnTo>
                    <a:pt x="4405760" y="1688083"/>
                  </a:lnTo>
                  <a:lnTo>
                    <a:pt x="4411734" y="1688083"/>
                  </a:lnTo>
                  <a:lnTo>
                    <a:pt x="4447639" y="1688083"/>
                  </a:lnTo>
                  <a:lnTo>
                    <a:pt x="4621131" y="1688083"/>
                  </a:lnTo>
                  <a:lnTo>
                    <a:pt x="4698895" y="1688083"/>
                  </a:lnTo>
                  <a:lnTo>
                    <a:pt x="4698895" y="1672865"/>
                  </a:lnTo>
                  <a:lnTo>
                    <a:pt x="4711031" y="1672865"/>
                  </a:lnTo>
                  <a:lnTo>
                    <a:pt x="4711031" y="1657646"/>
                  </a:lnTo>
                  <a:lnTo>
                    <a:pt x="4974297" y="1657646"/>
                  </a:lnTo>
                  <a:lnTo>
                    <a:pt x="4974297" y="1642412"/>
                  </a:lnTo>
                  <a:lnTo>
                    <a:pt x="4986245" y="1642412"/>
                  </a:lnTo>
                  <a:lnTo>
                    <a:pt x="4986245" y="1627177"/>
                  </a:lnTo>
                  <a:lnTo>
                    <a:pt x="4992239" y="1627177"/>
                  </a:lnTo>
                  <a:lnTo>
                    <a:pt x="4992239" y="1611828"/>
                  </a:lnTo>
                  <a:lnTo>
                    <a:pt x="4998213" y="1611828"/>
                  </a:lnTo>
                  <a:lnTo>
                    <a:pt x="4998213" y="1596594"/>
                  </a:lnTo>
                  <a:lnTo>
                    <a:pt x="5004208" y="1596594"/>
                  </a:lnTo>
                  <a:lnTo>
                    <a:pt x="5004208" y="1581376"/>
                  </a:lnTo>
                  <a:lnTo>
                    <a:pt x="5016323" y="1581376"/>
                  </a:lnTo>
                  <a:lnTo>
                    <a:pt x="5016323" y="1550776"/>
                  </a:lnTo>
                  <a:lnTo>
                    <a:pt x="5022318" y="1550776"/>
                  </a:lnTo>
                  <a:lnTo>
                    <a:pt x="5022318" y="1504827"/>
                  </a:lnTo>
                  <a:lnTo>
                    <a:pt x="5028291" y="1504827"/>
                  </a:lnTo>
                  <a:lnTo>
                    <a:pt x="5028291" y="1489608"/>
                  </a:lnTo>
                  <a:lnTo>
                    <a:pt x="5034307" y="1489608"/>
                  </a:lnTo>
                  <a:lnTo>
                    <a:pt x="5034307" y="1428277"/>
                  </a:lnTo>
                  <a:lnTo>
                    <a:pt x="5040281" y="1428277"/>
                  </a:lnTo>
                  <a:lnTo>
                    <a:pt x="5040281" y="1397710"/>
                  </a:lnTo>
                  <a:lnTo>
                    <a:pt x="5046234" y="1397710"/>
                  </a:lnTo>
                  <a:lnTo>
                    <a:pt x="5046234" y="1367110"/>
                  </a:lnTo>
                  <a:lnTo>
                    <a:pt x="5064197" y="1367110"/>
                  </a:lnTo>
                  <a:lnTo>
                    <a:pt x="5064197" y="1351761"/>
                  </a:lnTo>
                  <a:lnTo>
                    <a:pt x="5076166" y="1351761"/>
                  </a:lnTo>
                  <a:lnTo>
                    <a:pt x="5076166" y="1336510"/>
                  </a:lnTo>
                  <a:lnTo>
                    <a:pt x="5106076" y="1336510"/>
                  </a:lnTo>
                  <a:lnTo>
                    <a:pt x="5106076" y="1321161"/>
                  </a:lnTo>
                  <a:lnTo>
                    <a:pt x="5130014" y="1321161"/>
                  </a:lnTo>
                  <a:lnTo>
                    <a:pt x="5237689" y="1321161"/>
                  </a:lnTo>
                  <a:lnTo>
                    <a:pt x="5237689" y="1305812"/>
                  </a:lnTo>
                  <a:lnTo>
                    <a:pt x="5261647" y="1305812"/>
                  </a:lnTo>
                  <a:lnTo>
                    <a:pt x="5261647" y="1290430"/>
                  </a:lnTo>
                  <a:lnTo>
                    <a:pt x="5339578" y="1290430"/>
                  </a:lnTo>
                  <a:lnTo>
                    <a:pt x="5339578" y="1275081"/>
                  </a:lnTo>
                  <a:lnTo>
                    <a:pt x="5351526" y="1275081"/>
                  </a:lnTo>
                  <a:lnTo>
                    <a:pt x="5471190" y="1275081"/>
                  </a:lnTo>
                  <a:lnTo>
                    <a:pt x="5590876" y="1275081"/>
                  </a:lnTo>
                  <a:lnTo>
                    <a:pt x="5590876" y="1259732"/>
                  </a:lnTo>
                  <a:lnTo>
                    <a:pt x="5638708" y="1259732"/>
                  </a:lnTo>
                  <a:lnTo>
                    <a:pt x="5704713" y="1259732"/>
                  </a:lnTo>
                  <a:lnTo>
                    <a:pt x="5704713" y="1213488"/>
                  </a:lnTo>
                  <a:lnTo>
                    <a:pt x="5710686" y="1213488"/>
                  </a:lnTo>
                  <a:lnTo>
                    <a:pt x="5710686" y="1197877"/>
                  </a:lnTo>
                  <a:lnTo>
                    <a:pt x="5716660" y="1197877"/>
                  </a:lnTo>
                  <a:lnTo>
                    <a:pt x="5722655" y="1197877"/>
                  </a:lnTo>
                  <a:lnTo>
                    <a:pt x="5728629" y="1197877"/>
                  </a:lnTo>
                  <a:lnTo>
                    <a:pt x="5734623" y="1197877"/>
                  </a:lnTo>
                  <a:lnTo>
                    <a:pt x="5740597" y="1197877"/>
                  </a:lnTo>
                  <a:lnTo>
                    <a:pt x="5746571" y="1197877"/>
                  </a:lnTo>
                  <a:lnTo>
                    <a:pt x="5746571" y="1117057"/>
                  </a:lnTo>
                  <a:lnTo>
                    <a:pt x="5752566" y="1117057"/>
                  </a:lnTo>
                  <a:lnTo>
                    <a:pt x="5752566" y="1051472"/>
                  </a:lnTo>
                  <a:lnTo>
                    <a:pt x="5758540" y="1051472"/>
                  </a:lnTo>
                  <a:lnTo>
                    <a:pt x="5764514" y="1051472"/>
                  </a:lnTo>
                  <a:lnTo>
                    <a:pt x="5764514" y="1034896"/>
                  </a:lnTo>
                  <a:lnTo>
                    <a:pt x="5770508" y="1034896"/>
                  </a:lnTo>
                  <a:lnTo>
                    <a:pt x="5770508" y="1018352"/>
                  </a:lnTo>
                  <a:lnTo>
                    <a:pt x="5776482" y="1018352"/>
                  </a:lnTo>
                  <a:lnTo>
                    <a:pt x="5776482" y="1001645"/>
                  </a:lnTo>
                  <a:lnTo>
                    <a:pt x="5782477" y="1001645"/>
                  </a:lnTo>
                  <a:lnTo>
                    <a:pt x="5782477" y="984954"/>
                  </a:lnTo>
                  <a:lnTo>
                    <a:pt x="5788451" y="984954"/>
                  </a:lnTo>
                  <a:lnTo>
                    <a:pt x="5788451" y="968263"/>
                  </a:lnTo>
                  <a:lnTo>
                    <a:pt x="5794425" y="968263"/>
                  </a:lnTo>
                  <a:lnTo>
                    <a:pt x="5800440" y="968263"/>
                  </a:lnTo>
                  <a:lnTo>
                    <a:pt x="5818382" y="968263"/>
                  </a:lnTo>
                  <a:lnTo>
                    <a:pt x="5824356" y="968263"/>
                  </a:lnTo>
                  <a:lnTo>
                    <a:pt x="5824356" y="951294"/>
                  </a:lnTo>
                  <a:lnTo>
                    <a:pt x="5830351" y="951294"/>
                  </a:lnTo>
                  <a:lnTo>
                    <a:pt x="5836325" y="951294"/>
                  </a:lnTo>
                  <a:lnTo>
                    <a:pt x="5836325" y="934194"/>
                  </a:lnTo>
                  <a:lnTo>
                    <a:pt x="5949995" y="934194"/>
                  </a:lnTo>
                  <a:lnTo>
                    <a:pt x="5949995" y="916423"/>
                  </a:lnTo>
                  <a:lnTo>
                    <a:pt x="6207413" y="916423"/>
                  </a:lnTo>
                  <a:lnTo>
                    <a:pt x="6207413" y="895985"/>
                  </a:lnTo>
                  <a:lnTo>
                    <a:pt x="6255287" y="895985"/>
                  </a:lnTo>
                  <a:lnTo>
                    <a:pt x="6255287" y="875285"/>
                  </a:lnTo>
                  <a:lnTo>
                    <a:pt x="6440914" y="875285"/>
                  </a:lnTo>
                  <a:lnTo>
                    <a:pt x="6440914" y="853374"/>
                  </a:lnTo>
                  <a:lnTo>
                    <a:pt x="6446888" y="853374"/>
                  </a:lnTo>
                  <a:lnTo>
                    <a:pt x="6446888" y="809290"/>
                  </a:lnTo>
                  <a:lnTo>
                    <a:pt x="6452903" y="809290"/>
                  </a:lnTo>
                  <a:lnTo>
                    <a:pt x="6452903" y="765092"/>
                  </a:lnTo>
                  <a:lnTo>
                    <a:pt x="6458856" y="765092"/>
                  </a:lnTo>
                  <a:lnTo>
                    <a:pt x="6458856" y="720599"/>
                  </a:lnTo>
                  <a:lnTo>
                    <a:pt x="6464872" y="720599"/>
                  </a:lnTo>
                  <a:lnTo>
                    <a:pt x="6470846" y="720599"/>
                  </a:lnTo>
                  <a:lnTo>
                    <a:pt x="6476820" y="720599"/>
                  </a:lnTo>
                  <a:lnTo>
                    <a:pt x="6476820" y="675321"/>
                  </a:lnTo>
                  <a:lnTo>
                    <a:pt x="6482814" y="675321"/>
                  </a:lnTo>
                  <a:lnTo>
                    <a:pt x="6482814" y="652625"/>
                  </a:lnTo>
                  <a:lnTo>
                    <a:pt x="6488788" y="652625"/>
                  </a:lnTo>
                  <a:lnTo>
                    <a:pt x="6494783" y="652625"/>
                  </a:lnTo>
                  <a:lnTo>
                    <a:pt x="6494783" y="629765"/>
                  </a:lnTo>
                  <a:lnTo>
                    <a:pt x="6500757" y="629765"/>
                  </a:lnTo>
                  <a:lnTo>
                    <a:pt x="6500757" y="606937"/>
                  </a:lnTo>
                  <a:lnTo>
                    <a:pt x="6506731" y="606937"/>
                  </a:lnTo>
                  <a:lnTo>
                    <a:pt x="6512725" y="606937"/>
                  </a:lnTo>
                  <a:lnTo>
                    <a:pt x="6518699" y="606937"/>
                  </a:lnTo>
                  <a:lnTo>
                    <a:pt x="6530668" y="606937"/>
                  </a:lnTo>
                  <a:lnTo>
                    <a:pt x="6542636" y="606937"/>
                  </a:lnTo>
                  <a:lnTo>
                    <a:pt x="6542636" y="583292"/>
                  </a:lnTo>
                  <a:lnTo>
                    <a:pt x="6554584" y="583292"/>
                  </a:lnTo>
                  <a:lnTo>
                    <a:pt x="6554584" y="559499"/>
                  </a:lnTo>
                  <a:lnTo>
                    <a:pt x="6560599" y="559499"/>
                  </a:lnTo>
                  <a:lnTo>
                    <a:pt x="6560599" y="535592"/>
                  </a:lnTo>
                  <a:lnTo>
                    <a:pt x="6578710" y="535592"/>
                  </a:lnTo>
                  <a:lnTo>
                    <a:pt x="6584683" y="535592"/>
                  </a:lnTo>
                  <a:lnTo>
                    <a:pt x="6626563" y="535592"/>
                  </a:lnTo>
                  <a:lnTo>
                    <a:pt x="6626563" y="511145"/>
                  </a:lnTo>
                  <a:lnTo>
                    <a:pt x="6632536" y="511145"/>
                  </a:lnTo>
                  <a:lnTo>
                    <a:pt x="6638531" y="511145"/>
                  </a:lnTo>
                  <a:lnTo>
                    <a:pt x="6644505" y="511145"/>
                  </a:lnTo>
                  <a:lnTo>
                    <a:pt x="6644505" y="486305"/>
                  </a:lnTo>
                  <a:lnTo>
                    <a:pt x="6650479" y="486305"/>
                  </a:lnTo>
                  <a:lnTo>
                    <a:pt x="6656495" y="486305"/>
                  </a:lnTo>
                  <a:lnTo>
                    <a:pt x="6662447" y="486305"/>
                  </a:lnTo>
                  <a:lnTo>
                    <a:pt x="6668463" y="486305"/>
                  </a:lnTo>
                  <a:lnTo>
                    <a:pt x="6668463" y="460794"/>
                  </a:lnTo>
                  <a:lnTo>
                    <a:pt x="6674437" y="460794"/>
                  </a:lnTo>
                  <a:lnTo>
                    <a:pt x="6692379" y="460794"/>
                  </a:lnTo>
                  <a:lnTo>
                    <a:pt x="6698353" y="460794"/>
                  </a:lnTo>
                  <a:lnTo>
                    <a:pt x="6698353" y="435152"/>
                  </a:lnTo>
                  <a:lnTo>
                    <a:pt x="6782133" y="435152"/>
                  </a:lnTo>
                  <a:lnTo>
                    <a:pt x="6782133" y="407497"/>
                  </a:lnTo>
                  <a:lnTo>
                    <a:pt x="6997650" y="407497"/>
                  </a:lnTo>
                  <a:lnTo>
                    <a:pt x="6997650" y="376374"/>
                  </a:lnTo>
                  <a:lnTo>
                    <a:pt x="7111319" y="376374"/>
                  </a:lnTo>
                  <a:lnTo>
                    <a:pt x="7111319" y="342730"/>
                  </a:lnTo>
                  <a:lnTo>
                    <a:pt x="7129304" y="342730"/>
                  </a:lnTo>
                  <a:lnTo>
                    <a:pt x="7135278" y="342730"/>
                  </a:lnTo>
                  <a:lnTo>
                    <a:pt x="7141252" y="342730"/>
                  </a:lnTo>
                  <a:lnTo>
                    <a:pt x="7141252" y="308661"/>
                  </a:lnTo>
                  <a:lnTo>
                    <a:pt x="7147247" y="308661"/>
                  </a:lnTo>
                  <a:lnTo>
                    <a:pt x="7153220" y="308661"/>
                  </a:lnTo>
                  <a:lnTo>
                    <a:pt x="7159193" y="308661"/>
                  </a:lnTo>
                  <a:lnTo>
                    <a:pt x="7165188" y="308661"/>
                  </a:lnTo>
                  <a:lnTo>
                    <a:pt x="7165188" y="273659"/>
                  </a:lnTo>
                  <a:lnTo>
                    <a:pt x="7171163" y="273659"/>
                  </a:lnTo>
                  <a:lnTo>
                    <a:pt x="7171163" y="238396"/>
                  </a:lnTo>
                  <a:lnTo>
                    <a:pt x="7177158" y="238396"/>
                  </a:lnTo>
                  <a:lnTo>
                    <a:pt x="7189104" y="238396"/>
                  </a:lnTo>
                  <a:lnTo>
                    <a:pt x="7201241" y="238396"/>
                  </a:lnTo>
                  <a:lnTo>
                    <a:pt x="7201241" y="165987"/>
                  </a:lnTo>
                  <a:lnTo>
                    <a:pt x="7213230" y="165987"/>
                  </a:lnTo>
                  <a:lnTo>
                    <a:pt x="7219205" y="165987"/>
                  </a:lnTo>
                  <a:lnTo>
                    <a:pt x="7225200" y="165987"/>
                  </a:lnTo>
                  <a:lnTo>
                    <a:pt x="7225200" y="128334"/>
                  </a:lnTo>
                  <a:lnTo>
                    <a:pt x="7380727" y="128334"/>
                  </a:lnTo>
                  <a:lnTo>
                    <a:pt x="7380727" y="87981"/>
                  </a:lnTo>
                  <a:lnTo>
                    <a:pt x="7464507" y="87981"/>
                  </a:lnTo>
                  <a:lnTo>
                    <a:pt x="7464507" y="45108"/>
                  </a:lnTo>
                  <a:lnTo>
                    <a:pt x="7482449" y="45108"/>
                  </a:lnTo>
                  <a:lnTo>
                    <a:pt x="7494396" y="45108"/>
                  </a:lnTo>
                  <a:lnTo>
                    <a:pt x="7500391" y="45108"/>
                  </a:lnTo>
                  <a:lnTo>
                    <a:pt x="7512528" y="45108"/>
                  </a:lnTo>
                  <a:lnTo>
                    <a:pt x="7512528" y="-39"/>
                  </a:lnTo>
                  <a:lnTo>
                    <a:pt x="7883636" y="-39"/>
                  </a:lnTo>
                  <a:lnTo>
                    <a:pt x="7901641" y="-39"/>
                  </a:lnTo>
                </a:path>
              </a:pathLst>
            </a:custGeom>
            <a:noFill/>
            <a:ln w="27932" cap="flat">
              <a:solidFill>
                <a:srgbClr val="53585A"/>
              </a:solidFill>
              <a:prstDash val="solid"/>
              <a:round/>
            </a:ln>
          </p:spPr>
          <p:txBody>
            <a:bodyPr/>
            <a:lstStyle/>
            <a:p>
              <a:endParaRPr lang="en-GB"/>
            </a:p>
          </p:txBody>
        </p:sp>
        <p:sp>
          <p:nvSpPr>
            <p:cNvPr id="323" name="Freeform: Shape 322">
              <a:extLst>
                <a:ext uri="{FF2B5EF4-FFF2-40B4-BE49-F238E27FC236}">
                  <a16:creationId xmlns:a16="http://schemas.microsoft.com/office/drawing/2014/main" id="{D15087EE-6DB7-904D-C090-730BAF3571D2}"/>
                </a:ext>
              </a:extLst>
            </p:cNvPr>
            <p:cNvSpPr/>
            <p:nvPr/>
          </p:nvSpPr>
          <p:spPr>
            <a:xfrm>
              <a:off x="8678482" y="4644756"/>
              <a:ext cx="12872" cy="46276"/>
            </a:xfrm>
            <a:custGeom>
              <a:avLst/>
              <a:gdLst>
                <a:gd name="csX0" fmla="*/ -150 w 20960"/>
                <a:gd name="csY0" fmla="*/ 64957 h 64996"/>
                <a:gd name="csX1" fmla="*/ -150 w 20960"/>
                <a:gd name="csY1" fmla="*/ -39 h 64996"/>
              </a:gdLst>
              <a:ahLst/>
              <a:cxnLst>
                <a:cxn ang="0">
                  <a:pos x="csX0" y="csY0"/>
                </a:cxn>
                <a:cxn ang="0">
                  <a:pos x="csX1" y="csY1"/>
                </a:cxn>
              </a:cxnLst>
              <a:rect l="l" t="t" r="r" b="b"/>
              <a:pathLst>
                <a:path w="20960" h="64996">
                  <a:moveTo>
                    <a:pt x="-150" y="64957"/>
                  </a:moveTo>
                  <a:lnTo>
                    <a:pt x="-150" y="-39"/>
                  </a:lnTo>
                </a:path>
              </a:pathLst>
            </a:custGeom>
            <a:noFill/>
            <a:ln w="12700" cap="flat">
              <a:solidFill>
                <a:schemeClr val="tx1"/>
              </a:solidFill>
              <a:prstDash val="solid"/>
              <a:round/>
            </a:ln>
          </p:spPr>
          <p:txBody>
            <a:bodyPr/>
            <a:lstStyle/>
            <a:p>
              <a:endParaRPr lang="en-GB" sz="1100"/>
            </a:p>
          </p:txBody>
        </p:sp>
      </p:grpSp>
    </p:spTree>
    <p:extLst>
      <p:ext uri="{BB962C8B-B14F-4D97-AF65-F5344CB8AC3E}">
        <p14:creationId xmlns:p14="http://schemas.microsoft.com/office/powerpoint/2010/main" val="2368274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6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 grpId="0"/>
      <p:bldP spid="19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747A9D-09F4-20D3-532A-8204B6A649BF}"/>
            </a:ext>
          </a:extLst>
        </p:cNvPr>
        <p:cNvGrpSpPr/>
        <p:nvPr/>
      </p:nvGrpSpPr>
      <p:grpSpPr>
        <a:xfrm>
          <a:off x="0" y="0"/>
          <a:ext cx="0" cy="0"/>
          <a:chOff x="0" y="0"/>
          <a:chExt cx="0" cy="0"/>
        </a:xfrm>
      </p:grpSpPr>
      <p:sp>
        <p:nvSpPr>
          <p:cNvPr id="3" name="Slide Number Placeholder 11">
            <a:extLst>
              <a:ext uri="{FF2B5EF4-FFF2-40B4-BE49-F238E27FC236}">
                <a16:creationId xmlns:a16="http://schemas.microsoft.com/office/drawing/2014/main" id="{08DE2EA2-05E4-A04C-BD03-FB359DD118A9}"/>
              </a:ext>
            </a:extLst>
          </p:cNvPr>
          <p:cNvSpPr>
            <a:spLocks noGrp="1"/>
          </p:cNvSpPr>
          <p:nvPr>
            <p:ph type="sldNum" sz="quarter" idx="10"/>
          </p:nvPr>
        </p:nvSpPr>
        <p:spPr/>
        <p:txBody>
          <a:bodyPr/>
          <a:lstStyle/>
          <a:p>
            <a:pPr lvl="0"/>
            <a:fld id="{7AF8E309-D608-654D-B811-6A2C46C88181}" type="slidenum">
              <a:rPr lang="en-GB" noProof="0" smtClean="0"/>
              <a:pPr lvl="0"/>
              <a:t>4</a:t>
            </a:fld>
            <a:endParaRPr lang="en-GB" noProof="0" dirty="0"/>
          </a:p>
        </p:txBody>
      </p:sp>
      <p:sp>
        <p:nvSpPr>
          <p:cNvPr id="2" name="Title 1">
            <a:extLst>
              <a:ext uri="{FF2B5EF4-FFF2-40B4-BE49-F238E27FC236}">
                <a16:creationId xmlns:a16="http://schemas.microsoft.com/office/drawing/2014/main" id="{90F3979A-C03D-EA34-5F76-9910BDD3124B}"/>
              </a:ext>
            </a:extLst>
          </p:cNvPr>
          <p:cNvSpPr>
            <a:spLocks noGrp="1"/>
          </p:cNvSpPr>
          <p:nvPr>
            <p:ph type="title"/>
          </p:nvPr>
        </p:nvSpPr>
        <p:spPr/>
        <p:txBody>
          <a:bodyPr>
            <a:noAutofit/>
          </a:bodyPr>
          <a:lstStyle/>
          <a:p>
            <a:r>
              <a:rPr lang="en-GB" noProof="0" dirty="0"/>
              <a:t>FIND-CKD study </a:t>
            </a:r>
            <a:r>
              <a:rPr lang="en-GB" noProof="0" dirty="0" err="1"/>
              <a:t>design</a:t>
            </a:r>
            <a:r>
              <a:rPr lang="en-GB" baseline="30000" noProof="0" dirty="0" err="1"/>
              <a:t>1,2</a:t>
            </a:r>
            <a:endParaRPr lang="en-GB" baseline="30000" noProof="0" dirty="0"/>
          </a:p>
        </p:txBody>
      </p:sp>
      <p:sp>
        <p:nvSpPr>
          <p:cNvPr id="4" name="Footer Placeholder 3">
            <a:extLst>
              <a:ext uri="{FF2B5EF4-FFF2-40B4-BE49-F238E27FC236}">
                <a16:creationId xmlns:a16="http://schemas.microsoft.com/office/drawing/2014/main" id="{2E9DD08E-27BD-97B6-DC88-7A16520A8B02}"/>
              </a:ext>
            </a:extLst>
          </p:cNvPr>
          <p:cNvSpPr>
            <a:spLocks noGrp="1"/>
          </p:cNvSpPr>
          <p:nvPr>
            <p:ph type="ftr" sz="quarter" idx="11"/>
          </p:nvPr>
        </p:nvSpPr>
        <p:spPr>
          <a:xfrm>
            <a:off x="1384527" y="6033123"/>
            <a:ext cx="10296195" cy="506124"/>
          </a:xfrm>
        </p:spPr>
        <p:txBody>
          <a:bodyPr vert="horz" lIns="91440" tIns="45720" rIns="91440" bIns="45720" rtlCol="0" anchor="b"/>
          <a:lstStyle>
            <a:defPPr>
              <a:defRPr lang="en-US"/>
            </a:defPPr>
            <a:lvl1pPr algn="l" defTabSz="609585" rtl="0" eaLnBrk="0" fontAlgn="base" hangingPunct="0">
              <a:spcBef>
                <a:spcPct val="0"/>
              </a:spcBef>
              <a:spcAft>
                <a:spcPct val="0"/>
              </a:spcAft>
              <a:defRPr sz="900" kern="1200">
                <a:solidFill>
                  <a:schemeClr val="tx1"/>
                </a:solidFill>
                <a:latin typeface="+mn-lt"/>
                <a:ea typeface="MS PGothic" charset="0"/>
                <a:cs typeface="MS PGothic" charset="0"/>
              </a:defRPr>
            </a:lvl1pPr>
            <a:lvl2pPr marL="609585"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2pPr>
            <a:lvl3pPr marL="1219170"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3pPr>
            <a:lvl4pPr marL="1828754"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4pPr>
            <a:lvl5pPr marL="2438339"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5pPr>
            <a:lvl6pPr marL="3047924" algn="l" defTabSz="609585" rtl="0" eaLnBrk="1" latinLnBrk="0" hangingPunct="1">
              <a:defRPr kern="1200">
                <a:solidFill>
                  <a:schemeClr val="tx1"/>
                </a:solidFill>
                <a:latin typeface="Calibri" charset="0"/>
                <a:ea typeface="MS PGothic" charset="0"/>
                <a:cs typeface="MS PGothic" charset="0"/>
              </a:defRPr>
            </a:lvl6pPr>
            <a:lvl7pPr marL="3657509" algn="l" defTabSz="609585" rtl="0" eaLnBrk="1" latinLnBrk="0" hangingPunct="1">
              <a:defRPr kern="1200">
                <a:solidFill>
                  <a:schemeClr val="tx1"/>
                </a:solidFill>
                <a:latin typeface="Calibri" charset="0"/>
                <a:ea typeface="MS PGothic" charset="0"/>
                <a:cs typeface="MS PGothic" charset="0"/>
              </a:defRPr>
            </a:lvl7pPr>
            <a:lvl8pPr marL="4267093" algn="l" defTabSz="609585" rtl="0" eaLnBrk="1" latinLnBrk="0" hangingPunct="1">
              <a:defRPr kern="1200">
                <a:solidFill>
                  <a:schemeClr val="tx1"/>
                </a:solidFill>
                <a:latin typeface="Calibri" charset="0"/>
                <a:ea typeface="MS PGothic" charset="0"/>
                <a:cs typeface="MS PGothic" charset="0"/>
              </a:defRPr>
            </a:lvl8pPr>
            <a:lvl9pPr marL="4876678" algn="l" defTabSz="609585" rtl="0" eaLnBrk="1" latinLnBrk="0" hangingPunct="1">
              <a:defRPr kern="1200">
                <a:solidFill>
                  <a:schemeClr val="tx1"/>
                </a:solidFill>
                <a:latin typeface="Calibri" charset="0"/>
                <a:ea typeface="MS PGothic" charset="0"/>
                <a:cs typeface="MS PGothic" charset="0"/>
              </a:defRPr>
            </a:lvl9pPr>
          </a:lstStyle>
          <a:p>
            <a:endParaRPr lang="en-GB" sz="800" noProof="0" dirty="0"/>
          </a:p>
          <a:p>
            <a:r>
              <a:rPr lang="en-GB" sz="800" noProof="0" dirty="0"/>
              <a:t>*10 mg od: eGFR ≥25 to &lt;60 ml/min/1.73 </a:t>
            </a:r>
            <a:r>
              <a:rPr lang="en-GB" sz="800" noProof="0" dirty="0" err="1"/>
              <a:t>m</a:t>
            </a:r>
            <a:r>
              <a:rPr lang="en-GB" sz="800" baseline="30000" noProof="0" dirty="0" err="1"/>
              <a:t>2</a:t>
            </a:r>
            <a:r>
              <a:rPr lang="en-GB" sz="800" noProof="0" dirty="0"/>
              <a:t>; 20 mg od: eGFR ≥60 ml/min/1.73 </a:t>
            </a:r>
            <a:r>
              <a:rPr lang="en-GB" sz="800" noProof="0" dirty="0" err="1"/>
              <a:t>m</a:t>
            </a:r>
            <a:r>
              <a:rPr lang="en-GB" sz="800" baseline="30000" noProof="0" dirty="0" err="1"/>
              <a:t>2</a:t>
            </a:r>
            <a:r>
              <a:rPr lang="en-GB" sz="800" noProof="0" dirty="0"/>
              <a:t>; </a:t>
            </a:r>
            <a:r>
              <a:rPr lang="en-GB" sz="800" baseline="30000" noProof="0" dirty="0"/>
              <a:t>#</a:t>
            </a:r>
            <a:r>
              <a:rPr lang="en-GB" sz="800" noProof="0" dirty="0"/>
              <a:t>lupus nephritis or anti-neutrophil cytoplasmic antibody–associated vasculitis within 6 months prior to screening; </a:t>
            </a:r>
            <a:r>
              <a:rPr lang="en-GB" sz="800" baseline="30000" noProof="0" dirty="0"/>
              <a:t>‡</a:t>
            </a:r>
            <a:r>
              <a:rPr lang="en-GB" sz="800" noProof="0" dirty="0"/>
              <a:t>known autosomal recessive or dominant polycystic kidney disease </a:t>
            </a:r>
          </a:p>
          <a:p>
            <a:r>
              <a:rPr lang="en-GB" sz="800" noProof="0" dirty="0" err="1"/>
              <a:t>ACEi</a:t>
            </a:r>
            <a:r>
              <a:rPr lang="en-GB" sz="800" noProof="0" dirty="0"/>
              <a:t>, angiotensin-converting enzyme inhibitor; ARB, angiotensin receptor blocker; </a:t>
            </a:r>
            <a:r>
              <a:rPr lang="en-GB" sz="800" noProof="0" dirty="0" err="1"/>
              <a:t>DBP</a:t>
            </a:r>
            <a:r>
              <a:rPr lang="en-GB" sz="800" noProof="0" dirty="0"/>
              <a:t>, diastolic blood pressure; eGFR, estimated glomerular filtration rate; </a:t>
            </a:r>
            <a:r>
              <a:rPr lang="en-GB" sz="800" noProof="0" dirty="0" err="1"/>
              <a:t>HbA1c</a:t>
            </a:r>
            <a:r>
              <a:rPr lang="en-GB" sz="800" noProof="0" dirty="0"/>
              <a:t>, glycated haemoglobin; HFrEF, heart failure with reduced ejection fraction; </a:t>
            </a:r>
            <a:r>
              <a:rPr lang="en-GB" sz="800" noProof="0" dirty="0" err="1"/>
              <a:t>MRA</a:t>
            </a:r>
            <a:r>
              <a:rPr lang="en-GB" sz="800" noProof="0" dirty="0"/>
              <a:t>, mineralocorticoid receptor antagonist; od, once daily; R, randomised; SBP, systolic blood pressure; </a:t>
            </a:r>
            <a:r>
              <a:rPr lang="en-GB" sz="800" noProof="0" dirty="0" err="1"/>
              <a:t>T1D</a:t>
            </a:r>
            <a:r>
              <a:rPr lang="en-GB" sz="800" noProof="0" dirty="0"/>
              <a:t>, type 1 diabetes; </a:t>
            </a:r>
            <a:r>
              <a:rPr lang="en-GB" sz="800" noProof="0" dirty="0" err="1"/>
              <a:t>T2D</a:t>
            </a:r>
            <a:r>
              <a:rPr lang="en-GB" sz="800" noProof="0" dirty="0"/>
              <a:t>, type 2 diabetes; UACR, urine albumin-to-creatinine ratio</a:t>
            </a:r>
          </a:p>
          <a:p>
            <a:r>
              <a:rPr lang="en-GB" sz="800" noProof="0" dirty="0"/>
              <a:t>1. Heerspink </a:t>
            </a:r>
            <a:r>
              <a:rPr lang="en-GB" sz="800" noProof="0" dirty="0" err="1"/>
              <a:t>HJL</a:t>
            </a:r>
            <a:r>
              <a:rPr lang="en-GB" sz="800" noProof="0" dirty="0"/>
              <a:t>, </a:t>
            </a:r>
            <a:r>
              <a:rPr lang="en-GB" sz="800" i="1" noProof="0" dirty="0"/>
              <a:t>et al</a:t>
            </a:r>
            <a:r>
              <a:rPr lang="en-GB" sz="800" noProof="0" dirty="0"/>
              <a:t>. </a:t>
            </a:r>
            <a:r>
              <a:rPr lang="en-GB" sz="800" i="1" noProof="0" dirty="0"/>
              <a:t>Nephrol Dial Transplant </a:t>
            </a:r>
            <a:r>
              <a:rPr lang="en-GB" sz="800" noProof="0" dirty="0"/>
              <a:t>2025;40:308–319; 2. Heerspink </a:t>
            </a:r>
            <a:r>
              <a:rPr lang="en-GB" sz="800" noProof="0" dirty="0" err="1"/>
              <a:t>HJL</a:t>
            </a:r>
            <a:r>
              <a:rPr lang="en-GB" sz="800" noProof="0" dirty="0"/>
              <a:t>, </a:t>
            </a:r>
            <a:r>
              <a:rPr lang="en-GB" sz="800" i="1" noProof="0" dirty="0"/>
              <a:t>et al</a:t>
            </a:r>
            <a:r>
              <a:rPr lang="en-GB" sz="800" noProof="0" dirty="0"/>
              <a:t>. </a:t>
            </a:r>
            <a:r>
              <a:rPr lang="en-GB" sz="800" i="1" noProof="0" dirty="0"/>
              <a:t>N Engl J Med </a:t>
            </a:r>
            <a:r>
              <a:rPr lang="en-GB" sz="800" noProof="0" dirty="0"/>
              <a:t>2026; </a:t>
            </a:r>
            <a:r>
              <a:rPr lang="en-GB" sz="800" noProof="0" dirty="0" err="1"/>
              <a:t>doi</a:t>
            </a:r>
            <a:r>
              <a:rPr lang="en-GB" sz="800" noProof="0" dirty="0"/>
              <a:t>: 10.1056/</a:t>
            </a:r>
            <a:r>
              <a:rPr lang="en-GB" sz="800" noProof="0" dirty="0" err="1"/>
              <a:t>NEJMoa2604625</a:t>
            </a:r>
            <a:endParaRPr lang="en-GB" sz="800" noProof="0" dirty="0"/>
          </a:p>
        </p:txBody>
      </p:sp>
      <p:sp>
        <p:nvSpPr>
          <p:cNvPr id="7" name="Rectangle 6">
            <a:extLst>
              <a:ext uri="{FF2B5EF4-FFF2-40B4-BE49-F238E27FC236}">
                <a16:creationId xmlns:a16="http://schemas.microsoft.com/office/drawing/2014/main" id="{68C3DC48-1971-63AC-DF4F-C926CE5E1317}"/>
              </a:ext>
            </a:extLst>
          </p:cNvPr>
          <p:cNvSpPr/>
          <p:nvPr/>
        </p:nvSpPr>
        <p:spPr>
          <a:xfrm>
            <a:off x="6985798" y="2447117"/>
            <a:ext cx="4044627" cy="310117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b="1" noProof="0" dirty="0">
                <a:solidFill>
                  <a:schemeClr val="accent4"/>
                </a:solidFill>
              </a:rPr>
              <a:t>Key exclusion criteria</a:t>
            </a:r>
          </a:p>
          <a:p>
            <a:pPr marL="358775" lvl="1" indent="-274638" defTabSz="914400" eaLnBrk="1" fontAlgn="auto" hangingPunct="1">
              <a:spcBef>
                <a:spcPts val="300"/>
              </a:spcBef>
              <a:spcAft>
                <a:spcPts val="0"/>
              </a:spcAft>
              <a:buFont typeface="Arial" panose="020B0604020202020204" pitchFamily="34" charset="0"/>
              <a:buChar char="•"/>
              <a:defRPr/>
            </a:pPr>
            <a:endParaRPr lang="en-GB" b="1" noProof="0" dirty="0">
              <a:solidFill>
                <a:schemeClr val="accent4"/>
              </a:solidFill>
            </a:endParaRPr>
          </a:p>
        </p:txBody>
      </p:sp>
      <p:sp>
        <p:nvSpPr>
          <p:cNvPr id="10" name="Rectangle 9">
            <a:extLst>
              <a:ext uri="{FF2B5EF4-FFF2-40B4-BE49-F238E27FC236}">
                <a16:creationId xmlns:a16="http://schemas.microsoft.com/office/drawing/2014/main" id="{88274557-D412-AFAC-AC47-4A6C9E9F1851}"/>
              </a:ext>
            </a:extLst>
          </p:cNvPr>
          <p:cNvSpPr/>
          <p:nvPr/>
        </p:nvSpPr>
        <p:spPr>
          <a:xfrm>
            <a:off x="1196338" y="2447129"/>
            <a:ext cx="3811963" cy="310117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b="1" noProof="0" dirty="0">
                <a:solidFill>
                  <a:schemeClr val="bg2">
                    <a:lumMod val="75000"/>
                  </a:schemeClr>
                </a:solidFill>
              </a:rPr>
              <a:t>Key inclusion criteria</a:t>
            </a:r>
          </a:p>
          <a:p>
            <a:pPr algn="ctr"/>
            <a:endParaRPr lang="en-GB" b="1" noProof="0" dirty="0">
              <a:solidFill>
                <a:schemeClr val="accent2"/>
              </a:solidFill>
            </a:endParaRPr>
          </a:p>
        </p:txBody>
      </p:sp>
      <p:grpSp>
        <p:nvGrpSpPr>
          <p:cNvPr id="32" name="Group 31">
            <a:extLst>
              <a:ext uri="{FF2B5EF4-FFF2-40B4-BE49-F238E27FC236}">
                <a16:creationId xmlns:a16="http://schemas.microsoft.com/office/drawing/2014/main" id="{D694304D-AD15-4044-00B7-B44BDEA236CF}"/>
              </a:ext>
            </a:extLst>
          </p:cNvPr>
          <p:cNvGrpSpPr/>
          <p:nvPr/>
        </p:nvGrpSpPr>
        <p:grpSpPr>
          <a:xfrm>
            <a:off x="2020313" y="939886"/>
            <a:ext cx="7096218" cy="656637"/>
            <a:chOff x="6667565" y="2187802"/>
            <a:chExt cx="4084022" cy="656637"/>
          </a:xfrm>
        </p:grpSpPr>
        <p:sp>
          <p:nvSpPr>
            <p:cNvPr id="33" name="Rectangle: Rounded Corners 32">
              <a:extLst>
                <a:ext uri="{FF2B5EF4-FFF2-40B4-BE49-F238E27FC236}">
                  <a16:creationId xmlns:a16="http://schemas.microsoft.com/office/drawing/2014/main" id="{1B1C2C3F-A8E8-0C85-E96F-47FB14EC630A}"/>
                </a:ext>
              </a:extLst>
            </p:cNvPr>
            <p:cNvSpPr/>
            <p:nvPr/>
          </p:nvSpPr>
          <p:spPr>
            <a:xfrm>
              <a:off x="6667565" y="2187802"/>
              <a:ext cx="3951942" cy="308572"/>
            </a:xfrm>
            <a:prstGeom prst="roundRect">
              <a:avLst>
                <a:gd name="adj" fmla="val 50000"/>
              </a:avLst>
            </a:prstGeom>
            <a:solidFill>
              <a:schemeClr val="accent1"/>
            </a:solidFill>
            <a:ln w="19050" cap="flat" cmpd="sng" algn="ctr">
              <a:solidFill>
                <a:schemeClr val="accent1"/>
              </a:solidFill>
              <a:prstDash val="solid"/>
              <a:miter lim="800000"/>
            </a:ln>
            <a:effectLst/>
          </p:spPr>
          <p:txBody>
            <a:bodyPr rtlCol="0" anchor="ctr"/>
            <a:lstStyle>
              <a:defPPr>
                <a:defRPr lang="en-US"/>
              </a:defPPr>
              <a:lvl1pPr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1pPr>
              <a:lvl2pPr marL="609585"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2pPr>
              <a:lvl3pPr marL="1219170"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3pPr>
              <a:lvl4pPr marL="1828754"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4pPr>
              <a:lvl5pPr marL="2438339"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5pPr>
              <a:lvl6pPr marL="3047924" algn="l" defTabSz="609585" rtl="0" eaLnBrk="1" latinLnBrk="0" hangingPunct="1">
                <a:defRPr kern="1200">
                  <a:solidFill>
                    <a:schemeClr val="tx1"/>
                  </a:solidFill>
                  <a:latin typeface="Calibri" charset="0"/>
                  <a:ea typeface="MS PGothic" charset="0"/>
                  <a:cs typeface="MS PGothic" charset="0"/>
                </a:defRPr>
              </a:lvl6pPr>
              <a:lvl7pPr marL="3657509" algn="l" defTabSz="609585" rtl="0" eaLnBrk="1" latinLnBrk="0" hangingPunct="1">
                <a:defRPr kern="1200">
                  <a:solidFill>
                    <a:schemeClr val="tx1"/>
                  </a:solidFill>
                  <a:latin typeface="Calibri" charset="0"/>
                  <a:ea typeface="MS PGothic" charset="0"/>
                  <a:cs typeface="MS PGothic" charset="0"/>
                </a:defRPr>
              </a:lvl7pPr>
              <a:lvl8pPr marL="4267093" algn="l" defTabSz="609585" rtl="0" eaLnBrk="1" latinLnBrk="0" hangingPunct="1">
                <a:defRPr kern="1200">
                  <a:solidFill>
                    <a:schemeClr val="tx1"/>
                  </a:solidFill>
                  <a:latin typeface="Calibri" charset="0"/>
                  <a:ea typeface="MS PGothic" charset="0"/>
                  <a:cs typeface="MS PGothic" charset="0"/>
                </a:defRPr>
              </a:lvl8pPr>
              <a:lvl9pPr marL="4876678" algn="l" defTabSz="609585" rtl="0" eaLnBrk="1" latinLnBrk="0" hangingPunct="1">
                <a:defRPr kern="1200">
                  <a:solidFill>
                    <a:schemeClr val="tx1"/>
                  </a:solidFill>
                  <a:latin typeface="Calibri" charset="0"/>
                  <a:ea typeface="MS PGothic" charset="0"/>
                  <a:cs typeface="MS PGothic" charset="0"/>
                </a:defRPr>
              </a:lvl9pPr>
            </a:lstStyle>
            <a:p>
              <a:pPr indent="449263" algn="ctr" defTabSz="914400" eaLnBrk="1" fontAlgn="auto" hangingPunct="1">
                <a:spcBef>
                  <a:spcPts val="0"/>
                </a:spcBef>
                <a:spcAft>
                  <a:spcPts val="0"/>
                </a:spcAft>
                <a:defRPr/>
              </a:pPr>
              <a:r>
                <a:rPr lang="en-GB" sz="1400" b="1" kern="0" noProof="0" dirty="0">
                  <a:solidFill>
                    <a:srgbClr val="FFFFFF"/>
                  </a:solidFill>
                  <a:latin typeface="Arial" panose="020B0604020202020204"/>
                </a:rPr>
                <a:t>Finerenone 10 or 20 mg od*</a:t>
              </a:r>
              <a:r>
                <a:rPr lang="en-GB" sz="1400" b="1" kern="0" noProof="0" dirty="0">
                  <a:solidFill>
                    <a:srgbClr val="FFFFFF"/>
                  </a:solidFill>
                  <a:latin typeface="Arial" panose="020B0604020202020204"/>
                  <a:cs typeface="+mn-cs"/>
                </a:rPr>
                <a:t> (n=793) </a:t>
              </a:r>
              <a:endParaRPr lang="en-GB" sz="1400" b="1" kern="0" noProof="0" dirty="0">
                <a:solidFill>
                  <a:srgbClr val="FFFFFF"/>
                </a:solidFill>
                <a:latin typeface="Arial" panose="020B0604020202020204"/>
              </a:endParaRPr>
            </a:p>
          </p:txBody>
        </p:sp>
        <p:sp>
          <p:nvSpPr>
            <p:cNvPr id="34" name="Rectangle 33">
              <a:extLst>
                <a:ext uri="{FF2B5EF4-FFF2-40B4-BE49-F238E27FC236}">
                  <a16:creationId xmlns:a16="http://schemas.microsoft.com/office/drawing/2014/main" id="{87B9E26B-853D-AF35-14C9-A0B634953DB5}"/>
                </a:ext>
              </a:extLst>
            </p:cNvPr>
            <p:cNvSpPr/>
            <p:nvPr/>
          </p:nvSpPr>
          <p:spPr>
            <a:xfrm>
              <a:off x="10493287" y="2187802"/>
              <a:ext cx="258300" cy="308572"/>
            </a:xfrm>
            <a:prstGeom prst="rect">
              <a:avLst/>
            </a:prstGeom>
            <a:solidFill>
              <a:schemeClr val="accent1"/>
            </a:solidFill>
            <a:ln w="19050" cap="flat" cmpd="sng" algn="ctr">
              <a:solidFill>
                <a:schemeClr val="accent1"/>
              </a:solidFill>
              <a:prstDash val="solid"/>
              <a:miter lim="800000"/>
            </a:ln>
            <a:effectLst/>
          </p:spPr>
          <p:txBody>
            <a:bodyPr rtlCol="0" anchor="ctr"/>
            <a:lstStyle>
              <a:defPPr>
                <a:defRPr lang="en-US"/>
              </a:defPPr>
              <a:lvl1pPr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1pPr>
              <a:lvl2pPr marL="609585"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2pPr>
              <a:lvl3pPr marL="1219170"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3pPr>
              <a:lvl4pPr marL="1828754"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4pPr>
              <a:lvl5pPr marL="2438339"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5pPr>
              <a:lvl6pPr marL="3047924" algn="l" defTabSz="609585" rtl="0" eaLnBrk="1" latinLnBrk="0" hangingPunct="1">
                <a:defRPr kern="1200">
                  <a:solidFill>
                    <a:schemeClr val="tx1"/>
                  </a:solidFill>
                  <a:latin typeface="Calibri" charset="0"/>
                  <a:ea typeface="MS PGothic" charset="0"/>
                  <a:cs typeface="MS PGothic" charset="0"/>
                </a:defRPr>
              </a:lvl6pPr>
              <a:lvl7pPr marL="3657509" algn="l" defTabSz="609585" rtl="0" eaLnBrk="1" latinLnBrk="0" hangingPunct="1">
                <a:defRPr kern="1200">
                  <a:solidFill>
                    <a:schemeClr val="tx1"/>
                  </a:solidFill>
                  <a:latin typeface="Calibri" charset="0"/>
                  <a:ea typeface="MS PGothic" charset="0"/>
                  <a:cs typeface="MS PGothic" charset="0"/>
                </a:defRPr>
              </a:lvl7pPr>
              <a:lvl8pPr marL="4267093" algn="l" defTabSz="609585" rtl="0" eaLnBrk="1" latinLnBrk="0" hangingPunct="1">
                <a:defRPr kern="1200">
                  <a:solidFill>
                    <a:schemeClr val="tx1"/>
                  </a:solidFill>
                  <a:latin typeface="Calibri" charset="0"/>
                  <a:ea typeface="MS PGothic" charset="0"/>
                  <a:cs typeface="MS PGothic" charset="0"/>
                </a:defRPr>
              </a:lvl8pPr>
              <a:lvl9pPr marL="4876678" algn="l" defTabSz="609585" rtl="0" eaLnBrk="1" latinLnBrk="0" hangingPunct="1">
                <a:defRPr kern="1200">
                  <a:solidFill>
                    <a:schemeClr val="tx1"/>
                  </a:solidFill>
                  <a:latin typeface="Calibri" charset="0"/>
                  <a:ea typeface="MS PGothic" charset="0"/>
                  <a:cs typeface="MS PGothic" charset="0"/>
                </a:defRPr>
              </a:lvl9pPr>
            </a:lstStyle>
            <a:p>
              <a:pPr algn="ctr" defTabSz="914400" eaLnBrk="1" fontAlgn="auto" hangingPunct="1">
                <a:spcBef>
                  <a:spcPts val="0"/>
                </a:spcBef>
                <a:spcAft>
                  <a:spcPts val="0"/>
                </a:spcAft>
                <a:defRPr/>
              </a:pPr>
              <a:endParaRPr lang="en-GB" sz="2000" kern="0" noProof="0" dirty="0">
                <a:solidFill>
                  <a:srgbClr val="FFFFFF"/>
                </a:solidFill>
                <a:latin typeface="Arial" panose="020B0604020202020204"/>
                <a:cs typeface="+mn-cs"/>
              </a:endParaRPr>
            </a:p>
          </p:txBody>
        </p:sp>
        <p:sp>
          <p:nvSpPr>
            <p:cNvPr id="35" name="Rectangle: Rounded Corners 34">
              <a:extLst>
                <a:ext uri="{FF2B5EF4-FFF2-40B4-BE49-F238E27FC236}">
                  <a16:creationId xmlns:a16="http://schemas.microsoft.com/office/drawing/2014/main" id="{A09F53E8-4439-BFB8-5A48-DCC1620FB1F0}"/>
                </a:ext>
              </a:extLst>
            </p:cNvPr>
            <p:cNvSpPr/>
            <p:nvPr/>
          </p:nvSpPr>
          <p:spPr>
            <a:xfrm>
              <a:off x="6667757" y="2535867"/>
              <a:ext cx="3395224" cy="308572"/>
            </a:xfrm>
            <a:prstGeom prst="roundRect">
              <a:avLst>
                <a:gd name="adj" fmla="val 50000"/>
              </a:avLst>
            </a:prstGeom>
            <a:solidFill>
              <a:srgbClr val="53585A">
                <a:lumMod val="60000"/>
                <a:lumOff val="40000"/>
              </a:srgbClr>
            </a:solidFill>
            <a:ln w="19050" cap="flat" cmpd="sng" algn="ctr">
              <a:solidFill>
                <a:srgbClr val="969C9E"/>
              </a:solidFill>
              <a:prstDash val="solid"/>
              <a:miter lim="800000"/>
            </a:ln>
            <a:effectLst/>
          </p:spPr>
          <p:txBody>
            <a:bodyPr rtlCol="0" anchor="ctr"/>
            <a:lstStyle>
              <a:defPPr>
                <a:defRPr lang="en-US"/>
              </a:defPPr>
              <a:lvl1pPr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1pPr>
              <a:lvl2pPr marL="609585"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2pPr>
              <a:lvl3pPr marL="1219170"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3pPr>
              <a:lvl4pPr marL="1828754"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4pPr>
              <a:lvl5pPr marL="2438339"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5pPr>
              <a:lvl6pPr marL="3047924" algn="l" defTabSz="609585" rtl="0" eaLnBrk="1" latinLnBrk="0" hangingPunct="1">
                <a:defRPr kern="1200">
                  <a:solidFill>
                    <a:schemeClr val="tx1"/>
                  </a:solidFill>
                  <a:latin typeface="Calibri" charset="0"/>
                  <a:ea typeface="MS PGothic" charset="0"/>
                  <a:cs typeface="MS PGothic" charset="0"/>
                </a:defRPr>
              </a:lvl6pPr>
              <a:lvl7pPr marL="3657509" algn="l" defTabSz="609585" rtl="0" eaLnBrk="1" latinLnBrk="0" hangingPunct="1">
                <a:defRPr kern="1200">
                  <a:solidFill>
                    <a:schemeClr val="tx1"/>
                  </a:solidFill>
                  <a:latin typeface="Calibri" charset="0"/>
                  <a:ea typeface="MS PGothic" charset="0"/>
                  <a:cs typeface="MS PGothic" charset="0"/>
                </a:defRPr>
              </a:lvl7pPr>
              <a:lvl8pPr marL="4267093" algn="l" defTabSz="609585" rtl="0" eaLnBrk="1" latinLnBrk="0" hangingPunct="1">
                <a:defRPr kern="1200">
                  <a:solidFill>
                    <a:schemeClr val="tx1"/>
                  </a:solidFill>
                  <a:latin typeface="Calibri" charset="0"/>
                  <a:ea typeface="MS PGothic" charset="0"/>
                  <a:cs typeface="MS PGothic" charset="0"/>
                </a:defRPr>
              </a:lvl8pPr>
              <a:lvl9pPr marL="4876678" algn="l" defTabSz="609585" rtl="0" eaLnBrk="1" latinLnBrk="0" hangingPunct="1">
                <a:defRPr kern="1200">
                  <a:solidFill>
                    <a:schemeClr val="tx1"/>
                  </a:solidFill>
                  <a:latin typeface="Calibri" charset="0"/>
                  <a:ea typeface="MS PGothic" charset="0"/>
                  <a:cs typeface="MS PGothic" charset="0"/>
                </a:defRPr>
              </a:lvl9pPr>
            </a:lstStyle>
            <a:p>
              <a:pPr indent="449263" algn="ctr" defTabSz="914400" eaLnBrk="1" fontAlgn="auto" hangingPunct="1">
                <a:spcBef>
                  <a:spcPts val="0"/>
                </a:spcBef>
                <a:spcAft>
                  <a:spcPts val="0"/>
                </a:spcAft>
                <a:defRPr/>
              </a:pPr>
              <a:r>
                <a:rPr lang="en-GB" sz="1400" b="1" kern="0" noProof="0" dirty="0">
                  <a:solidFill>
                    <a:srgbClr val="FFFFFF"/>
                  </a:solidFill>
                  <a:latin typeface="Arial" panose="020B0604020202020204"/>
                </a:rPr>
                <a:t>Placebo (n=791)</a:t>
              </a:r>
              <a:endParaRPr lang="en-GB" sz="1400" b="1" kern="0" noProof="0" dirty="0">
                <a:solidFill>
                  <a:srgbClr val="FFFFFF"/>
                </a:solidFill>
                <a:latin typeface="Arial" panose="020B0604020202020204"/>
                <a:cs typeface="+mn-cs"/>
              </a:endParaRPr>
            </a:p>
          </p:txBody>
        </p:sp>
        <p:sp>
          <p:nvSpPr>
            <p:cNvPr id="36" name="Rectangle 35">
              <a:extLst>
                <a:ext uri="{FF2B5EF4-FFF2-40B4-BE49-F238E27FC236}">
                  <a16:creationId xmlns:a16="http://schemas.microsoft.com/office/drawing/2014/main" id="{CFFFBBBC-34E3-12AB-B9B7-C154523D5EC3}"/>
                </a:ext>
              </a:extLst>
            </p:cNvPr>
            <p:cNvSpPr/>
            <p:nvPr/>
          </p:nvSpPr>
          <p:spPr>
            <a:xfrm>
              <a:off x="9804681" y="2535867"/>
              <a:ext cx="946906" cy="308572"/>
            </a:xfrm>
            <a:prstGeom prst="rect">
              <a:avLst/>
            </a:prstGeom>
            <a:solidFill>
              <a:srgbClr val="53585A">
                <a:lumMod val="60000"/>
                <a:lumOff val="40000"/>
              </a:srgbClr>
            </a:solidFill>
            <a:ln w="19050" cap="flat" cmpd="sng" algn="ctr">
              <a:solidFill>
                <a:srgbClr val="969C9E"/>
              </a:solidFill>
              <a:prstDash val="solid"/>
              <a:miter lim="800000"/>
            </a:ln>
            <a:effectLst/>
          </p:spPr>
          <p:txBody>
            <a:bodyPr rtlCol="0" anchor="ctr"/>
            <a:lstStyle>
              <a:defPPr>
                <a:defRPr lang="en-US"/>
              </a:defPPr>
              <a:lvl1pPr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1pPr>
              <a:lvl2pPr marL="609585"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2pPr>
              <a:lvl3pPr marL="1219170"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3pPr>
              <a:lvl4pPr marL="1828754"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4pPr>
              <a:lvl5pPr marL="2438339"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5pPr>
              <a:lvl6pPr marL="3047924" algn="l" defTabSz="609585" rtl="0" eaLnBrk="1" latinLnBrk="0" hangingPunct="1">
                <a:defRPr kern="1200">
                  <a:solidFill>
                    <a:schemeClr val="tx1"/>
                  </a:solidFill>
                  <a:latin typeface="Calibri" charset="0"/>
                  <a:ea typeface="MS PGothic" charset="0"/>
                  <a:cs typeface="MS PGothic" charset="0"/>
                </a:defRPr>
              </a:lvl6pPr>
              <a:lvl7pPr marL="3657509" algn="l" defTabSz="609585" rtl="0" eaLnBrk="1" latinLnBrk="0" hangingPunct="1">
                <a:defRPr kern="1200">
                  <a:solidFill>
                    <a:schemeClr val="tx1"/>
                  </a:solidFill>
                  <a:latin typeface="Calibri" charset="0"/>
                  <a:ea typeface="MS PGothic" charset="0"/>
                  <a:cs typeface="MS PGothic" charset="0"/>
                </a:defRPr>
              </a:lvl7pPr>
              <a:lvl8pPr marL="4267093" algn="l" defTabSz="609585" rtl="0" eaLnBrk="1" latinLnBrk="0" hangingPunct="1">
                <a:defRPr kern="1200">
                  <a:solidFill>
                    <a:schemeClr val="tx1"/>
                  </a:solidFill>
                  <a:latin typeface="Calibri" charset="0"/>
                  <a:ea typeface="MS PGothic" charset="0"/>
                  <a:cs typeface="MS PGothic" charset="0"/>
                </a:defRPr>
              </a:lvl8pPr>
              <a:lvl9pPr marL="4876678" algn="l" defTabSz="609585" rtl="0" eaLnBrk="1" latinLnBrk="0" hangingPunct="1">
                <a:defRPr kern="1200">
                  <a:solidFill>
                    <a:schemeClr val="tx1"/>
                  </a:solidFill>
                  <a:latin typeface="Calibri" charset="0"/>
                  <a:ea typeface="MS PGothic" charset="0"/>
                  <a:cs typeface="MS PGothic" charset="0"/>
                </a:defRPr>
              </a:lvl9pPr>
            </a:lstStyle>
            <a:p>
              <a:pPr algn="ctr" defTabSz="914400" eaLnBrk="1" fontAlgn="auto" hangingPunct="1">
                <a:spcBef>
                  <a:spcPts val="0"/>
                </a:spcBef>
                <a:spcAft>
                  <a:spcPts val="0"/>
                </a:spcAft>
                <a:defRPr/>
              </a:pPr>
              <a:endParaRPr lang="en-GB" sz="2000" kern="0" noProof="0" dirty="0">
                <a:solidFill>
                  <a:srgbClr val="FFFFFF"/>
                </a:solidFill>
                <a:latin typeface="Arial" panose="020B0604020202020204"/>
                <a:cs typeface="+mn-cs"/>
              </a:endParaRPr>
            </a:p>
          </p:txBody>
        </p:sp>
      </p:grpSp>
      <p:sp>
        <p:nvSpPr>
          <p:cNvPr id="40" name="Oval 39">
            <a:extLst>
              <a:ext uri="{FF2B5EF4-FFF2-40B4-BE49-F238E27FC236}">
                <a16:creationId xmlns:a16="http://schemas.microsoft.com/office/drawing/2014/main" id="{9CABF16A-5902-6922-6E80-A2DC91702903}"/>
              </a:ext>
            </a:extLst>
          </p:cNvPr>
          <p:cNvSpPr/>
          <p:nvPr/>
        </p:nvSpPr>
        <p:spPr>
          <a:xfrm>
            <a:off x="1408312" y="974255"/>
            <a:ext cx="612000" cy="612000"/>
          </a:xfrm>
          <a:prstGeom prst="ellipse">
            <a:avLst/>
          </a:prstGeom>
          <a:solidFill>
            <a:srgbClr val="003455"/>
          </a:solidFill>
          <a:ln w="12700" cap="flat" cmpd="sng" algn="ctr">
            <a:solidFill>
              <a:srgbClr val="003455"/>
            </a:solidFill>
            <a:prstDash val="solid"/>
            <a:miter lim="800000"/>
          </a:ln>
          <a:effectLst/>
        </p:spPr>
        <p:txBody>
          <a:bodyPr lIns="0" r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GB" sz="2800" b="1" i="0" u="none" strike="noStrike" kern="0" cap="none" spc="0" normalizeH="0" baseline="0" noProof="0" dirty="0">
                <a:ln>
                  <a:noFill/>
                </a:ln>
                <a:solidFill>
                  <a:srgbClr val="FFFFFF"/>
                </a:solidFill>
                <a:effectLst/>
                <a:uLnTx/>
                <a:uFillTx/>
                <a:latin typeface="Arial" panose="020B0604020202020204"/>
                <a:ea typeface="MS PGothic" charset="0"/>
                <a:cs typeface="+mn-cs"/>
              </a:rPr>
              <a:t>R</a:t>
            </a:r>
          </a:p>
          <a:p>
            <a:pPr marL="0" marR="0" lvl="0" indent="0" algn="ctr" defTabSz="914400" rtl="0" eaLnBrk="1" fontAlgn="auto" latinLnBrk="0" hangingPunct="1">
              <a:lnSpc>
                <a:spcPct val="70000"/>
              </a:lnSpc>
              <a:spcBef>
                <a:spcPts val="0"/>
              </a:spcBef>
              <a:spcAft>
                <a:spcPts val="0"/>
              </a:spcAft>
              <a:buClrTx/>
              <a:buSzTx/>
              <a:buFontTx/>
              <a:buNone/>
              <a:tabLst/>
              <a:defRPr/>
            </a:pPr>
            <a:r>
              <a:rPr kumimoji="0" lang="en-GB" sz="1400" b="1" i="0" u="none" strike="noStrike" kern="0" cap="none" spc="0" normalizeH="0" baseline="0" noProof="0" dirty="0">
                <a:ln>
                  <a:noFill/>
                </a:ln>
                <a:solidFill>
                  <a:srgbClr val="FFFFFF"/>
                </a:solidFill>
                <a:effectLst/>
                <a:uLnTx/>
                <a:uFillTx/>
                <a:latin typeface="Arial" panose="020B0604020202020204"/>
                <a:ea typeface="MS PGothic" charset="0"/>
                <a:cs typeface="+mn-cs"/>
              </a:rPr>
              <a:t>1:1</a:t>
            </a:r>
            <a:endParaRPr kumimoji="0" lang="en-GB" sz="1400" b="1" i="0" u="none" strike="noStrike" kern="0" cap="none" spc="0" normalizeH="0" baseline="30000" noProof="0" dirty="0">
              <a:ln>
                <a:noFill/>
              </a:ln>
              <a:solidFill>
                <a:srgbClr val="FFFFFF"/>
              </a:solidFill>
              <a:effectLst/>
              <a:uLnTx/>
              <a:uFillTx/>
              <a:latin typeface="Arial" panose="020B0604020202020204"/>
              <a:ea typeface="MS PGothic" charset="0"/>
              <a:cs typeface="+mn-cs"/>
            </a:endParaRPr>
          </a:p>
        </p:txBody>
      </p:sp>
      <p:sp>
        <p:nvSpPr>
          <p:cNvPr id="49" name="TextBox 48">
            <a:extLst>
              <a:ext uri="{FF2B5EF4-FFF2-40B4-BE49-F238E27FC236}">
                <a16:creationId xmlns:a16="http://schemas.microsoft.com/office/drawing/2014/main" id="{8E1B8083-0029-0E4A-A01B-40ADB72CBBAC}"/>
              </a:ext>
            </a:extLst>
          </p:cNvPr>
          <p:cNvSpPr txBox="1"/>
          <p:nvPr/>
        </p:nvSpPr>
        <p:spPr>
          <a:xfrm>
            <a:off x="551987" y="972259"/>
            <a:ext cx="949827" cy="457082"/>
          </a:xfrm>
          <a:prstGeom prst="rect">
            <a:avLst/>
          </a:prstGeom>
          <a:noFill/>
          <a:ln>
            <a:noFill/>
          </a:ln>
        </p:spPr>
        <p:txBody>
          <a:bodyPr vert="horz" wrap="square" lIns="91440" tIns="45720" rIns="91440" bIns="45720" rtlCol="0" anchor="b">
            <a:noAutofit/>
          </a:bodyPr>
          <a:lstStyle>
            <a:defPPr>
              <a:defRPr lang="en-US"/>
            </a:defPPr>
            <a:lvl1pPr marL="0" marR="0" lvl="0" indent="0" algn="r" latinLnBrk="0">
              <a:lnSpc>
                <a:spcPct val="80000"/>
              </a:lnSpc>
              <a:spcBef>
                <a:spcPts val="600"/>
              </a:spcBef>
              <a:buClrTx/>
              <a:buSzTx/>
              <a:buFontTx/>
              <a:buNone/>
              <a:tabLst/>
              <a:defRPr kumimoji="0" sz="2000" b="1" i="0" u="none" strike="noStrike" cap="none" spc="0" normalizeH="0" baseline="0">
                <a:ln>
                  <a:noFill/>
                </a:ln>
                <a:solidFill>
                  <a:srgbClr val="16374D"/>
                </a:solidFill>
                <a:effectLst/>
                <a:uLnTx/>
                <a:uFillTx/>
                <a:latin typeface="Arial" panose="020B0604020202020204"/>
                <a:cs typeface="+mn-cs"/>
              </a:defRPr>
            </a:lvl1pPr>
          </a:lstStyle>
          <a:p>
            <a:pPr marL="0" marR="0" lvl="0" indent="0" algn="l" defTabSz="914400" rtl="0" eaLnBrk="1" fontAlgn="auto" latinLnBrk="0" hangingPunct="1">
              <a:lnSpc>
                <a:spcPct val="80000"/>
              </a:lnSpc>
              <a:spcBef>
                <a:spcPts val="600"/>
              </a:spcBef>
              <a:spcAft>
                <a:spcPts val="0"/>
              </a:spcAft>
              <a:buClrTx/>
              <a:buSzTx/>
              <a:buFontTx/>
              <a:buNone/>
              <a:tabLst/>
              <a:defRPr/>
            </a:pPr>
            <a:r>
              <a:rPr kumimoji="0" lang="en-GB" sz="1600" b="1" i="0" u="none" strike="noStrike" kern="0" cap="none" spc="0" normalizeH="0" baseline="0" noProof="0" dirty="0">
                <a:ln>
                  <a:noFill/>
                </a:ln>
                <a:solidFill>
                  <a:srgbClr val="003455"/>
                </a:solidFill>
                <a:effectLst/>
                <a:uLnTx/>
                <a:uFillTx/>
                <a:latin typeface="Arial" panose="020B0604020202020204"/>
                <a:ea typeface="MS PGothic" charset="0"/>
                <a:cs typeface="+mn-cs"/>
              </a:rPr>
              <a:t>N=1584</a:t>
            </a:r>
          </a:p>
        </p:txBody>
      </p:sp>
      <p:sp>
        <p:nvSpPr>
          <p:cNvPr id="51" name="TextBox 50">
            <a:extLst>
              <a:ext uri="{FF2B5EF4-FFF2-40B4-BE49-F238E27FC236}">
                <a16:creationId xmlns:a16="http://schemas.microsoft.com/office/drawing/2014/main" id="{91621389-C837-D8F9-C0AF-F81293B96227}"/>
              </a:ext>
            </a:extLst>
          </p:cNvPr>
          <p:cNvSpPr txBox="1"/>
          <p:nvPr/>
        </p:nvSpPr>
        <p:spPr>
          <a:xfrm>
            <a:off x="8624545" y="1736298"/>
            <a:ext cx="1339292" cy="438582"/>
          </a:xfrm>
          <a:prstGeom prst="rect">
            <a:avLst/>
          </a:prstGeom>
          <a:noFill/>
        </p:spPr>
        <p:txBody>
          <a:bodyPr wrap="square" rtlCol="0">
            <a:spAutoFit/>
          </a:bodyPr>
          <a:lstStyle/>
          <a:p>
            <a:pPr marL="0" marR="0" lvl="0" indent="0" algn="ctr" defTabSz="609341" rtl="0" eaLnBrk="0" fontAlgn="base" latinLnBrk="0" hangingPunct="0">
              <a:lnSpc>
                <a:spcPct val="100000"/>
              </a:lnSpc>
              <a:spcBef>
                <a:spcPct val="0"/>
              </a:spcBef>
              <a:spcAft>
                <a:spcPct val="0"/>
              </a:spcAft>
              <a:buClrTx/>
              <a:buSzTx/>
              <a:buFontTx/>
              <a:buNone/>
              <a:tabLst/>
              <a:defRPr/>
            </a:pPr>
            <a:r>
              <a:rPr kumimoji="0" lang="en-GB" sz="1200" b="0" i="0" u="none" strike="noStrike" kern="0" cap="none" spc="0" normalizeH="0" baseline="0" noProof="0" dirty="0">
                <a:ln>
                  <a:noFill/>
                </a:ln>
                <a:solidFill>
                  <a:srgbClr val="16374D"/>
                </a:solidFill>
                <a:effectLst/>
                <a:uLnTx/>
                <a:uFillTx/>
                <a:latin typeface="Arial" panose="020B0604020202020204"/>
                <a:ea typeface="MS PGothic" charset="0"/>
                <a:cs typeface="+mn-cs"/>
              </a:rPr>
              <a:t>End of treatment </a:t>
            </a:r>
            <a:r>
              <a:rPr kumimoji="0" lang="en-GB" sz="1050" b="0" i="0" u="none" strike="noStrike" kern="0" cap="none" spc="0" normalizeH="0" baseline="0" noProof="0" dirty="0">
                <a:ln>
                  <a:noFill/>
                </a:ln>
                <a:solidFill>
                  <a:srgbClr val="16374D"/>
                </a:solidFill>
                <a:effectLst/>
                <a:uLnTx/>
                <a:uFillTx/>
                <a:latin typeface="Arial" panose="020B0604020202020204"/>
                <a:ea typeface="MS PGothic" charset="0"/>
                <a:cs typeface="+mn-cs"/>
              </a:rPr>
              <a:t>≥</a:t>
            </a:r>
            <a:r>
              <a:rPr kumimoji="0" lang="en-GB" sz="1000" b="0" i="0" u="none" strike="noStrike" kern="0" cap="none" spc="0" normalizeH="0" baseline="0" noProof="0" dirty="0">
                <a:ln>
                  <a:noFill/>
                </a:ln>
                <a:solidFill>
                  <a:srgbClr val="16374D"/>
                </a:solidFill>
                <a:effectLst/>
                <a:uLnTx/>
                <a:uFillTx/>
                <a:latin typeface="Arial" panose="020B0604020202020204"/>
                <a:ea typeface="MS PGothic" charset="0"/>
                <a:cs typeface="+mn-cs"/>
              </a:rPr>
              <a:t>Month 32</a:t>
            </a:r>
            <a:endParaRPr kumimoji="0" lang="en-GB" sz="1100" b="0" i="0" u="none" strike="noStrike" kern="0" cap="none" spc="0" normalizeH="0" baseline="0" noProof="0" dirty="0">
              <a:ln>
                <a:noFill/>
              </a:ln>
              <a:solidFill>
                <a:srgbClr val="16374D"/>
              </a:solidFill>
              <a:effectLst/>
              <a:uLnTx/>
              <a:uFillTx/>
              <a:latin typeface="Arial" panose="020B0604020202020204"/>
              <a:ea typeface="MS PGothic" charset="0"/>
              <a:cs typeface="+mn-cs"/>
            </a:endParaRPr>
          </a:p>
        </p:txBody>
      </p:sp>
      <p:sp>
        <p:nvSpPr>
          <p:cNvPr id="53" name="TextBox 48">
            <a:extLst>
              <a:ext uri="{FF2B5EF4-FFF2-40B4-BE49-F238E27FC236}">
                <a16:creationId xmlns:a16="http://schemas.microsoft.com/office/drawing/2014/main" id="{3B72F6B5-689F-52C0-2BEB-D2E005B2CD06}"/>
              </a:ext>
            </a:extLst>
          </p:cNvPr>
          <p:cNvSpPr txBox="1"/>
          <p:nvPr/>
        </p:nvSpPr>
        <p:spPr>
          <a:xfrm>
            <a:off x="10050050" y="1745822"/>
            <a:ext cx="1878898" cy="430887"/>
          </a:xfrm>
          <a:prstGeom prst="rect">
            <a:avLst/>
          </a:prstGeom>
          <a:noFill/>
        </p:spPr>
        <p:txBody>
          <a:bodyPr wrap="square" rtlCol="0">
            <a:spAutoFit/>
          </a:bodyPr>
          <a:lstStyle/>
          <a:p>
            <a:pPr marL="0" marR="0" lvl="0" indent="0" algn="ctr" defTabSz="609341" rtl="0" eaLnBrk="0" fontAlgn="base" latinLnBrk="0" hangingPunct="0">
              <a:lnSpc>
                <a:spcPct val="100000"/>
              </a:lnSpc>
              <a:spcBef>
                <a:spcPct val="0"/>
              </a:spcBef>
              <a:spcAft>
                <a:spcPct val="0"/>
              </a:spcAft>
              <a:buClrTx/>
              <a:buSzTx/>
              <a:buFontTx/>
              <a:buNone/>
              <a:tabLst/>
              <a:defRPr/>
            </a:pPr>
            <a:r>
              <a:rPr kumimoji="0" lang="en-GB" sz="1200" b="0" i="0" u="none" strike="noStrike" kern="0" cap="none" spc="0" normalizeH="0" baseline="0" noProof="0" dirty="0">
                <a:ln>
                  <a:noFill/>
                </a:ln>
                <a:solidFill>
                  <a:srgbClr val="16374D"/>
                </a:solidFill>
                <a:effectLst/>
                <a:uLnTx/>
                <a:uFillTx/>
                <a:latin typeface="Arial" panose="020B0604020202020204"/>
                <a:ea typeface="MS PGothic" charset="0"/>
                <a:cs typeface="+mn-cs"/>
              </a:rPr>
              <a:t>Follow-up </a:t>
            </a:r>
            <a:br>
              <a:rPr kumimoji="0" lang="en-GB" sz="1100" b="0" i="0" u="none" strike="noStrike" kern="0" cap="none" spc="0" normalizeH="0" baseline="0" noProof="0" dirty="0">
                <a:ln>
                  <a:noFill/>
                </a:ln>
                <a:solidFill>
                  <a:srgbClr val="16374D"/>
                </a:solidFill>
                <a:effectLst/>
                <a:uLnTx/>
                <a:uFillTx/>
                <a:latin typeface="Arial" panose="020B0604020202020204"/>
                <a:ea typeface="MS PGothic" charset="0"/>
                <a:cs typeface="+mn-cs"/>
              </a:rPr>
            </a:br>
            <a:r>
              <a:rPr kumimoji="0" lang="en-GB" sz="1000" b="0" i="0" u="none" strike="noStrike" kern="0" cap="none" spc="0" normalizeH="0" baseline="0" noProof="0" dirty="0">
                <a:ln>
                  <a:noFill/>
                </a:ln>
                <a:solidFill>
                  <a:srgbClr val="16374D"/>
                </a:solidFill>
                <a:effectLst/>
                <a:uLnTx/>
                <a:uFillTx/>
                <a:latin typeface="Arial" panose="020B0604020202020204"/>
                <a:ea typeface="MS PGothic" charset="0"/>
                <a:cs typeface="+mn-cs"/>
              </a:rPr>
              <a:t>1 month post-treatment</a:t>
            </a:r>
            <a:endParaRPr kumimoji="0" lang="en-GB" sz="1100" b="0" i="0" u="none" strike="noStrike" kern="0" cap="none" spc="0" normalizeH="0" baseline="0" noProof="0" dirty="0">
              <a:ln>
                <a:noFill/>
              </a:ln>
              <a:solidFill>
                <a:srgbClr val="16374D"/>
              </a:solidFill>
              <a:effectLst/>
              <a:uLnTx/>
              <a:uFillTx/>
              <a:latin typeface="Arial" panose="020B0604020202020204"/>
              <a:ea typeface="MS PGothic" charset="0"/>
              <a:cs typeface="+mn-cs"/>
            </a:endParaRPr>
          </a:p>
        </p:txBody>
      </p:sp>
      <p:sp>
        <p:nvSpPr>
          <p:cNvPr id="55" name="Arrow: Right 54">
            <a:extLst>
              <a:ext uri="{FF2B5EF4-FFF2-40B4-BE49-F238E27FC236}">
                <a16:creationId xmlns:a16="http://schemas.microsoft.com/office/drawing/2014/main" id="{0695E93A-4254-80DF-C68A-A2C3029318D9}"/>
              </a:ext>
            </a:extLst>
          </p:cNvPr>
          <p:cNvSpPr/>
          <p:nvPr/>
        </p:nvSpPr>
        <p:spPr>
          <a:xfrm>
            <a:off x="9149942" y="1277177"/>
            <a:ext cx="1976841" cy="328207"/>
          </a:xfrm>
          <a:prstGeom prst="rightArrow">
            <a:avLst>
              <a:gd name="adj1" fmla="val 100000"/>
              <a:gd name="adj2" fmla="val 58291"/>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59" name="Arrow: Right 58">
            <a:extLst>
              <a:ext uri="{FF2B5EF4-FFF2-40B4-BE49-F238E27FC236}">
                <a16:creationId xmlns:a16="http://schemas.microsoft.com/office/drawing/2014/main" id="{D11FDEF0-DCCC-2432-DC38-28F63043A4CF}"/>
              </a:ext>
            </a:extLst>
          </p:cNvPr>
          <p:cNvSpPr/>
          <p:nvPr/>
        </p:nvSpPr>
        <p:spPr>
          <a:xfrm>
            <a:off x="9149942" y="931752"/>
            <a:ext cx="1970342" cy="306602"/>
          </a:xfrm>
          <a:prstGeom prst="rightArrow">
            <a:avLst>
              <a:gd name="adj1" fmla="val 100000"/>
              <a:gd name="adj2" fmla="val 58291"/>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cxnSp>
        <p:nvCxnSpPr>
          <p:cNvPr id="61" name="Straight Connector 60">
            <a:extLst>
              <a:ext uri="{FF2B5EF4-FFF2-40B4-BE49-F238E27FC236}">
                <a16:creationId xmlns:a16="http://schemas.microsoft.com/office/drawing/2014/main" id="{6C575731-96FF-D0EE-B8E6-5FC5781C0B76}"/>
              </a:ext>
            </a:extLst>
          </p:cNvPr>
          <p:cNvCxnSpPr>
            <a:cxnSpLocks/>
          </p:cNvCxnSpPr>
          <p:nvPr/>
        </p:nvCxnSpPr>
        <p:spPr>
          <a:xfrm>
            <a:off x="9270270" y="939886"/>
            <a:ext cx="0" cy="830884"/>
          </a:xfrm>
          <a:prstGeom prst="line">
            <a:avLst/>
          </a:prstGeom>
          <a:noFill/>
          <a:ln w="19050" cap="rnd" cmpd="sng" algn="ctr">
            <a:solidFill>
              <a:srgbClr val="003455"/>
            </a:solidFill>
            <a:prstDash val="sysDot"/>
            <a:miter lim="800000"/>
            <a:headEnd type="none"/>
            <a:tailEnd type="none"/>
          </a:ln>
          <a:effectLst/>
        </p:spPr>
      </p:cxnSp>
      <p:sp>
        <p:nvSpPr>
          <p:cNvPr id="62" name="Arrow: Right 61">
            <a:extLst>
              <a:ext uri="{FF2B5EF4-FFF2-40B4-BE49-F238E27FC236}">
                <a16:creationId xmlns:a16="http://schemas.microsoft.com/office/drawing/2014/main" id="{0E654F26-B458-CE60-AD4F-3DA2400093C3}"/>
              </a:ext>
            </a:extLst>
          </p:cNvPr>
          <p:cNvSpPr/>
          <p:nvPr/>
        </p:nvSpPr>
        <p:spPr>
          <a:xfrm rot="16200000">
            <a:off x="9179182" y="1563519"/>
            <a:ext cx="170309" cy="240657"/>
          </a:xfrm>
          <a:prstGeom prst="rightArrow">
            <a:avLst/>
          </a:prstGeom>
          <a:solidFill>
            <a:srgbClr val="003455"/>
          </a:solidFill>
          <a:ln w="12700" cap="flat" cmpd="sng" algn="ctr">
            <a:solidFill>
              <a:srgbClr val="003455"/>
            </a:solidFill>
            <a:prstDash val="solid"/>
            <a:miter lim="800000"/>
          </a:ln>
          <a:effectLst/>
        </p:spPr>
        <p:txBody>
          <a:bodyPr rtlCol="0" anchor="ctr"/>
          <a:lstStyle/>
          <a:p>
            <a:pPr marL="0" marR="0" lvl="0" indent="0" algn="ctr" defTabSz="609341" rtl="0" eaLnBrk="0" fontAlgn="base" latinLnBrk="0" hangingPunct="0">
              <a:lnSpc>
                <a:spcPct val="100000"/>
              </a:lnSpc>
              <a:spcBef>
                <a:spcPct val="0"/>
              </a:spcBef>
              <a:spcAft>
                <a:spcPct val="0"/>
              </a:spcAft>
              <a:buClrTx/>
              <a:buSzTx/>
              <a:buFontTx/>
              <a:buNone/>
              <a:tabLst/>
              <a:defRPr/>
            </a:pPr>
            <a:endParaRPr kumimoji="0" lang="en-GB" sz="1200" b="0" i="0" u="none" strike="noStrike" kern="0" cap="none" spc="0" normalizeH="0" baseline="0" noProof="0" dirty="0">
              <a:ln>
                <a:noFill/>
              </a:ln>
              <a:solidFill>
                <a:srgbClr val="FFFFFF"/>
              </a:solidFill>
              <a:effectLst/>
              <a:uLnTx/>
              <a:uFillTx/>
              <a:latin typeface="Arial" panose="020B0604020202020204"/>
              <a:ea typeface="MS PGothic" charset="0"/>
              <a:cs typeface="+mn-cs"/>
            </a:endParaRPr>
          </a:p>
        </p:txBody>
      </p:sp>
      <p:cxnSp>
        <p:nvCxnSpPr>
          <p:cNvPr id="576" name="Straight Connector 575">
            <a:extLst>
              <a:ext uri="{FF2B5EF4-FFF2-40B4-BE49-F238E27FC236}">
                <a16:creationId xmlns:a16="http://schemas.microsoft.com/office/drawing/2014/main" id="{7602A881-379A-0B16-7183-F5DFF102B972}"/>
              </a:ext>
            </a:extLst>
          </p:cNvPr>
          <p:cNvCxnSpPr>
            <a:cxnSpLocks/>
          </p:cNvCxnSpPr>
          <p:nvPr/>
        </p:nvCxnSpPr>
        <p:spPr>
          <a:xfrm>
            <a:off x="10729217" y="952559"/>
            <a:ext cx="0" cy="830884"/>
          </a:xfrm>
          <a:prstGeom prst="line">
            <a:avLst/>
          </a:prstGeom>
          <a:noFill/>
          <a:ln w="19050" cap="rnd" cmpd="sng" algn="ctr">
            <a:solidFill>
              <a:srgbClr val="003455"/>
            </a:solidFill>
            <a:prstDash val="sysDot"/>
            <a:miter lim="800000"/>
            <a:headEnd type="none"/>
            <a:tailEnd type="none"/>
          </a:ln>
          <a:effectLst/>
        </p:spPr>
      </p:cxnSp>
      <p:sp>
        <p:nvSpPr>
          <p:cNvPr id="577" name="Arrow: Right 576">
            <a:extLst>
              <a:ext uri="{FF2B5EF4-FFF2-40B4-BE49-F238E27FC236}">
                <a16:creationId xmlns:a16="http://schemas.microsoft.com/office/drawing/2014/main" id="{98D2960C-67BC-E30E-5463-EA862E98052D}"/>
              </a:ext>
            </a:extLst>
          </p:cNvPr>
          <p:cNvSpPr/>
          <p:nvPr/>
        </p:nvSpPr>
        <p:spPr>
          <a:xfrm rot="16200000">
            <a:off x="10638129" y="1576192"/>
            <a:ext cx="170309" cy="240657"/>
          </a:xfrm>
          <a:prstGeom prst="rightArrow">
            <a:avLst/>
          </a:prstGeom>
          <a:solidFill>
            <a:srgbClr val="003455"/>
          </a:solidFill>
          <a:ln w="12700" cap="flat" cmpd="sng" algn="ctr">
            <a:solidFill>
              <a:srgbClr val="003455"/>
            </a:solidFill>
            <a:prstDash val="solid"/>
            <a:miter lim="800000"/>
          </a:ln>
          <a:effectLst/>
        </p:spPr>
        <p:txBody>
          <a:bodyPr rtlCol="0" anchor="ctr"/>
          <a:lstStyle/>
          <a:p>
            <a:pPr marL="0" marR="0" lvl="0" indent="0" algn="ctr" defTabSz="609341" rtl="0" eaLnBrk="0" fontAlgn="base" latinLnBrk="0" hangingPunct="0">
              <a:lnSpc>
                <a:spcPct val="100000"/>
              </a:lnSpc>
              <a:spcBef>
                <a:spcPct val="0"/>
              </a:spcBef>
              <a:spcAft>
                <a:spcPct val="0"/>
              </a:spcAft>
              <a:buClrTx/>
              <a:buSzTx/>
              <a:buFontTx/>
              <a:buNone/>
              <a:tabLst/>
              <a:defRPr/>
            </a:pPr>
            <a:endParaRPr kumimoji="0" lang="en-GB" sz="1200" b="0" i="0" u="none" strike="noStrike" kern="0" cap="none" spc="0" normalizeH="0" baseline="0" noProof="0" dirty="0">
              <a:ln>
                <a:noFill/>
              </a:ln>
              <a:solidFill>
                <a:srgbClr val="FFFFFF"/>
              </a:solidFill>
              <a:effectLst/>
              <a:uLnTx/>
              <a:uFillTx/>
              <a:latin typeface="Arial" panose="020B0604020202020204"/>
              <a:ea typeface="MS PGothic" charset="0"/>
              <a:cs typeface="+mn-cs"/>
            </a:endParaRPr>
          </a:p>
        </p:txBody>
      </p:sp>
      <p:sp>
        <p:nvSpPr>
          <p:cNvPr id="578" name="TextBox 577">
            <a:extLst>
              <a:ext uri="{FF2B5EF4-FFF2-40B4-BE49-F238E27FC236}">
                <a16:creationId xmlns:a16="http://schemas.microsoft.com/office/drawing/2014/main" id="{F10660C0-AC6D-1708-FFBB-A86588A697DD}"/>
              </a:ext>
            </a:extLst>
          </p:cNvPr>
          <p:cNvSpPr txBox="1"/>
          <p:nvPr/>
        </p:nvSpPr>
        <p:spPr>
          <a:xfrm>
            <a:off x="1087697" y="1652108"/>
            <a:ext cx="7580024" cy="306467"/>
          </a:xfrm>
          <a:prstGeom prst="roundRect">
            <a:avLst/>
          </a:prstGeom>
          <a:noFill/>
          <a:ln w="19050">
            <a:solidFill>
              <a:srgbClr val="003455"/>
            </a:solidFill>
            <a:prstDash val="sysDot"/>
          </a:ln>
        </p:spPr>
        <p:txBody>
          <a:bodyPr wrap="square" lIns="36000" rIns="3600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i="1" noProof="0" dirty="0">
                <a:solidFill>
                  <a:srgbClr val="003455"/>
                </a:solidFill>
                <a:latin typeface="Arial" panose="020B0604020202020204"/>
                <a:ea typeface="+mn-ea"/>
                <a:cs typeface="+mn-cs"/>
              </a:rPr>
              <a:t>Visits at screening, baseline and months 1, 3, 6, 9 and 12</a:t>
            </a:r>
            <a:r>
              <a:rPr kumimoji="0" lang="en-GB" sz="1200" b="1" i="1" u="none" strike="noStrike" kern="1200" cap="none" spc="0" normalizeH="0" baseline="0" noProof="0" dirty="0">
                <a:ln>
                  <a:noFill/>
                </a:ln>
                <a:solidFill>
                  <a:srgbClr val="003455"/>
                </a:solidFill>
                <a:effectLst/>
                <a:uLnTx/>
                <a:uFillTx/>
                <a:latin typeface="Arial" panose="020B0604020202020204"/>
                <a:ea typeface="+mn-ea"/>
                <a:cs typeface="+mn-cs"/>
              </a:rPr>
              <a:t>; thereafter every 4 months till end of study</a:t>
            </a:r>
          </a:p>
        </p:txBody>
      </p:sp>
      <p:pic>
        <p:nvPicPr>
          <p:cNvPr id="584" name="Graphic 583" descr="Clipboard Mixed with solid fill">
            <a:extLst>
              <a:ext uri="{FF2B5EF4-FFF2-40B4-BE49-F238E27FC236}">
                <a16:creationId xmlns:a16="http://schemas.microsoft.com/office/drawing/2014/main" id="{E09FEE52-8AB7-7DA4-34D6-99546AC0C74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3301" y="1502357"/>
            <a:ext cx="533290" cy="533290"/>
          </a:xfrm>
          <a:prstGeom prst="rect">
            <a:avLst/>
          </a:prstGeom>
        </p:spPr>
      </p:pic>
      <p:sp>
        <p:nvSpPr>
          <p:cNvPr id="593" name="TextBox 592">
            <a:extLst>
              <a:ext uri="{FF2B5EF4-FFF2-40B4-BE49-F238E27FC236}">
                <a16:creationId xmlns:a16="http://schemas.microsoft.com/office/drawing/2014/main" id="{7C490C5C-8C36-2191-4F78-29FA321A2B7D}"/>
              </a:ext>
            </a:extLst>
          </p:cNvPr>
          <p:cNvSpPr txBox="1"/>
          <p:nvPr/>
        </p:nvSpPr>
        <p:spPr>
          <a:xfrm>
            <a:off x="1087697" y="2961223"/>
            <a:ext cx="3367913" cy="2162130"/>
          </a:xfrm>
          <a:prstGeom prst="rect">
            <a:avLst/>
          </a:prstGeom>
          <a:noFill/>
        </p:spPr>
        <p:txBody>
          <a:bodyPr wrap="square">
            <a:spAutoFit/>
          </a:bodyPr>
          <a:lstStyle/>
          <a:p>
            <a:pPr marL="358775" lvl="1" indent="-274638" defTabSz="914400" eaLnBrk="1" fontAlgn="auto" hangingPunct="1">
              <a:spcBef>
                <a:spcPts val="300"/>
              </a:spcBef>
              <a:spcAft>
                <a:spcPts val="600"/>
              </a:spcAft>
              <a:buFont typeface="Arial" panose="020B0604020202020204" pitchFamily="34" charset="0"/>
              <a:buChar char="•"/>
              <a:defRPr/>
            </a:pPr>
            <a:r>
              <a:rPr lang="en-GB" sz="1400" kern="0" noProof="0" dirty="0">
                <a:solidFill>
                  <a:srgbClr val="38713A"/>
                </a:solidFill>
                <a:latin typeface="+mn-lt"/>
              </a:rPr>
              <a:t>Age ≥18 years</a:t>
            </a:r>
          </a:p>
          <a:p>
            <a:pPr marL="358775" lvl="1" indent="-274638" defTabSz="914400" eaLnBrk="1" fontAlgn="auto" hangingPunct="1">
              <a:spcBef>
                <a:spcPts val="300"/>
              </a:spcBef>
              <a:spcAft>
                <a:spcPts val="600"/>
              </a:spcAft>
              <a:buFont typeface="Arial" panose="020B0604020202020204" pitchFamily="34" charset="0"/>
              <a:buChar char="•"/>
              <a:defRPr/>
            </a:pPr>
            <a:r>
              <a:rPr lang="en-GB" sz="1400" kern="0" noProof="0" dirty="0">
                <a:solidFill>
                  <a:srgbClr val="38713A"/>
                </a:solidFill>
                <a:latin typeface="+mn-lt"/>
              </a:rPr>
              <a:t>UACR ≥200 to &lt;500 mg/g and </a:t>
            </a:r>
            <a:br>
              <a:rPr lang="en-GB" sz="1400" kern="0" noProof="0" dirty="0">
                <a:solidFill>
                  <a:srgbClr val="38713A"/>
                </a:solidFill>
                <a:latin typeface="+mn-lt"/>
              </a:rPr>
            </a:br>
            <a:r>
              <a:rPr lang="en-GB" sz="1400" kern="0" noProof="0" dirty="0">
                <a:solidFill>
                  <a:srgbClr val="38713A"/>
                </a:solidFill>
                <a:latin typeface="+mn-lt"/>
              </a:rPr>
              <a:t>eGFR ≥25 to &lt;60 ml/min/1.73 </a:t>
            </a:r>
            <a:r>
              <a:rPr lang="en-GB" sz="1400" kern="0" noProof="0" dirty="0" err="1">
                <a:solidFill>
                  <a:srgbClr val="38713A"/>
                </a:solidFill>
                <a:latin typeface="+mn-lt"/>
              </a:rPr>
              <a:t>m</a:t>
            </a:r>
            <a:r>
              <a:rPr lang="en-GB" sz="1400" kern="0" baseline="30000" noProof="0" dirty="0" err="1">
                <a:solidFill>
                  <a:srgbClr val="38713A"/>
                </a:solidFill>
                <a:latin typeface="+mn-lt"/>
              </a:rPr>
              <a:t>2</a:t>
            </a:r>
            <a:r>
              <a:rPr lang="en-GB" sz="1400" kern="0" baseline="30000" noProof="0" dirty="0">
                <a:solidFill>
                  <a:srgbClr val="38713A"/>
                </a:solidFill>
                <a:latin typeface="+mn-lt"/>
              </a:rPr>
              <a:t> </a:t>
            </a:r>
            <a:r>
              <a:rPr lang="en-GB" sz="1400" b="1" kern="0" noProof="0" dirty="0">
                <a:solidFill>
                  <a:srgbClr val="38713A"/>
                </a:solidFill>
                <a:latin typeface="+mn-lt"/>
              </a:rPr>
              <a:t>OR </a:t>
            </a:r>
            <a:r>
              <a:rPr lang="en-GB" sz="1400" kern="0" noProof="0" dirty="0">
                <a:solidFill>
                  <a:srgbClr val="38713A"/>
                </a:solidFill>
                <a:latin typeface="+mn-lt"/>
              </a:rPr>
              <a:t>UACR ≥500 to ≤3500 mg/g and eGFR ≥25 to &lt;90 ml/min/1.73 </a:t>
            </a:r>
            <a:r>
              <a:rPr lang="en-GB" sz="1400" kern="0" noProof="0" dirty="0" err="1">
                <a:solidFill>
                  <a:srgbClr val="38713A"/>
                </a:solidFill>
                <a:latin typeface="+mn-lt"/>
              </a:rPr>
              <a:t>m</a:t>
            </a:r>
            <a:r>
              <a:rPr lang="en-GB" sz="1400" kern="0" baseline="30000" noProof="0" dirty="0" err="1">
                <a:solidFill>
                  <a:srgbClr val="38713A"/>
                </a:solidFill>
                <a:latin typeface="+mn-lt"/>
              </a:rPr>
              <a:t>2</a:t>
            </a:r>
            <a:endParaRPr lang="en-GB" sz="1400" kern="0" baseline="30000" noProof="0" dirty="0">
              <a:solidFill>
                <a:srgbClr val="38713A"/>
              </a:solidFill>
              <a:latin typeface="+mn-lt"/>
            </a:endParaRPr>
          </a:p>
          <a:p>
            <a:pPr marL="358775" lvl="0" indent="-274638" defTabSz="914400" eaLnBrk="1" fontAlgn="auto" hangingPunct="1">
              <a:spcBef>
                <a:spcPts val="300"/>
              </a:spcBef>
              <a:spcAft>
                <a:spcPts val="600"/>
              </a:spcAft>
              <a:buFont typeface="Arial" panose="020B0604020202020204" pitchFamily="34" charset="0"/>
              <a:buChar char="•"/>
              <a:defRPr/>
            </a:pPr>
            <a:r>
              <a:rPr lang="en-GB" sz="1400" b="1" kern="0" noProof="0" dirty="0">
                <a:solidFill>
                  <a:srgbClr val="38713A"/>
                </a:solidFill>
                <a:latin typeface="+mn-lt"/>
              </a:rPr>
              <a:t>Stable maximal tolerated labelled dose of </a:t>
            </a:r>
            <a:r>
              <a:rPr lang="en-GB" sz="1400" b="1" kern="0" noProof="0" dirty="0" err="1">
                <a:solidFill>
                  <a:srgbClr val="38713A"/>
                </a:solidFill>
                <a:latin typeface="+mn-lt"/>
              </a:rPr>
              <a:t>ACEi</a:t>
            </a:r>
            <a:r>
              <a:rPr lang="en-GB" sz="1400" b="1" kern="0" noProof="0" dirty="0">
                <a:solidFill>
                  <a:srgbClr val="38713A"/>
                </a:solidFill>
                <a:latin typeface="+mn-lt"/>
              </a:rPr>
              <a:t>/ARB for ≥4 weeks </a:t>
            </a:r>
          </a:p>
          <a:p>
            <a:pPr marL="358775" lvl="0" indent="-274638" defTabSz="914400" eaLnBrk="1" fontAlgn="auto" hangingPunct="1">
              <a:spcBef>
                <a:spcPts val="300"/>
              </a:spcBef>
              <a:spcAft>
                <a:spcPts val="600"/>
              </a:spcAft>
              <a:buFont typeface="Arial" panose="020B0604020202020204" pitchFamily="34" charset="0"/>
              <a:buChar char="•"/>
              <a:defRPr/>
            </a:pPr>
            <a:r>
              <a:rPr lang="en-GB" sz="1400" kern="0" noProof="0" dirty="0">
                <a:solidFill>
                  <a:srgbClr val="38713A"/>
                </a:solidFill>
                <a:latin typeface="+mn-lt"/>
              </a:rPr>
              <a:t>Serum potassium ≤4.8 mmol/l</a:t>
            </a:r>
          </a:p>
        </p:txBody>
      </p:sp>
      <p:sp>
        <p:nvSpPr>
          <p:cNvPr id="595" name="TextBox 594">
            <a:extLst>
              <a:ext uri="{FF2B5EF4-FFF2-40B4-BE49-F238E27FC236}">
                <a16:creationId xmlns:a16="http://schemas.microsoft.com/office/drawing/2014/main" id="{3FDC9F09-3F52-DA94-4A08-76AF5AC03C13}"/>
              </a:ext>
            </a:extLst>
          </p:cNvPr>
          <p:cNvSpPr txBox="1"/>
          <p:nvPr/>
        </p:nvSpPr>
        <p:spPr>
          <a:xfrm>
            <a:off x="7202522" y="2970376"/>
            <a:ext cx="2848518" cy="2492990"/>
          </a:xfrm>
          <a:prstGeom prst="rect">
            <a:avLst/>
          </a:prstGeom>
          <a:noFill/>
        </p:spPr>
        <p:txBody>
          <a:bodyPr wrap="square">
            <a:spAutoFit/>
          </a:bodyPr>
          <a:lstStyle/>
          <a:p>
            <a:pPr marL="358775" lvl="1" indent="-274638" defTabSz="914400" eaLnBrk="1" fontAlgn="auto" hangingPunct="1">
              <a:spcBef>
                <a:spcPts val="300"/>
              </a:spcBef>
              <a:spcAft>
                <a:spcPts val="600"/>
              </a:spcAft>
              <a:buFont typeface="Arial" panose="020B0604020202020204" pitchFamily="34" charset="0"/>
              <a:buChar char="•"/>
              <a:defRPr/>
            </a:pPr>
            <a:r>
              <a:rPr lang="en-GB" sz="1400" b="1" kern="0" noProof="0" dirty="0" err="1">
                <a:solidFill>
                  <a:schemeClr val="accent3"/>
                </a:solidFill>
                <a:latin typeface="+mn-lt"/>
              </a:rPr>
              <a:t>T1D</a:t>
            </a:r>
            <a:r>
              <a:rPr lang="en-GB" sz="1400" b="1" kern="0" noProof="0" dirty="0">
                <a:solidFill>
                  <a:schemeClr val="accent3"/>
                </a:solidFill>
                <a:latin typeface="+mn-lt"/>
              </a:rPr>
              <a:t> or </a:t>
            </a:r>
            <a:r>
              <a:rPr lang="en-GB" sz="1400" b="1" kern="0" noProof="0" dirty="0" err="1">
                <a:solidFill>
                  <a:schemeClr val="accent3"/>
                </a:solidFill>
                <a:latin typeface="+mn-lt"/>
              </a:rPr>
              <a:t>T2D</a:t>
            </a:r>
            <a:r>
              <a:rPr lang="en-GB" sz="1400" b="1" kern="0" noProof="0" dirty="0">
                <a:solidFill>
                  <a:schemeClr val="accent3"/>
                </a:solidFill>
                <a:latin typeface="+mn-lt"/>
              </a:rPr>
              <a:t>, or </a:t>
            </a:r>
            <a:r>
              <a:rPr lang="en-GB" sz="1400" b="1" kern="0" noProof="0" dirty="0" err="1">
                <a:solidFill>
                  <a:schemeClr val="accent3"/>
                </a:solidFill>
                <a:latin typeface="+mn-lt"/>
              </a:rPr>
              <a:t>HbA1c</a:t>
            </a:r>
            <a:r>
              <a:rPr lang="en-GB" sz="1400" b="1" kern="0" noProof="0" dirty="0">
                <a:solidFill>
                  <a:schemeClr val="accent3"/>
                </a:solidFill>
                <a:latin typeface="+mn-lt"/>
              </a:rPr>
              <a:t> ≥6.5% </a:t>
            </a:r>
            <a:r>
              <a:rPr lang="en-GB" sz="1400" kern="0" noProof="0" dirty="0">
                <a:solidFill>
                  <a:schemeClr val="accent3"/>
                </a:solidFill>
                <a:latin typeface="+mn-lt"/>
              </a:rPr>
              <a:t>(≥48 mmol/mol) </a:t>
            </a:r>
          </a:p>
          <a:p>
            <a:pPr marL="358775" lvl="1" indent="-274638" defTabSz="914400" eaLnBrk="1" hangingPunct="1">
              <a:spcBef>
                <a:spcPts val="300"/>
              </a:spcBef>
              <a:spcAft>
                <a:spcPts val="600"/>
              </a:spcAft>
              <a:buFont typeface="Arial" panose="020B0604020202020204" pitchFamily="34" charset="0"/>
              <a:buChar char="•"/>
              <a:defRPr/>
            </a:pPr>
            <a:r>
              <a:rPr lang="en-GB" sz="1400" kern="0" noProof="0" dirty="0">
                <a:solidFill>
                  <a:schemeClr val="accent3"/>
                </a:solidFill>
                <a:latin typeface="+mn-lt"/>
              </a:rPr>
              <a:t>Kidney disease requiring immunosuppressive therapy</a:t>
            </a:r>
            <a:r>
              <a:rPr lang="en-GB" sz="1400" kern="0" baseline="30000" noProof="0" dirty="0">
                <a:solidFill>
                  <a:schemeClr val="accent3"/>
                </a:solidFill>
                <a:latin typeface="+mn-lt"/>
              </a:rPr>
              <a:t>#</a:t>
            </a:r>
          </a:p>
          <a:p>
            <a:pPr marL="358775" lvl="1" indent="-274638" defTabSz="914400" eaLnBrk="1" hangingPunct="1">
              <a:spcBef>
                <a:spcPts val="300"/>
              </a:spcBef>
              <a:spcAft>
                <a:spcPts val="600"/>
              </a:spcAft>
              <a:buFont typeface="Arial" panose="020B0604020202020204" pitchFamily="34" charset="0"/>
              <a:buChar char="•"/>
              <a:defRPr/>
            </a:pPr>
            <a:r>
              <a:rPr lang="en-GB" sz="1400" kern="0" noProof="0" dirty="0">
                <a:solidFill>
                  <a:schemeClr val="accent3"/>
                </a:solidFill>
                <a:latin typeface="+mn-lt"/>
              </a:rPr>
              <a:t>Other kidney disease</a:t>
            </a:r>
            <a:r>
              <a:rPr lang="en-GB" sz="1400" baseline="30000" noProof="0" dirty="0">
                <a:solidFill>
                  <a:schemeClr val="accent3"/>
                </a:solidFill>
                <a:latin typeface="+mn-lt"/>
              </a:rPr>
              <a:t>‡</a:t>
            </a:r>
            <a:endParaRPr lang="en-GB" sz="1400" kern="0" baseline="30000" noProof="0" dirty="0">
              <a:solidFill>
                <a:schemeClr val="accent3"/>
              </a:solidFill>
              <a:latin typeface="+mn-lt"/>
            </a:endParaRPr>
          </a:p>
          <a:p>
            <a:pPr marL="358775" lvl="1" indent="-274638" defTabSz="914400" eaLnBrk="1" hangingPunct="1">
              <a:spcBef>
                <a:spcPts val="300"/>
              </a:spcBef>
              <a:spcAft>
                <a:spcPts val="600"/>
              </a:spcAft>
              <a:buFont typeface="Arial" panose="020B0604020202020204" pitchFamily="34" charset="0"/>
              <a:buChar char="•"/>
              <a:defRPr/>
            </a:pPr>
            <a:r>
              <a:rPr lang="en-GB" sz="1400" kern="0" noProof="0" dirty="0">
                <a:solidFill>
                  <a:schemeClr val="accent3"/>
                </a:solidFill>
                <a:latin typeface="+mn-lt"/>
              </a:rPr>
              <a:t>SBP ≥160 mmHg or </a:t>
            </a:r>
            <a:r>
              <a:rPr lang="en-GB" sz="1400" kern="0" noProof="0" dirty="0" err="1">
                <a:solidFill>
                  <a:schemeClr val="accent3"/>
                </a:solidFill>
                <a:latin typeface="+mn-lt"/>
              </a:rPr>
              <a:t>DBP</a:t>
            </a:r>
            <a:r>
              <a:rPr lang="en-GB" sz="1400" kern="0" noProof="0" dirty="0">
                <a:solidFill>
                  <a:schemeClr val="accent3"/>
                </a:solidFill>
                <a:latin typeface="+mn-lt"/>
              </a:rPr>
              <a:t> ≥100 mmHg</a:t>
            </a:r>
          </a:p>
          <a:p>
            <a:pPr marL="358775" lvl="1" indent="-274638" defTabSz="914400" eaLnBrk="1" hangingPunct="1">
              <a:spcBef>
                <a:spcPts val="300"/>
              </a:spcBef>
              <a:spcAft>
                <a:spcPts val="600"/>
              </a:spcAft>
              <a:buFont typeface="Arial" panose="020B0604020202020204" pitchFamily="34" charset="0"/>
              <a:buChar char="•"/>
              <a:defRPr/>
            </a:pPr>
            <a:r>
              <a:rPr lang="en-GB" sz="1400" kern="0" noProof="0" dirty="0">
                <a:solidFill>
                  <a:schemeClr val="accent3"/>
                </a:solidFill>
                <a:latin typeface="+mn-lt"/>
              </a:rPr>
              <a:t>Symptomatic HFrEF with Class IA indication for MRAs</a:t>
            </a:r>
          </a:p>
        </p:txBody>
      </p:sp>
      <p:sp>
        <p:nvSpPr>
          <p:cNvPr id="612" name="Flowchart: Connector 611">
            <a:extLst>
              <a:ext uri="{FF2B5EF4-FFF2-40B4-BE49-F238E27FC236}">
                <a16:creationId xmlns:a16="http://schemas.microsoft.com/office/drawing/2014/main" id="{D20DC742-F923-BF3E-5072-E78B89ADC721}"/>
              </a:ext>
            </a:extLst>
          </p:cNvPr>
          <p:cNvSpPr/>
          <p:nvPr/>
        </p:nvSpPr>
        <p:spPr>
          <a:xfrm>
            <a:off x="1196337" y="2415072"/>
            <a:ext cx="540000" cy="540000"/>
          </a:xfrm>
          <a:prstGeom prst="flowChartConnector">
            <a:avLst/>
          </a:prstGeom>
          <a:solidFill>
            <a:schemeClr val="bg1"/>
          </a:solidFill>
          <a:ln w="19050">
            <a:solidFill>
              <a:schemeClr val="bg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defTabSz="609585" rtl="0" eaLnBrk="0" fontAlgn="base" hangingPunct="0">
              <a:spcBef>
                <a:spcPct val="0"/>
              </a:spcBef>
              <a:spcAft>
                <a:spcPct val="0"/>
              </a:spcAft>
              <a:defRPr kern="1200">
                <a:solidFill>
                  <a:schemeClr val="lt1"/>
                </a:solidFill>
                <a:latin typeface="+mn-lt"/>
                <a:ea typeface="+mn-ea"/>
                <a:cs typeface="+mn-cs"/>
              </a:defRPr>
            </a:lvl1pPr>
            <a:lvl2pPr marL="609585" algn="l" defTabSz="609585" rtl="0" eaLnBrk="0" fontAlgn="base" hangingPunct="0">
              <a:spcBef>
                <a:spcPct val="0"/>
              </a:spcBef>
              <a:spcAft>
                <a:spcPct val="0"/>
              </a:spcAft>
              <a:defRPr kern="1200">
                <a:solidFill>
                  <a:schemeClr val="lt1"/>
                </a:solidFill>
                <a:latin typeface="+mn-lt"/>
                <a:ea typeface="+mn-ea"/>
                <a:cs typeface="+mn-cs"/>
              </a:defRPr>
            </a:lvl2pPr>
            <a:lvl3pPr marL="1219170" algn="l" defTabSz="609585" rtl="0" eaLnBrk="0" fontAlgn="base" hangingPunct="0">
              <a:spcBef>
                <a:spcPct val="0"/>
              </a:spcBef>
              <a:spcAft>
                <a:spcPct val="0"/>
              </a:spcAft>
              <a:defRPr kern="1200">
                <a:solidFill>
                  <a:schemeClr val="lt1"/>
                </a:solidFill>
                <a:latin typeface="+mn-lt"/>
                <a:ea typeface="+mn-ea"/>
                <a:cs typeface="+mn-cs"/>
              </a:defRPr>
            </a:lvl3pPr>
            <a:lvl4pPr marL="1828754" algn="l" defTabSz="609585" rtl="0" eaLnBrk="0" fontAlgn="base" hangingPunct="0">
              <a:spcBef>
                <a:spcPct val="0"/>
              </a:spcBef>
              <a:spcAft>
                <a:spcPct val="0"/>
              </a:spcAft>
              <a:defRPr kern="1200">
                <a:solidFill>
                  <a:schemeClr val="lt1"/>
                </a:solidFill>
                <a:latin typeface="+mn-lt"/>
                <a:ea typeface="+mn-ea"/>
                <a:cs typeface="+mn-cs"/>
              </a:defRPr>
            </a:lvl4pPr>
            <a:lvl5pPr marL="2438339" algn="l" defTabSz="609585" rtl="0" eaLnBrk="0" fontAlgn="base" hangingPunct="0">
              <a:spcBef>
                <a:spcPct val="0"/>
              </a:spcBef>
              <a:spcAft>
                <a:spcPct val="0"/>
              </a:spcAft>
              <a:defRPr kern="1200">
                <a:solidFill>
                  <a:schemeClr val="lt1"/>
                </a:solidFill>
                <a:latin typeface="+mn-lt"/>
                <a:ea typeface="+mn-ea"/>
                <a:cs typeface="+mn-cs"/>
              </a:defRPr>
            </a:lvl5pPr>
            <a:lvl6pPr marL="3047924" algn="l" defTabSz="609585" rtl="0" eaLnBrk="1" latinLnBrk="0" hangingPunct="1">
              <a:defRPr kern="1200">
                <a:solidFill>
                  <a:schemeClr val="lt1"/>
                </a:solidFill>
                <a:latin typeface="+mn-lt"/>
                <a:ea typeface="+mn-ea"/>
                <a:cs typeface="+mn-cs"/>
              </a:defRPr>
            </a:lvl6pPr>
            <a:lvl7pPr marL="3657509" algn="l" defTabSz="609585" rtl="0" eaLnBrk="1" latinLnBrk="0" hangingPunct="1">
              <a:defRPr kern="1200">
                <a:solidFill>
                  <a:schemeClr val="lt1"/>
                </a:solidFill>
                <a:latin typeface="+mn-lt"/>
                <a:ea typeface="+mn-ea"/>
                <a:cs typeface="+mn-cs"/>
              </a:defRPr>
            </a:lvl7pPr>
            <a:lvl8pPr marL="4267093" algn="l" defTabSz="609585" rtl="0" eaLnBrk="1" latinLnBrk="0" hangingPunct="1">
              <a:defRPr kern="1200">
                <a:solidFill>
                  <a:schemeClr val="lt1"/>
                </a:solidFill>
                <a:latin typeface="+mn-lt"/>
                <a:ea typeface="+mn-ea"/>
                <a:cs typeface="+mn-cs"/>
              </a:defRPr>
            </a:lvl8pPr>
            <a:lvl9pPr marL="4876678" algn="l" defTabSz="609585" rtl="0" eaLnBrk="1" latinLnBrk="0" hangingPunct="1">
              <a:defRPr kern="1200">
                <a:solidFill>
                  <a:schemeClr val="lt1"/>
                </a:solidFill>
                <a:latin typeface="+mn-lt"/>
                <a:ea typeface="+mn-ea"/>
                <a:cs typeface="+mn-cs"/>
              </a:defRPr>
            </a:lvl9pPr>
          </a:lstStyle>
          <a:p>
            <a:pPr marL="0" marR="0" lvl="0" indent="0" algn="ctr" defTabSz="609585"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615" name="Picture 614">
            <a:extLst>
              <a:ext uri="{FF2B5EF4-FFF2-40B4-BE49-F238E27FC236}">
                <a16:creationId xmlns:a16="http://schemas.microsoft.com/office/drawing/2014/main" id="{EF3AD76A-6DCB-790D-2BBE-2CEBA5FC3AF7}"/>
              </a:ext>
            </a:extLst>
          </p:cNvPr>
          <p:cNvPicPr>
            <a:picLocks/>
          </p:cNvPicPr>
          <p:nvPr/>
        </p:nvPicPr>
        <p:blipFill rotWithShape="1">
          <a:blip r:embed="rId4" cstate="hqprint">
            <a:extLst>
              <a:ext uri="{28A0092B-C50C-407E-A947-70E740481C1C}">
                <a14:useLocalDpi xmlns:a14="http://schemas.microsoft.com/office/drawing/2010/main"/>
              </a:ext>
            </a:extLst>
          </a:blip>
          <a:srcRect l="-20479" t="-23888" r="-22940" b="-19531"/>
          <a:stretch/>
        </p:blipFill>
        <p:spPr>
          <a:xfrm>
            <a:off x="1282136" y="2497918"/>
            <a:ext cx="360000" cy="360000"/>
          </a:xfrm>
          <a:prstGeom prst="ellipse">
            <a:avLst/>
          </a:prstGeom>
          <a:solidFill>
            <a:srgbClr val="66B512"/>
          </a:solidFill>
          <a:ln w="19050">
            <a:solidFill>
              <a:schemeClr val="bg2"/>
            </a:solidFill>
          </a:ln>
        </p:spPr>
      </p:pic>
      <p:sp>
        <p:nvSpPr>
          <p:cNvPr id="619" name="Flowchart: Connector 618">
            <a:extLst>
              <a:ext uri="{FF2B5EF4-FFF2-40B4-BE49-F238E27FC236}">
                <a16:creationId xmlns:a16="http://schemas.microsoft.com/office/drawing/2014/main" id="{3498094B-2585-8A32-BA2B-317A5E0DC4B0}"/>
              </a:ext>
            </a:extLst>
          </p:cNvPr>
          <p:cNvSpPr/>
          <p:nvPr/>
        </p:nvSpPr>
        <p:spPr>
          <a:xfrm>
            <a:off x="6968328" y="2421442"/>
            <a:ext cx="540000" cy="540000"/>
          </a:xfrm>
          <a:prstGeom prst="flowChartConnector">
            <a:avLst/>
          </a:prstGeom>
          <a:solidFill>
            <a:schemeClr val="bg1"/>
          </a:solidFill>
          <a:ln w="19050">
            <a:solidFill>
              <a:schemeClr val="accent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defTabSz="609585" rtl="0" eaLnBrk="0" fontAlgn="base" hangingPunct="0">
              <a:spcBef>
                <a:spcPct val="0"/>
              </a:spcBef>
              <a:spcAft>
                <a:spcPct val="0"/>
              </a:spcAft>
              <a:defRPr kern="1200">
                <a:solidFill>
                  <a:schemeClr val="lt1"/>
                </a:solidFill>
                <a:latin typeface="+mn-lt"/>
                <a:ea typeface="+mn-ea"/>
                <a:cs typeface="+mn-cs"/>
              </a:defRPr>
            </a:lvl1pPr>
            <a:lvl2pPr marL="609585" algn="l" defTabSz="609585" rtl="0" eaLnBrk="0" fontAlgn="base" hangingPunct="0">
              <a:spcBef>
                <a:spcPct val="0"/>
              </a:spcBef>
              <a:spcAft>
                <a:spcPct val="0"/>
              </a:spcAft>
              <a:defRPr kern="1200">
                <a:solidFill>
                  <a:schemeClr val="lt1"/>
                </a:solidFill>
                <a:latin typeface="+mn-lt"/>
                <a:ea typeface="+mn-ea"/>
                <a:cs typeface="+mn-cs"/>
              </a:defRPr>
            </a:lvl2pPr>
            <a:lvl3pPr marL="1219170" algn="l" defTabSz="609585" rtl="0" eaLnBrk="0" fontAlgn="base" hangingPunct="0">
              <a:spcBef>
                <a:spcPct val="0"/>
              </a:spcBef>
              <a:spcAft>
                <a:spcPct val="0"/>
              </a:spcAft>
              <a:defRPr kern="1200">
                <a:solidFill>
                  <a:schemeClr val="lt1"/>
                </a:solidFill>
                <a:latin typeface="+mn-lt"/>
                <a:ea typeface="+mn-ea"/>
                <a:cs typeface="+mn-cs"/>
              </a:defRPr>
            </a:lvl3pPr>
            <a:lvl4pPr marL="1828754" algn="l" defTabSz="609585" rtl="0" eaLnBrk="0" fontAlgn="base" hangingPunct="0">
              <a:spcBef>
                <a:spcPct val="0"/>
              </a:spcBef>
              <a:spcAft>
                <a:spcPct val="0"/>
              </a:spcAft>
              <a:defRPr kern="1200">
                <a:solidFill>
                  <a:schemeClr val="lt1"/>
                </a:solidFill>
                <a:latin typeface="+mn-lt"/>
                <a:ea typeface="+mn-ea"/>
                <a:cs typeface="+mn-cs"/>
              </a:defRPr>
            </a:lvl4pPr>
            <a:lvl5pPr marL="2438339" algn="l" defTabSz="609585" rtl="0" eaLnBrk="0" fontAlgn="base" hangingPunct="0">
              <a:spcBef>
                <a:spcPct val="0"/>
              </a:spcBef>
              <a:spcAft>
                <a:spcPct val="0"/>
              </a:spcAft>
              <a:defRPr kern="1200">
                <a:solidFill>
                  <a:schemeClr val="lt1"/>
                </a:solidFill>
                <a:latin typeface="+mn-lt"/>
                <a:ea typeface="+mn-ea"/>
                <a:cs typeface="+mn-cs"/>
              </a:defRPr>
            </a:lvl5pPr>
            <a:lvl6pPr marL="3047924" algn="l" defTabSz="609585" rtl="0" eaLnBrk="1" latinLnBrk="0" hangingPunct="1">
              <a:defRPr kern="1200">
                <a:solidFill>
                  <a:schemeClr val="lt1"/>
                </a:solidFill>
                <a:latin typeface="+mn-lt"/>
                <a:ea typeface="+mn-ea"/>
                <a:cs typeface="+mn-cs"/>
              </a:defRPr>
            </a:lvl6pPr>
            <a:lvl7pPr marL="3657509" algn="l" defTabSz="609585" rtl="0" eaLnBrk="1" latinLnBrk="0" hangingPunct="1">
              <a:defRPr kern="1200">
                <a:solidFill>
                  <a:schemeClr val="lt1"/>
                </a:solidFill>
                <a:latin typeface="+mn-lt"/>
                <a:ea typeface="+mn-ea"/>
                <a:cs typeface="+mn-cs"/>
              </a:defRPr>
            </a:lvl7pPr>
            <a:lvl8pPr marL="4267093" algn="l" defTabSz="609585" rtl="0" eaLnBrk="1" latinLnBrk="0" hangingPunct="1">
              <a:defRPr kern="1200">
                <a:solidFill>
                  <a:schemeClr val="lt1"/>
                </a:solidFill>
                <a:latin typeface="+mn-lt"/>
                <a:ea typeface="+mn-ea"/>
                <a:cs typeface="+mn-cs"/>
              </a:defRPr>
            </a:lvl8pPr>
            <a:lvl9pPr marL="4876678" algn="l" defTabSz="609585" rtl="0" eaLnBrk="1" latinLnBrk="0" hangingPunct="1">
              <a:defRPr kern="1200">
                <a:solidFill>
                  <a:schemeClr val="lt1"/>
                </a:solidFill>
                <a:latin typeface="+mn-lt"/>
                <a:ea typeface="+mn-ea"/>
                <a:cs typeface="+mn-cs"/>
              </a:defRPr>
            </a:lvl9pPr>
          </a:lstStyle>
          <a:p>
            <a:pPr marL="0" marR="0" lvl="0" indent="0" algn="ctr" defTabSz="609585"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622" name="Picture 621">
            <a:extLst>
              <a:ext uri="{FF2B5EF4-FFF2-40B4-BE49-F238E27FC236}">
                <a16:creationId xmlns:a16="http://schemas.microsoft.com/office/drawing/2014/main" id="{E93B21E2-1658-8B0A-D0FE-162B8270B6B2}"/>
              </a:ext>
            </a:extLst>
          </p:cNvPr>
          <p:cNvPicPr>
            <a:picLocks/>
          </p:cNvPicPr>
          <p:nvPr/>
        </p:nvPicPr>
        <p:blipFill rotWithShape="1">
          <a:blip r:embed="rId5" cstate="hqprint">
            <a:extLst>
              <a:ext uri="{28A0092B-C50C-407E-A947-70E740481C1C}">
                <a14:useLocalDpi xmlns:a14="http://schemas.microsoft.com/office/drawing/2010/main"/>
              </a:ext>
            </a:extLst>
          </a:blip>
          <a:srcRect l="-23006" t="-23628" r="-23947" b="-23325"/>
          <a:stretch/>
        </p:blipFill>
        <p:spPr>
          <a:xfrm>
            <a:off x="7053071" y="2505090"/>
            <a:ext cx="360000" cy="360000"/>
          </a:xfrm>
          <a:prstGeom prst="ellipse">
            <a:avLst/>
          </a:prstGeom>
          <a:solidFill>
            <a:schemeClr val="accent4"/>
          </a:solidFill>
          <a:ln w="19050">
            <a:solidFill>
              <a:schemeClr val="accent4"/>
            </a:solidFill>
          </a:ln>
        </p:spPr>
      </p:pic>
      <p:pic>
        <p:nvPicPr>
          <p:cNvPr id="6" name="Picture 5">
            <a:extLst>
              <a:ext uri="{FF2B5EF4-FFF2-40B4-BE49-F238E27FC236}">
                <a16:creationId xmlns:a16="http://schemas.microsoft.com/office/drawing/2014/main" id="{AB671AA3-ED35-3118-C5D8-5EB7CE7C89F2}"/>
              </a:ext>
            </a:extLst>
          </p:cNvPr>
          <p:cNvPicPr>
            <a:picLocks noChangeAspect="1"/>
          </p:cNvPicPr>
          <p:nvPr/>
        </p:nvPicPr>
        <p:blipFill>
          <a:blip r:embed="rId6">
            <a:clrChange>
              <a:clrFrom>
                <a:srgbClr val="FAFAFA"/>
              </a:clrFrom>
              <a:clrTo>
                <a:srgbClr val="FAFAFA">
                  <a:alpha val="0"/>
                </a:srgbClr>
              </a:clrTo>
            </a:clrChange>
          </a:blip>
          <a:stretch>
            <a:fillRect/>
          </a:stretch>
        </p:blipFill>
        <p:spPr>
          <a:xfrm>
            <a:off x="41733" y="6013459"/>
            <a:ext cx="1291102" cy="340129"/>
          </a:xfrm>
          <a:prstGeom prst="rect">
            <a:avLst/>
          </a:prstGeom>
        </p:spPr>
      </p:pic>
      <p:grpSp>
        <p:nvGrpSpPr>
          <p:cNvPr id="8" name="Group 7">
            <a:extLst>
              <a:ext uri="{FF2B5EF4-FFF2-40B4-BE49-F238E27FC236}">
                <a16:creationId xmlns:a16="http://schemas.microsoft.com/office/drawing/2014/main" id="{94C6DD55-F6BB-402B-47F6-20847C5E75E6}"/>
              </a:ext>
            </a:extLst>
          </p:cNvPr>
          <p:cNvGrpSpPr/>
          <p:nvPr/>
        </p:nvGrpSpPr>
        <p:grpSpPr>
          <a:xfrm flipH="1">
            <a:off x="5299008" y="2418752"/>
            <a:ext cx="1441128" cy="3101170"/>
            <a:chOff x="4857909" y="13672285"/>
            <a:chExt cx="826523" cy="2186021"/>
          </a:xfrm>
          <a:gradFill flip="none" rotWithShape="1">
            <a:gsLst>
              <a:gs pos="0">
                <a:schemeClr val="accent2"/>
              </a:gs>
              <a:gs pos="50000">
                <a:schemeClr val="accent3"/>
              </a:gs>
              <a:gs pos="49000">
                <a:schemeClr val="accent2"/>
              </a:gs>
              <a:gs pos="100000">
                <a:schemeClr val="accent3"/>
              </a:gs>
            </a:gsLst>
            <a:lin ang="10800000" scaled="1"/>
            <a:tileRect/>
          </a:gradFill>
        </p:grpSpPr>
        <p:sp>
          <p:nvSpPr>
            <p:cNvPr id="12" name="Freeform 28">
              <a:extLst>
                <a:ext uri="{FF2B5EF4-FFF2-40B4-BE49-F238E27FC236}">
                  <a16:creationId xmlns:a16="http://schemas.microsoft.com/office/drawing/2014/main" id="{A058CE33-FCB3-788C-598C-211F8FE84599}"/>
                </a:ext>
              </a:extLst>
            </p:cNvPr>
            <p:cNvSpPr/>
            <p:nvPr/>
          </p:nvSpPr>
          <p:spPr>
            <a:xfrm>
              <a:off x="5271170" y="13672285"/>
              <a:ext cx="413262" cy="2186004"/>
            </a:xfrm>
            <a:custGeom>
              <a:avLst/>
              <a:gdLst>
                <a:gd name="connsiteX0" fmla="*/ 5087 w 866965"/>
                <a:gd name="connsiteY0" fmla="*/ 2575812 h 4585925"/>
                <a:gd name="connsiteX1" fmla="*/ 45817 w 866965"/>
                <a:gd name="connsiteY1" fmla="*/ 2868507 h 4585925"/>
                <a:gd name="connsiteX2" fmla="*/ 68725 w 866965"/>
                <a:gd name="connsiteY2" fmla="*/ 3219747 h 4585925"/>
                <a:gd name="connsiteX3" fmla="*/ 96720 w 866965"/>
                <a:gd name="connsiteY3" fmla="*/ 3349573 h 4585925"/>
                <a:gd name="connsiteX4" fmla="*/ 104368 w 866965"/>
                <a:gd name="connsiteY4" fmla="*/ 3517564 h 4585925"/>
                <a:gd name="connsiteX5" fmla="*/ 106894 w 866965"/>
                <a:gd name="connsiteY5" fmla="*/ 3907005 h 4585925"/>
                <a:gd name="connsiteX6" fmla="*/ 112976 w 866965"/>
                <a:gd name="connsiteY6" fmla="*/ 4274892 h 4585925"/>
                <a:gd name="connsiteX7" fmla="*/ 113012 w 866965"/>
                <a:gd name="connsiteY7" fmla="*/ 4274892 h 4585925"/>
                <a:gd name="connsiteX8" fmla="*/ 113723 w 866965"/>
                <a:gd name="connsiteY8" fmla="*/ 4328245 h 4585925"/>
                <a:gd name="connsiteX9" fmla="*/ 106431 w 866965"/>
                <a:gd name="connsiteY9" fmla="*/ 4433102 h 4585925"/>
                <a:gd name="connsiteX10" fmla="*/ 123506 w 866965"/>
                <a:gd name="connsiteY10" fmla="*/ 4529422 h 4585925"/>
                <a:gd name="connsiteX11" fmla="*/ 167401 w 866965"/>
                <a:gd name="connsiteY11" fmla="*/ 4585513 h 4585925"/>
                <a:gd name="connsiteX12" fmla="*/ 208878 w 866965"/>
                <a:gd name="connsiteY12" fmla="*/ 4567232 h 4585925"/>
                <a:gd name="connsiteX13" fmla="*/ 266185 w 866965"/>
                <a:gd name="connsiteY13" fmla="*/ 4573314 h 4585925"/>
                <a:gd name="connsiteX14" fmla="*/ 301543 w 866965"/>
                <a:gd name="connsiteY14" fmla="*/ 4565986 h 4585925"/>
                <a:gd name="connsiteX15" fmla="*/ 328364 w 866965"/>
                <a:gd name="connsiteY15" fmla="*/ 4548914 h 4585925"/>
                <a:gd name="connsiteX16" fmla="*/ 355186 w 866965"/>
                <a:gd name="connsiteY16" fmla="*/ 4496485 h 4585925"/>
                <a:gd name="connsiteX17" fmla="*/ 314954 w 866965"/>
                <a:gd name="connsiteY17" fmla="*/ 4378220 h 4585925"/>
                <a:gd name="connsiteX18" fmla="*/ 279595 w 866965"/>
                <a:gd name="connsiteY18" fmla="*/ 4274572 h 4585925"/>
                <a:gd name="connsiteX19" fmla="*/ 279097 w 866965"/>
                <a:gd name="connsiteY19" fmla="*/ 4274572 h 4585925"/>
                <a:gd name="connsiteX20" fmla="*/ 279987 w 866965"/>
                <a:gd name="connsiteY20" fmla="*/ 4077522 h 4585925"/>
                <a:gd name="connsiteX21" fmla="*/ 361446 w 866965"/>
                <a:gd name="connsiteY21" fmla="*/ 3550643 h 4585925"/>
                <a:gd name="connsiteX22" fmla="*/ 323278 w 866965"/>
                <a:gd name="connsiteY22" fmla="*/ 3158676 h 4585925"/>
                <a:gd name="connsiteX23" fmla="*/ 414911 w 866965"/>
                <a:gd name="connsiteY23" fmla="*/ 2657265 h 4585925"/>
                <a:gd name="connsiteX24" fmla="*/ 417437 w 866965"/>
                <a:gd name="connsiteY24" fmla="*/ 2163500 h 4585925"/>
                <a:gd name="connsiteX25" fmla="*/ 356360 w 866965"/>
                <a:gd name="connsiteY25" fmla="*/ 1873331 h 4585925"/>
                <a:gd name="connsiteX26" fmla="*/ 333451 w 866965"/>
                <a:gd name="connsiteY26" fmla="*/ 1580636 h 4585925"/>
                <a:gd name="connsiteX27" fmla="*/ 384355 w 866965"/>
                <a:gd name="connsiteY27" fmla="*/ 1443199 h 4585925"/>
                <a:gd name="connsiteX28" fmla="*/ 412350 w 866965"/>
                <a:gd name="connsiteY28" fmla="*/ 1588284 h 4585925"/>
                <a:gd name="connsiteX29" fmla="*/ 430171 w 866965"/>
                <a:gd name="connsiteY29" fmla="*/ 1735894 h 4585925"/>
                <a:gd name="connsiteX30" fmla="*/ 481075 w 866965"/>
                <a:gd name="connsiteY30" fmla="*/ 2023502 h 4585925"/>
                <a:gd name="connsiteX31" fmla="*/ 570147 w 866965"/>
                <a:gd name="connsiteY31" fmla="*/ 2252564 h 4585925"/>
                <a:gd name="connsiteX32" fmla="*/ 577795 w 866965"/>
                <a:gd name="connsiteY32" fmla="*/ 2334017 h 4585925"/>
                <a:gd name="connsiteX33" fmla="*/ 603264 w 866965"/>
                <a:gd name="connsiteY33" fmla="*/ 2530000 h 4585925"/>
                <a:gd name="connsiteX34" fmla="*/ 654168 w 866965"/>
                <a:gd name="connsiteY34" fmla="*/ 2631797 h 4585925"/>
                <a:gd name="connsiteX35" fmla="*/ 643994 w 866965"/>
                <a:gd name="connsiteY35" fmla="*/ 2530000 h 4585925"/>
                <a:gd name="connsiteX36" fmla="*/ 654168 w 866965"/>
                <a:gd name="connsiteY36" fmla="*/ 2504533 h 4585925"/>
                <a:gd name="connsiteX37" fmla="*/ 692336 w 866965"/>
                <a:gd name="connsiteY37" fmla="*/ 2662351 h 4585925"/>
                <a:gd name="connsiteX38" fmla="*/ 722893 w 866965"/>
                <a:gd name="connsiteY38" fmla="*/ 2667437 h 4585925"/>
                <a:gd name="connsiteX39" fmla="*/ 682163 w 866965"/>
                <a:gd name="connsiteY39" fmla="*/ 2524914 h 4585925"/>
                <a:gd name="connsiteX40" fmla="*/ 692336 w 866965"/>
                <a:gd name="connsiteY40" fmla="*/ 2512180 h 4585925"/>
                <a:gd name="connsiteX41" fmla="*/ 748327 w 866965"/>
                <a:gd name="connsiteY41" fmla="*/ 2695430 h 4585925"/>
                <a:gd name="connsiteX42" fmla="*/ 766148 w 866965"/>
                <a:gd name="connsiteY42" fmla="*/ 2677610 h 4585925"/>
                <a:gd name="connsiteX43" fmla="*/ 720332 w 866965"/>
                <a:gd name="connsiteY43" fmla="*/ 2522353 h 4585925"/>
                <a:gd name="connsiteX44" fmla="*/ 733066 w 866965"/>
                <a:gd name="connsiteY44" fmla="*/ 2512180 h 4585925"/>
                <a:gd name="connsiteX45" fmla="*/ 791618 w 866965"/>
                <a:gd name="connsiteY45" fmla="*/ 2664876 h 4585925"/>
                <a:gd name="connsiteX46" fmla="*/ 806878 w 866965"/>
                <a:gd name="connsiteY46" fmla="*/ 2639409 h 4585925"/>
                <a:gd name="connsiteX47" fmla="*/ 766148 w 866965"/>
                <a:gd name="connsiteY47" fmla="*/ 2512144 h 4585925"/>
                <a:gd name="connsiteX48" fmla="*/ 776322 w 866965"/>
                <a:gd name="connsiteY48" fmla="*/ 2440865 h 4585925"/>
                <a:gd name="connsiteX49" fmla="*/ 832312 w 866965"/>
                <a:gd name="connsiteY49" fmla="*/ 2499411 h 4585925"/>
                <a:gd name="connsiteX50" fmla="*/ 863687 w 866965"/>
                <a:gd name="connsiteY50" fmla="*/ 2483298 h 4585925"/>
                <a:gd name="connsiteX51" fmla="*/ 816162 w 866965"/>
                <a:gd name="connsiteY51" fmla="*/ 2408640 h 4585925"/>
                <a:gd name="connsiteX52" fmla="*/ 765259 w 866965"/>
                <a:gd name="connsiteY52" fmla="*/ 2342446 h 4585925"/>
                <a:gd name="connsiteX53" fmla="*/ 685507 w 866965"/>
                <a:gd name="connsiteY53" fmla="*/ 2193129 h 4585925"/>
                <a:gd name="connsiteX54" fmla="*/ 636275 w 866965"/>
                <a:gd name="connsiteY54" fmla="*/ 1716331 h 4585925"/>
                <a:gd name="connsiteX55" fmla="*/ 593020 w 866965"/>
                <a:gd name="connsiteY55" fmla="*/ 1410049 h 4585925"/>
                <a:gd name="connsiteX56" fmla="*/ 577759 w 866965"/>
                <a:gd name="connsiteY56" fmla="*/ 1229325 h 4585925"/>
                <a:gd name="connsiteX57" fmla="*/ 567586 w 866965"/>
                <a:gd name="connsiteY57" fmla="*/ 990054 h 4585925"/>
                <a:gd name="connsiteX58" fmla="*/ 404666 w 866965"/>
                <a:gd name="connsiteY58" fmla="*/ 791510 h 4585925"/>
                <a:gd name="connsiteX59" fmla="*/ 170496 w 866965"/>
                <a:gd name="connsiteY59" fmla="*/ 697324 h 4585925"/>
                <a:gd name="connsiteX60" fmla="*/ 129766 w 866965"/>
                <a:gd name="connsiteY60" fmla="*/ 559887 h 4585925"/>
                <a:gd name="connsiteX61" fmla="*/ 165409 w 866965"/>
                <a:gd name="connsiteY61" fmla="*/ 440269 h 4585925"/>
                <a:gd name="connsiteX62" fmla="*/ 206139 w 866965"/>
                <a:gd name="connsiteY62" fmla="*/ 397018 h 4585925"/>
                <a:gd name="connsiteX63" fmla="*/ 221400 w 866965"/>
                <a:gd name="connsiteY63" fmla="*/ 297745 h 4585925"/>
                <a:gd name="connsiteX64" fmla="*/ 216313 w 866965"/>
                <a:gd name="connsiteY64" fmla="*/ 282486 h 4585925"/>
                <a:gd name="connsiteX65" fmla="*/ 201053 w 866965"/>
                <a:gd name="connsiteY65" fmla="*/ 287573 h 4585925"/>
                <a:gd name="connsiteX66" fmla="*/ 178144 w 866965"/>
                <a:gd name="connsiteY66" fmla="*/ 99237 h 4585925"/>
                <a:gd name="connsiteX67" fmla="*/ 0 w 866965"/>
                <a:gd name="connsiteY67" fmla="*/ 0 h 4585925"/>
                <a:gd name="connsiteX68" fmla="*/ 0 w 866965"/>
                <a:gd name="connsiteY68" fmla="*/ 2575812 h 4585925"/>
                <a:gd name="connsiteX69" fmla="*/ 5087 w 866965"/>
                <a:gd name="connsiteY69" fmla="*/ 2575812 h 4585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866965" h="4585925">
                  <a:moveTo>
                    <a:pt x="5087" y="2575812"/>
                  </a:moveTo>
                  <a:cubicBezTo>
                    <a:pt x="25434" y="2575812"/>
                    <a:pt x="45817" y="2769235"/>
                    <a:pt x="45817" y="2868507"/>
                  </a:cubicBezTo>
                  <a:cubicBezTo>
                    <a:pt x="45817" y="2967779"/>
                    <a:pt x="66199" y="3153590"/>
                    <a:pt x="68725" y="3219747"/>
                  </a:cubicBezTo>
                  <a:cubicBezTo>
                    <a:pt x="71251" y="3285941"/>
                    <a:pt x="89072" y="3306286"/>
                    <a:pt x="96720" y="3349573"/>
                  </a:cubicBezTo>
                  <a:cubicBezTo>
                    <a:pt x="104368" y="3392825"/>
                    <a:pt x="119628" y="3418292"/>
                    <a:pt x="104368" y="3517564"/>
                  </a:cubicBezTo>
                  <a:cubicBezTo>
                    <a:pt x="89108" y="3616836"/>
                    <a:pt x="91633" y="3716108"/>
                    <a:pt x="106894" y="3907005"/>
                  </a:cubicBezTo>
                  <a:cubicBezTo>
                    <a:pt x="119593" y="4065678"/>
                    <a:pt x="118206" y="4192658"/>
                    <a:pt x="112976" y="4274892"/>
                  </a:cubicBezTo>
                  <a:lnTo>
                    <a:pt x="113012" y="4274892"/>
                  </a:lnTo>
                  <a:cubicBezTo>
                    <a:pt x="112941" y="4277098"/>
                    <a:pt x="112585" y="4293282"/>
                    <a:pt x="113723" y="4328245"/>
                  </a:cubicBezTo>
                  <a:cubicBezTo>
                    <a:pt x="114933" y="4366019"/>
                    <a:pt x="112514" y="4389210"/>
                    <a:pt x="106431" y="4433102"/>
                  </a:cubicBezTo>
                  <a:cubicBezTo>
                    <a:pt x="100348" y="4476993"/>
                    <a:pt x="119842" y="4508685"/>
                    <a:pt x="123506" y="4529422"/>
                  </a:cubicBezTo>
                  <a:cubicBezTo>
                    <a:pt x="127170" y="4550158"/>
                    <a:pt x="139371" y="4581850"/>
                    <a:pt x="167401" y="4585513"/>
                  </a:cubicBezTo>
                  <a:cubicBezTo>
                    <a:pt x="195432" y="4589177"/>
                    <a:pt x="208878" y="4567232"/>
                    <a:pt x="208878" y="4567232"/>
                  </a:cubicBezTo>
                  <a:cubicBezTo>
                    <a:pt x="233245" y="4597714"/>
                    <a:pt x="266185" y="4573314"/>
                    <a:pt x="266185" y="4573314"/>
                  </a:cubicBezTo>
                  <a:cubicBezTo>
                    <a:pt x="284469" y="4584269"/>
                    <a:pt x="301543" y="4565986"/>
                    <a:pt x="301543" y="4565986"/>
                  </a:cubicBezTo>
                  <a:cubicBezTo>
                    <a:pt x="327155" y="4569650"/>
                    <a:pt x="328364" y="4548914"/>
                    <a:pt x="328364" y="4548914"/>
                  </a:cubicBezTo>
                  <a:cubicBezTo>
                    <a:pt x="340566" y="4557450"/>
                    <a:pt x="355186" y="4535504"/>
                    <a:pt x="355186" y="4496485"/>
                  </a:cubicBezTo>
                  <a:cubicBezTo>
                    <a:pt x="355186" y="4457466"/>
                    <a:pt x="334447" y="4400165"/>
                    <a:pt x="314954" y="4378220"/>
                  </a:cubicBezTo>
                  <a:cubicBezTo>
                    <a:pt x="295425" y="4356274"/>
                    <a:pt x="279595" y="4295309"/>
                    <a:pt x="279595" y="4274572"/>
                  </a:cubicBezTo>
                  <a:lnTo>
                    <a:pt x="279097" y="4274572"/>
                  </a:lnTo>
                  <a:cubicBezTo>
                    <a:pt x="273797" y="4202617"/>
                    <a:pt x="276287" y="4126713"/>
                    <a:pt x="279987" y="4077522"/>
                  </a:cubicBezTo>
                  <a:cubicBezTo>
                    <a:pt x="287635" y="3975724"/>
                    <a:pt x="379268" y="3670296"/>
                    <a:pt x="361446" y="3550643"/>
                  </a:cubicBezTo>
                  <a:cubicBezTo>
                    <a:pt x="343625" y="3431025"/>
                    <a:pt x="318191" y="3293588"/>
                    <a:pt x="323278" y="3158676"/>
                  </a:cubicBezTo>
                  <a:cubicBezTo>
                    <a:pt x="328364" y="3023764"/>
                    <a:pt x="392003" y="2896500"/>
                    <a:pt x="414911" y="2657265"/>
                  </a:cubicBezTo>
                  <a:cubicBezTo>
                    <a:pt x="437819" y="2417994"/>
                    <a:pt x="417437" y="2163500"/>
                    <a:pt x="417437" y="2163500"/>
                  </a:cubicBezTo>
                  <a:cubicBezTo>
                    <a:pt x="404702" y="2082048"/>
                    <a:pt x="374181" y="1985337"/>
                    <a:pt x="356360" y="1873331"/>
                  </a:cubicBezTo>
                  <a:cubicBezTo>
                    <a:pt x="338538" y="1761325"/>
                    <a:pt x="320716" y="1672261"/>
                    <a:pt x="333451" y="1580636"/>
                  </a:cubicBezTo>
                  <a:cubicBezTo>
                    <a:pt x="346186" y="1489011"/>
                    <a:pt x="374181" y="1438113"/>
                    <a:pt x="384355" y="1443199"/>
                  </a:cubicBezTo>
                  <a:cubicBezTo>
                    <a:pt x="394528" y="1448285"/>
                    <a:pt x="404737" y="1552644"/>
                    <a:pt x="412350" y="1588284"/>
                  </a:cubicBezTo>
                  <a:cubicBezTo>
                    <a:pt x="419998" y="1623923"/>
                    <a:pt x="430171" y="1690081"/>
                    <a:pt x="430171" y="1735894"/>
                  </a:cubicBezTo>
                  <a:cubicBezTo>
                    <a:pt x="430171" y="1781706"/>
                    <a:pt x="442906" y="1924230"/>
                    <a:pt x="481075" y="2023502"/>
                  </a:cubicBezTo>
                  <a:cubicBezTo>
                    <a:pt x="519243" y="2122774"/>
                    <a:pt x="562535" y="2222046"/>
                    <a:pt x="570147" y="2252564"/>
                  </a:cubicBezTo>
                  <a:cubicBezTo>
                    <a:pt x="577795" y="2283118"/>
                    <a:pt x="580320" y="2300938"/>
                    <a:pt x="577795" y="2334017"/>
                  </a:cubicBezTo>
                  <a:cubicBezTo>
                    <a:pt x="575269" y="2367095"/>
                    <a:pt x="587968" y="2474015"/>
                    <a:pt x="603264" y="2530000"/>
                  </a:cubicBezTo>
                  <a:cubicBezTo>
                    <a:pt x="618525" y="2585985"/>
                    <a:pt x="641433" y="2631797"/>
                    <a:pt x="654168" y="2631797"/>
                  </a:cubicBezTo>
                  <a:cubicBezTo>
                    <a:pt x="666903" y="2631797"/>
                    <a:pt x="651642" y="2568165"/>
                    <a:pt x="643994" y="2530000"/>
                  </a:cubicBezTo>
                  <a:cubicBezTo>
                    <a:pt x="636346" y="2491835"/>
                    <a:pt x="651642" y="2484187"/>
                    <a:pt x="654168" y="2504533"/>
                  </a:cubicBezTo>
                  <a:cubicBezTo>
                    <a:pt x="656729" y="2524878"/>
                    <a:pt x="682163" y="2636884"/>
                    <a:pt x="692336" y="2662351"/>
                  </a:cubicBezTo>
                  <a:cubicBezTo>
                    <a:pt x="702510" y="2687818"/>
                    <a:pt x="727980" y="2697991"/>
                    <a:pt x="722893" y="2667437"/>
                  </a:cubicBezTo>
                  <a:cubicBezTo>
                    <a:pt x="717806" y="2636884"/>
                    <a:pt x="687250" y="2540172"/>
                    <a:pt x="682163" y="2524914"/>
                  </a:cubicBezTo>
                  <a:cubicBezTo>
                    <a:pt x="677076" y="2509655"/>
                    <a:pt x="687250" y="2491835"/>
                    <a:pt x="692336" y="2512180"/>
                  </a:cubicBezTo>
                  <a:cubicBezTo>
                    <a:pt x="697423" y="2532525"/>
                    <a:pt x="738153" y="2677610"/>
                    <a:pt x="748327" y="2695430"/>
                  </a:cubicBezTo>
                  <a:cubicBezTo>
                    <a:pt x="758500" y="2713250"/>
                    <a:pt x="773796" y="2710689"/>
                    <a:pt x="766148" y="2677610"/>
                  </a:cubicBezTo>
                  <a:cubicBezTo>
                    <a:pt x="758500" y="2644531"/>
                    <a:pt x="722857" y="2540172"/>
                    <a:pt x="720332" y="2522353"/>
                  </a:cubicBezTo>
                  <a:cubicBezTo>
                    <a:pt x="717770" y="2504533"/>
                    <a:pt x="733066" y="2496885"/>
                    <a:pt x="733066" y="2512180"/>
                  </a:cubicBezTo>
                  <a:cubicBezTo>
                    <a:pt x="733066" y="2527475"/>
                    <a:pt x="783970" y="2652178"/>
                    <a:pt x="791618" y="2664876"/>
                  </a:cubicBezTo>
                  <a:cubicBezTo>
                    <a:pt x="799266" y="2677610"/>
                    <a:pt x="811965" y="2657229"/>
                    <a:pt x="806878" y="2639409"/>
                  </a:cubicBezTo>
                  <a:cubicBezTo>
                    <a:pt x="801791" y="2621589"/>
                    <a:pt x="771235" y="2542698"/>
                    <a:pt x="766148" y="2512144"/>
                  </a:cubicBezTo>
                  <a:cubicBezTo>
                    <a:pt x="761061" y="2481591"/>
                    <a:pt x="766148" y="2433253"/>
                    <a:pt x="776322" y="2440865"/>
                  </a:cubicBezTo>
                  <a:cubicBezTo>
                    <a:pt x="786495" y="2448512"/>
                    <a:pt x="819613" y="2489238"/>
                    <a:pt x="832312" y="2499411"/>
                  </a:cubicBezTo>
                  <a:cubicBezTo>
                    <a:pt x="845047" y="2509583"/>
                    <a:pt x="877275" y="2501936"/>
                    <a:pt x="863687" y="2483298"/>
                  </a:cubicBezTo>
                  <a:cubicBezTo>
                    <a:pt x="850098" y="2464625"/>
                    <a:pt x="819542" y="2427313"/>
                    <a:pt x="816162" y="2408640"/>
                  </a:cubicBezTo>
                  <a:cubicBezTo>
                    <a:pt x="812783" y="2389966"/>
                    <a:pt x="790693" y="2362827"/>
                    <a:pt x="765259" y="2342446"/>
                  </a:cubicBezTo>
                  <a:cubicBezTo>
                    <a:pt x="739789" y="2322101"/>
                    <a:pt x="685507" y="2301720"/>
                    <a:pt x="685507" y="2193129"/>
                  </a:cubicBezTo>
                  <a:cubicBezTo>
                    <a:pt x="685507" y="2084538"/>
                    <a:pt x="668539" y="1821507"/>
                    <a:pt x="636275" y="1716331"/>
                  </a:cubicBezTo>
                  <a:cubicBezTo>
                    <a:pt x="604047" y="1611119"/>
                    <a:pt x="593020" y="1491501"/>
                    <a:pt x="593020" y="1410049"/>
                  </a:cubicBezTo>
                  <a:cubicBezTo>
                    <a:pt x="593020" y="1328597"/>
                    <a:pt x="585372" y="1267525"/>
                    <a:pt x="577759" y="1229325"/>
                  </a:cubicBezTo>
                  <a:cubicBezTo>
                    <a:pt x="570111" y="1191159"/>
                    <a:pt x="598106" y="1074067"/>
                    <a:pt x="567586" y="990054"/>
                  </a:cubicBezTo>
                  <a:cubicBezTo>
                    <a:pt x="537029" y="906076"/>
                    <a:pt x="498861" y="827150"/>
                    <a:pt x="404666" y="791510"/>
                  </a:cubicBezTo>
                  <a:cubicBezTo>
                    <a:pt x="310472" y="755870"/>
                    <a:pt x="201017" y="715144"/>
                    <a:pt x="170496" y="697324"/>
                  </a:cubicBezTo>
                  <a:cubicBezTo>
                    <a:pt x="139940" y="679504"/>
                    <a:pt x="119593" y="610785"/>
                    <a:pt x="129766" y="559887"/>
                  </a:cubicBezTo>
                  <a:cubicBezTo>
                    <a:pt x="139940" y="508988"/>
                    <a:pt x="165409" y="440269"/>
                    <a:pt x="165409" y="440269"/>
                  </a:cubicBezTo>
                  <a:cubicBezTo>
                    <a:pt x="165409" y="440269"/>
                    <a:pt x="193405" y="440269"/>
                    <a:pt x="206139" y="397018"/>
                  </a:cubicBezTo>
                  <a:cubicBezTo>
                    <a:pt x="218874" y="353730"/>
                    <a:pt x="226486" y="313040"/>
                    <a:pt x="221400" y="297745"/>
                  </a:cubicBezTo>
                  <a:lnTo>
                    <a:pt x="216313" y="282486"/>
                  </a:lnTo>
                  <a:lnTo>
                    <a:pt x="201053" y="287573"/>
                  </a:lnTo>
                  <a:cubicBezTo>
                    <a:pt x="201053" y="287573"/>
                    <a:pt x="211226" y="165394"/>
                    <a:pt x="178144" y="99237"/>
                  </a:cubicBezTo>
                  <a:cubicBezTo>
                    <a:pt x="145098" y="33079"/>
                    <a:pt x="50903" y="0"/>
                    <a:pt x="0" y="0"/>
                  </a:cubicBezTo>
                  <a:lnTo>
                    <a:pt x="0" y="2575812"/>
                  </a:lnTo>
                  <a:lnTo>
                    <a:pt x="5087" y="2575812"/>
                  </a:lnTo>
                  <a:close/>
                </a:path>
              </a:pathLst>
            </a:custGeom>
            <a:solidFill>
              <a:schemeClr val="bg2"/>
            </a:solidFill>
            <a:ln w="35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dirty="0">
                <a:ln>
                  <a:noFill/>
                </a:ln>
                <a:solidFill>
                  <a:sysClr val="windowText" lastClr="000000"/>
                </a:solidFill>
                <a:effectLst/>
                <a:uLnTx/>
                <a:uFillTx/>
                <a:latin typeface="Arial" panose="020B0604020202020204" pitchFamily="34" charset="0"/>
                <a:ea typeface="MS PGothic" charset="0"/>
                <a:cs typeface="Arial" panose="020B0604020202020204" pitchFamily="34" charset="0"/>
              </a:endParaRPr>
            </a:p>
          </p:txBody>
        </p:sp>
        <p:sp>
          <p:nvSpPr>
            <p:cNvPr id="13" name="Freeform 31">
              <a:extLst>
                <a:ext uri="{FF2B5EF4-FFF2-40B4-BE49-F238E27FC236}">
                  <a16:creationId xmlns:a16="http://schemas.microsoft.com/office/drawing/2014/main" id="{340207C2-A7FF-B898-3F7F-2046E0CE69EC}"/>
                </a:ext>
              </a:extLst>
            </p:cNvPr>
            <p:cNvSpPr/>
            <p:nvPr/>
          </p:nvSpPr>
          <p:spPr>
            <a:xfrm>
              <a:off x="4857909" y="13672285"/>
              <a:ext cx="413312" cy="2186021"/>
            </a:xfrm>
            <a:custGeom>
              <a:avLst/>
              <a:gdLst>
                <a:gd name="connsiteX0" fmla="*/ 688783 w 867069"/>
                <a:gd name="connsiteY0" fmla="*/ 99272 h 4585961"/>
                <a:gd name="connsiteX1" fmla="*/ 665875 w 867069"/>
                <a:gd name="connsiteY1" fmla="*/ 287608 h 4585961"/>
                <a:gd name="connsiteX2" fmla="*/ 650614 w 867069"/>
                <a:gd name="connsiteY2" fmla="*/ 282522 h 4585961"/>
                <a:gd name="connsiteX3" fmla="*/ 645527 w 867069"/>
                <a:gd name="connsiteY3" fmla="*/ 297781 h 4585961"/>
                <a:gd name="connsiteX4" fmla="*/ 660788 w 867069"/>
                <a:gd name="connsiteY4" fmla="*/ 397053 h 4585961"/>
                <a:gd name="connsiteX5" fmla="*/ 701518 w 867069"/>
                <a:gd name="connsiteY5" fmla="*/ 440305 h 4585961"/>
                <a:gd name="connsiteX6" fmla="*/ 737161 w 867069"/>
                <a:gd name="connsiteY6" fmla="*/ 559922 h 4585961"/>
                <a:gd name="connsiteX7" fmla="*/ 696431 w 867069"/>
                <a:gd name="connsiteY7" fmla="*/ 697359 h 4585961"/>
                <a:gd name="connsiteX8" fmla="*/ 462261 w 867069"/>
                <a:gd name="connsiteY8" fmla="*/ 791545 h 4585961"/>
                <a:gd name="connsiteX9" fmla="*/ 299341 w 867069"/>
                <a:gd name="connsiteY9" fmla="*/ 990090 h 4585961"/>
                <a:gd name="connsiteX10" fmla="*/ 289168 w 867069"/>
                <a:gd name="connsiteY10" fmla="*/ 1229360 h 4585961"/>
                <a:gd name="connsiteX11" fmla="*/ 273907 w 867069"/>
                <a:gd name="connsiteY11" fmla="*/ 1410085 h 4585961"/>
                <a:gd name="connsiteX12" fmla="*/ 230652 w 867069"/>
                <a:gd name="connsiteY12" fmla="*/ 1716366 h 4585961"/>
                <a:gd name="connsiteX13" fmla="*/ 181456 w 867069"/>
                <a:gd name="connsiteY13" fmla="*/ 2193164 h 4585961"/>
                <a:gd name="connsiteX14" fmla="*/ 101704 w 867069"/>
                <a:gd name="connsiteY14" fmla="*/ 2342482 h 4585961"/>
                <a:gd name="connsiteX15" fmla="*/ 50800 w 867069"/>
                <a:gd name="connsiteY15" fmla="*/ 2408675 h 4585961"/>
                <a:gd name="connsiteX16" fmla="*/ 3276 w 867069"/>
                <a:gd name="connsiteY16" fmla="*/ 2483334 h 4585961"/>
                <a:gd name="connsiteX17" fmla="*/ 34686 w 867069"/>
                <a:gd name="connsiteY17" fmla="*/ 2499446 h 4585961"/>
                <a:gd name="connsiteX18" fmla="*/ 90676 w 867069"/>
                <a:gd name="connsiteY18" fmla="*/ 2440900 h 4585961"/>
                <a:gd name="connsiteX19" fmla="*/ 100850 w 867069"/>
                <a:gd name="connsiteY19" fmla="*/ 2512180 h 4585961"/>
                <a:gd name="connsiteX20" fmla="*/ 60120 w 867069"/>
                <a:gd name="connsiteY20" fmla="*/ 2639445 h 4585961"/>
                <a:gd name="connsiteX21" fmla="*/ 75381 w 867069"/>
                <a:gd name="connsiteY21" fmla="*/ 2664912 h 4585961"/>
                <a:gd name="connsiteX22" fmla="*/ 133932 w 867069"/>
                <a:gd name="connsiteY22" fmla="*/ 2512215 h 4585961"/>
                <a:gd name="connsiteX23" fmla="*/ 146667 w 867069"/>
                <a:gd name="connsiteY23" fmla="*/ 2522388 h 4585961"/>
                <a:gd name="connsiteX24" fmla="*/ 100850 w 867069"/>
                <a:gd name="connsiteY24" fmla="*/ 2677645 h 4585961"/>
                <a:gd name="connsiteX25" fmla="*/ 118672 w 867069"/>
                <a:gd name="connsiteY25" fmla="*/ 2695465 h 4585961"/>
                <a:gd name="connsiteX26" fmla="*/ 174662 w 867069"/>
                <a:gd name="connsiteY26" fmla="*/ 2512215 h 4585961"/>
                <a:gd name="connsiteX27" fmla="*/ 184835 w 867069"/>
                <a:gd name="connsiteY27" fmla="*/ 2524949 h 4585961"/>
                <a:gd name="connsiteX28" fmla="*/ 144105 w 867069"/>
                <a:gd name="connsiteY28" fmla="*/ 2667473 h 4585961"/>
                <a:gd name="connsiteX29" fmla="*/ 174662 w 867069"/>
                <a:gd name="connsiteY29" fmla="*/ 2662387 h 4585961"/>
                <a:gd name="connsiteX30" fmla="*/ 212830 w 867069"/>
                <a:gd name="connsiteY30" fmla="*/ 2504568 h 4585961"/>
                <a:gd name="connsiteX31" fmla="*/ 223004 w 867069"/>
                <a:gd name="connsiteY31" fmla="*/ 2530035 h 4585961"/>
                <a:gd name="connsiteX32" fmla="*/ 212830 w 867069"/>
                <a:gd name="connsiteY32" fmla="*/ 2631833 h 4585961"/>
                <a:gd name="connsiteX33" fmla="*/ 263734 w 867069"/>
                <a:gd name="connsiteY33" fmla="*/ 2530035 h 4585961"/>
                <a:gd name="connsiteX34" fmla="*/ 289203 w 867069"/>
                <a:gd name="connsiteY34" fmla="*/ 2334052 h 4585961"/>
                <a:gd name="connsiteX35" fmla="*/ 296851 w 867069"/>
                <a:gd name="connsiteY35" fmla="*/ 2252600 h 4585961"/>
                <a:gd name="connsiteX36" fmla="*/ 385959 w 867069"/>
                <a:gd name="connsiteY36" fmla="*/ 2023537 h 4585961"/>
                <a:gd name="connsiteX37" fmla="*/ 436863 w 867069"/>
                <a:gd name="connsiteY37" fmla="*/ 1735929 h 4585961"/>
                <a:gd name="connsiteX38" fmla="*/ 454684 w 867069"/>
                <a:gd name="connsiteY38" fmla="*/ 1588319 h 4585961"/>
                <a:gd name="connsiteX39" fmla="*/ 482679 w 867069"/>
                <a:gd name="connsiteY39" fmla="*/ 1443235 h 4585961"/>
                <a:gd name="connsiteX40" fmla="*/ 533583 w 867069"/>
                <a:gd name="connsiteY40" fmla="*/ 1580672 h 4585961"/>
                <a:gd name="connsiteX41" fmla="*/ 510674 w 867069"/>
                <a:gd name="connsiteY41" fmla="*/ 1873367 h 4585961"/>
                <a:gd name="connsiteX42" fmla="*/ 449597 w 867069"/>
                <a:gd name="connsiteY42" fmla="*/ 2163536 h 4585961"/>
                <a:gd name="connsiteX43" fmla="*/ 452158 w 867069"/>
                <a:gd name="connsiteY43" fmla="*/ 2657300 h 4585961"/>
                <a:gd name="connsiteX44" fmla="*/ 543792 w 867069"/>
                <a:gd name="connsiteY44" fmla="*/ 3158712 h 4585961"/>
                <a:gd name="connsiteX45" fmla="*/ 505623 w 867069"/>
                <a:gd name="connsiteY45" fmla="*/ 3550679 h 4585961"/>
                <a:gd name="connsiteX46" fmla="*/ 587083 w 867069"/>
                <a:gd name="connsiteY46" fmla="*/ 4077557 h 4585961"/>
                <a:gd name="connsiteX47" fmla="*/ 587972 w 867069"/>
                <a:gd name="connsiteY47" fmla="*/ 4274608 h 4585961"/>
                <a:gd name="connsiteX48" fmla="*/ 587510 w 867069"/>
                <a:gd name="connsiteY48" fmla="*/ 4274608 h 4585961"/>
                <a:gd name="connsiteX49" fmla="*/ 552151 w 867069"/>
                <a:gd name="connsiteY49" fmla="*/ 4378255 h 4585961"/>
                <a:gd name="connsiteX50" fmla="*/ 511919 w 867069"/>
                <a:gd name="connsiteY50" fmla="*/ 4496521 h 4585961"/>
                <a:gd name="connsiteX51" fmla="*/ 538741 w 867069"/>
                <a:gd name="connsiteY51" fmla="*/ 4548949 h 4585961"/>
                <a:gd name="connsiteX52" fmla="*/ 565562 w 867069"/>
                <a:gd name="connsiteY52" fmla="*/ 4566022 h 4585961"/>
                <a:gd name="connsiteX53" fmla="*/ 600920 w 867069"/>
                <a:gd name="connsiteY53" fmla="*/ 4573349 h 4585961"/>
                <a:gd name="connsiteX54" fmla="*/ 658227 w 867069"/>
                <a:gd name="connsiteY54" fmla="*/ 4567267 h 4585961"/>
                <a:gd name="connsiteX55" fmla="*/ 699668 w 867069"/>
                <a:gd name="connsiteY55" fmla="*/ 4585549 h 4585961"/>
                <a:gd name="connsiteX56" fmla="*/ 743564 w 867069"/>
                <a:gd name="connsiteY56" fmla="*/ 4529457 h 4585961"/>
                <a:gd name="connsiteX57" fmla="*/ 760638 w 867069"/>
                <a:gd name="connsiteY57" fmla="*/ 4433137 h 4585961"/>
                <a:gd name="connsiteX58" fmla="*/ 753346 w 867069"/>
                <a:gd name="connsiteY58" fmla="*/ 4328281 h 4585961"/>
                <a:gd name="connsiteX59" fmla="*/ 754057 w 867069"/>
                <a:gd name="connsiteY59" fmla="*/ 4274928 h 4585961"/>
                <a:gd name="connsiteX60" fmla="*/ 754057 w 867069"/>
                <a:gd name="connsiteY60" fmla="*/ 4274928 h 4585961"/>
                <a:gd name="connsiteX61" fmla="*/ 754057 w 867069"/>
                <a:gd name="connsiteY61" fmla="*/ 4274857 h 4585961"/>
                <a:gd name="connsiteX62" fmla="*/ 754057 w 867069"/>
                <a:gd name="connsiteY62" fmla="*/ 4274644 h 4585961"/>
                <a:gd name="connsiteX63" fmla="*/ 754057 w 867069"/>
                <a:gd name="connsiteY63" fmla="*/ 4274644 h 4585961"/>
                <a:gd name="connsiteX64" fmla="*/ 760176 w 867069"/>
                <a:gd name="connsiteY64" fmla="*/ 3907076 h 4585961"/>
                <a:gd name="connsiteX65" fmla="*/ 762701 w 867069"/>
                <a:gd name="connsiteY65" fmla="*/ 3517635 h 4585961"/>
                <a:gd name="connsiteX66" fmla="*/ 770349 w 867069"/>
                <a:gd name="connsiteY66" fmla="*/ 3349644 h 4585961"/>
                <a:gd name="connsiteX67" fmla="*/ 798344 w 867069"/>
                <a:gd name="connsiteY67" fmla="*/ 3219819 h 4585961"/>
                <a:gd name="connsiteX68" fmla="*/ 821253 w 867069"/>
                <a:gd name="connsiteY68" fmla="*/ 2868578 h 4585961"/>
                <a:gd name="connsiteX69" fmla="*/ 861983 w 867069"/>
                <a:gd name="connsiteY69" fmla="*/ 2575883 h 4585961"/>
                <a:gd name="connsiteX70" fmla="*/ 867069 w 867069"/>
                <a:gd name="connsiteY70" fmla="*/ 2575883 h 4585961"/>
                <a:gd name="connsiteX71" fmla="*/ 867069 w 867069"/>
                <a:gd name="connsiteY71" fmla="*/ 0 h 4585961"/>
                <a:gd name="connsiteX72" fmla="*/ 688890 w 867069"/>
                <a:gd name="connsiteY72" fmla="*/ 99272 h 4585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867069" h="4585961">
                  <a:moveTo>
                    <a:pt x="688783" y="99272"/>
                  </a:moveTo>
                  <a:cubicBezTo>
                    <a:pt x="655701" y="165430"/>
                    <a:pt x="665875" y="287608"/>
                    <a:pt x="665875" y="287608"/>
                  </a:cubicBezTo>
                  <a:lnTo>
                    <a:pt x="650614" y="282522"/>
                  </a:lnTo>
                  <a:lnTo>
                    <a:pt x="645527" y="297781"/>
                  </a:lnTo>
                  <a:cubicBezTo>
                    <a:pt x="640441" y="313040"/>
                    <a:pt x="648089" y="353766"/>
                    <a:pt x="660788" y="397053"/>
                  </a:cubicBezTo>
                  <a:cubicBezTo>
                    <a:pt x="673523" y="440305"/>
                    <a:pt x="701518" y="440305"/>
                    <a:pt x="701518" y="440305"/>
                  </a:cubicBezTo>
                  <a:cubicBezTo>
                    <a:pt x="701518" y="440305"/>
                    <a:pt x="726987" y="509023"/>
                    <a:pt x="737161" y="559922"/>
                  </a:cubicBezTo>
                  <a:cubicBezTo>
                    <a:pt x="747334" y="610821"/>
                    <a:pt x="726987" y="679540"/>
                    <a:pt x="696431" y="697359"/>
                  </a:cubicBezTo>
                  <a:cubicBezTo>
                    <a:pt x="665875" y="715179"/>
                    <a:pt x="556420" y="755905"/>
                    <a:pt x="462261" y="791545"/>
                  </a:cubicBezTo>
                  <a:cubicBezTo>
                    <a:pt x="368066" y="827185"/>
                    <a:pt x="329898" y="906076"/>
                    <a:pt x="299341" y="990090"/>
                  </a:cubicBezTo>
                  <a:cubicBezTo>
                    <a:pt x="268785" y="1074067"/>
                    <a:pt x="296780" y="1191159"/>
                    <a:pt x="289168" y="1229360"/>
                  </a:cubicBezTo>
                  <a:cubicBezTo>
                    <a:pt x="281520" y="1267525"/>
                    <a:pt x="273907" y="1328632"/>
                    <a:pt x="273907" y="1410085"/>
                  </a:cubicBezTo>
                  <a:cubicBezTo>
                    <a:pt x="273907" y="1491537"/>
                    <a:pt x="262880" y="1611154"/>
                    <a:pt x="230652" y="1716366"/>
                  </a:cubicBezTo>
                  <a:cubicBezTo>
                    <a:pt x="198424" y="1821579"/>
                    <a:pt x="181456" y="2084573"/>
                    <a:pt x="181456" y="2193164"/>
                  </a:cubicBezTo>
                  <a:cubicBezTo>
                    <a:pt x="181456" y="2301756"/>
                    <a:pt x="127173" y="2322136"/>
                    <a:pt x="101704" y="2342482"/>
                  </a:cubicBezTo>
                  <a:cubicBezTo>
                    <a:pt x="76234" y="2362863"/>
                    <a:pt x="54180" y="2390002"/>
                    <a:pt x="50800" y="2408675"/>
                  </a:cubicBezTo>
                  <a:cubicBezTo>
                    <a:pt x="47421" y="2427349"/>
                    <a:pt x="16865" y="2464660"/>
                    <a:pt x="3276" y="2483334"/>
                  </a:cubicBezTo>
                  <a:cubicBezTo>
                    <a:pt x="-10312" y="2502007"/>
                    <a:pt x="21951" y="2509619"/>
                    <a:pt x="34686" y="2499446"/>
                  </a:cubicBezTo>
                  <a:cubicBezTo>
                    <a:pt x="47421" y="2489274"/>
                    <a:pt x="80503" y="2448548"/>
                    <a:pt x="90676" y="2440900"/>
                  </a:cubicBezTo>
                  <a:cubicBezTo>
                    <a:pt x="100850" y="2433253"/>
                    <a:pt x="105937" y="2481627"/>
                    <a:pt x="100850" y="2512180"/>
                  </a:cubicBezTo>
                  <a:cubicBezTo>
                    <a:pt x="95763" y="2542733"/>
                    <a:pt x="65207" y="2621625"/>
                    <a:pt x="60120" y="2639445"/>
                  </a:cubicBezTo>
                  <a:cubicBezTo>
                    <a:pt x="55033" y="2657265"/>
                    <a:pt x="67768" y="2677610"/>
                    <a:pt x="75381" y="2664912"/>
                  </a:cubicBezTo>
                  <a:cubicBezTo>
                    <a:pt x="83028" y="2652178"/>
                    <a:pt x="133932" y="2527475"/>
                    <a:pt x="133932" y="2512215"/>
                  </a:cubicBezTo>
                  <a:cubicBezTo>
                    <a:pt x="133932" y="2496957"/>
                    <a:pt x="149192" y="2504568"/>
                    <a:pt x="146667" y="2522388"/>
                  </a:cubicBezTo>
                  <a:cubicBezTo>
                    <a:pt x="144105" y="2540208"/>
                    <a:pt x="108498" y="2644567"/>
                    <a:pt x="100850" y="2677645"/>
                  </a:cubicBezTo>
                  <a:cubicBezTo>
                    <a:pt x="93202" y="2710724"/>
                    <a:pt x="108498" y="2713285"/>
                    <a:pt x="118672" y="2695465"/>
                  </a:cubicBezTo>
                  <a:cubicBezTo>
                    <a:pt x="128845" y="2677645"/>
                    <a:pt x="169575" y="2532561"/>
                    <a:pt x="174662" y="2512215"/>
                  </a:cubicBezTo>
                  <a:cubicBezTo>
                    <a:pt x="179749" y="2491835"/>
                    <a:pt x="189922" y="2509655"/>
                    <a:pt x="184835" y="2524949"/>
                  </a:cubicBezTo>
                  <a:cubicBezTo>
                    <a:pt x="179749" y="2540208"/>
                    <a:pt x="149192" y="2636955"/>
                    <a:pt x="144105" y="2667473"/>
                  </a:cubicBezTo>
                  <a:cubicBezTo>
                    <a:pt x="139019" y="2698026"/>
                    <a:pt x="164453" y="2687818"/>
                    <a:pt x="174662" y="2662387"/>
                  </a:cubicBezTo>
                  <a:cubicBezTo>
                    <a:pt x="184835" y="2636919"/>
                    <a:pt x="210305" y="2524949"/>
                    <a:pt x="212830" y="2504568"/>
                  </a:cubicBezTo>
                  <a:cubicBezTo>
                    <a:pt x="215392" y="2484223"/>
                    <a:pt x="230652" y="2491835"/>
                    <a:pt x="223004" y="2530035"/>
                  </a:cubicBezTo>
                  <a:cubicBezTo>
                    <a:pt x="215356" y="2568201"/>
                    <a:pt x="200096" y="2631833"/>
                    <a:pt x="212830" y="2631833"/>
                  </a:cubicBezTo>
                  <a:cubicBezTo>
                    <a:pt x="225565" y="2631833"/>
                    <a:pt x="248474" y="2586020"/>
                    <a:pt x="263734" y="2530035"/>
                  </a:cubicBezTo>
                  <a:cubicBezTo>
                    <a:pt x="278994" y="2474050"/>
                    <a:pt x="291729" y="2367131"/>
                    <a:pt x="289203" y="2334052"/>
                  </a:cubicBezTo>
                  <a:cubicBezTo>
                    <a:pt x="286642" y="2300973"/>
                    <a:pt x="289203" y="2283153"/>
                    <a:pt x="296851" y="2252600"/>
                  </a:cubicBezTo>
                  <a:cubicBezTo>
                    <a:pt x="304499" y="2222046"/>
                    <a:pt x="347755" y="2122810"/>
                    <a:pt x="385959" y="2023537"/>
                  </a:cubicBezTo>
                  <a:cubicBezTo>
                    <a:pt x="424128" y="1924265"/>
                    <a:pt x="436863" y="1781742"/>
                    <a:pt x="436863" y="1735929"/>
                  </a:cubicBezTo>
                  <a:cubicBezTo>
                    <a:pt x="436863" y="1690117"/>
                    <a:pt x="447036" y="1623923"/>
                    <a:pt x="454684" y="1588319"/>
                  </a:cubicBezTo>
                  <a:cubicBezTo>
                    <a:pt x="462332" y="1552679"/>
                    <a:pt x="472506" y="1448321"/>
                    <a:pt x="482679" y="1443235"/>
                  </a:cubicBezTo>
                  <a:cubicBezTo>
                    <a:pt x="492853" y="1438148"/>
                    <a:pt x="520848" y="1489047"/>
                    <a:pt x="533583" y="1580672"/>
                  </a:cubicBezTo>
                  <a:cubicBezTo>
                    <a:pt x="546317" y="1672297"/>
                    <a:pt x="528496" y="1761396"/>
                    <a:pt x="510674" y="1873367"/>
                  </a:cubicBezTo>
                  <a:cubicBezTo>
                    <a:pt x="492853" y="1985372"/>
                    <a:pt x="462296" y="2082083"/>
                    <a:pt x="449597" y="2163536"/>
                  </a:cubicBezTo>
                  <a:cubicBezTo>
                    <a:pt x="449597" y="2163536"/>
                    <a:pt x="429215" y="2418065"/>
                    <a:pt x="452158" y="2657300"/>
                  </a:cubicBezTo>
                  <a:cubicBezTo>
                    <a:pt x="475067" y="2896535"/>
                    <a:pt x="538705" y="3023800"/>
                    <a:pt x="543792" y="3158712"/>
                  </a:cubicBezTo>
                  <a:cubicBezTo>
                    <a:pt x="548879" y="3293624"/>
                    <a:pt x="523409" y="3431061"/>
                    <a:pt x="505623" y="3550679"/>
                  </a:cubicBezTo>
                  <a:cubicBezTo>
                    <a:pt x="487801" y="3670296"/>
                    <a:pt x="579435" y="3975724"/>
                    <a:pt x="587083" y="4077557"/>
                  </a:cubicBezTo>
                  <a:cubicBezTo>
                    <a:pt x="590782" y="4126749"/>
                    <a:pt x="593272" y="4202653"/>
                    <a:pt x="587972" y="4274608"/>
                  </a:cubicBezTo>
                  <a:lnTo>
                    <a:pt x="587510" y="4274608"/>
                  </a:lnTo>
                  <a:cubicBezTo>
                    <a:pt x="587510" y="4295344"/>
                    <a:pt x="571645" y="4356309"/>
                    <a:pt x="552151" y="4378255"/>
                  </a:cubicBezTo>
                  <a:cubicBezTo>
                    <a:pt x="532658" y="4400201"/>
                    <a:pt x="511919" y="4457502"/>
                    <a:pt x="511919" y="4496521"/>
                  </a:cubicBezTo>
                  <a:cubicBezTo>
                    <a:pt x="511919" y="4535540"/>
                    <a:pt x="526539" y="4557485"/>
                    <a:pt x="538741" y="4548949"/>
                  </a:cubicBezTo>
                  <a:cubicBezTo>
                    <a:pt x="538741" y="4548949"/>
                    <a:pt x="539950" y="4569686"/>
                    <a:pt x="565562" y="4566022"/>
                  </a:cubicBezTo>
                  <a:cubicBezTo>
                    <a:pt x="565562" y="4566022"/>
                    <a:pt x="582636" y="4584304"/>
                    <a:pt x="600920" y="4573349"/>
                  </a:cubicBezTo>
                  <a:cubicBezTo>
                    <a:pt x="600920" y="4573349"/>
                    <a:pt x="633860" y="4597749"/>
                    <a:pt x="658227" y="4567267"/>
                  </a:cubicBezTo>
                  <a:cubicBezTo>
                    <a:pt x="658227" y="4567267"/>
                    <a:pt x="671637" y="4589213"/>
                    <a:pt x="699668" y="4585549"/>
                  </a:cubicBezTo>
                  <a:cubicBezTo>
                    <a:pt x="727699" y="4581886"/>
                    <a:pt x="739900" y="4550194"/>
                    <a:pt x="743564" y="4529457"/>
                  </a:cubicBezTo>
                  <a:cubicBezTo>
                    <a:pt x="747228" y="4508721"/>
                    <a:pt x="766721" y="4477029"/>
                    <a:pt x="760638" y="4433137"/>
                  </a:cubicBezTo>
                  <a:cubicBezTo>
                    <a:pt x="754555" y="4389246"/>
                    <a:pt x="752101" y="4366091"/>
                    <a:pt x="753346" y="4328281"/>
                  </a:cubicBezTo>
                  <a:cubicBezTo>
                    <a:pt x="754484" y="4293317"/>
                    <a:pt x="754129" y="4277133"/>
                    <a:pt x="754057" y="4274928"/>
                  </a:cubicBezTo>
                  <a:lnTo>
                    <a:pt x="754057" y="4274928"/>
                  </a:lnTo>
                  <a:cubicBezTo>
                    <a:pt x="754057" y="4274928"/>
                    <a:pt x="754057" y="4274857"/>
                    <a:pt x="754057" y="4274857"/>
                  </a:cubicBezTo>
                  <a:cubicBezTo>
                    <a:pt x="754057" y="4274714"/>
                    <a:pt x="754057" y="4274644"/>
                    <a:pt x="754057" y="4274644"/>
                  </a:cubicBezTo>
                  <a:lnTo>
                    <a:pt x="754057" y="4274644"/>
                  </a:lnTo>
                  <a:cubicBezTo>
                    <a:pt x="748864" y="4192409"/>
                    <a:pt x="747512" y="4065571"/>
                    <a:pt x="760176" y="3907076"/>
                  </a:cubicBezTo>
                  <a:cubicBezTo>
                    <a:pt x="775436" y="3716180"/>
                    <a:pt x="777997" y="3616907"/>
                    <a:pt x="762701" y="3517635"/>
                  </a:cubicBezTo>
                  <a:cubicBezTo>
                    <a:pt x="747441" y="3418363"/>
                    <a:pt x="762701" y="3392931"/>
                    <a:pt x="770349" y="3349644"/>
                  </a:cubicBezTo>
                  <a:cubicBezTo>
                    <a:pt x="777997" y="3306357"/>
                    <a:pt x="795819" y="3286012"/>
                    <a:pt x="798344" y="3219819"/>
                  </a:cubicBezTo>
                  <a:cubicBezTo>
                    <a:pt x="800906" y="3153661"/>
                    <a:pt x="821253" y="2967850"/>
                    <a:pt x="821253" y="2868578"/>
                  </a:cubicBezTo>
                  <a:cubicBezTo>
                    <a:pt x="821253" y="2769306"/>
                    <a:pt x="841600" y="2575883"/>
                    <a:pt x="861983" y="2575883"/>
                  </a:cubicBezTo>
                  <a:lnTo>
                    <a:pt x="867069" y="2575883"/>
                  </a:lnTo>
                  <a:lnTo>
                    <a:pt x="867069" y="0"/>
                  </a:lnTo>
                  <a:cubicBezTo>
                    <a:pt x="816166" y="0"/>
                    <a:pt x="721972" y="33079"/>
                    <a:pt x="688890" y="99272"/>
                  </a:cubicBezTo>
                  <a:close/>
                </a:path>
              </a:pathLst>
            </a:custGeom>
            <a:solidFill>
              <a:schemeClr val="accent4"/>
            </a:solidFill>
            <a:ln w="35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dirty="0">
                <a:ln>
                  <a:noFill/>
                </a:ln>
                <a:solidFill>
                  <a:sysClr val="windowText" lastClr="000000"/>
                </a:solidFill>
                <a:effectLst/>
                <a:uLnTx/>
                <a:uFillTx/>
                <a:latin typeface="Arial" panose="020B0604020202020204" pitchFamily="34" charset="0"/>
                <a:ea typeface="MS PGothic" charset="0"/>
                <a:cs typeface="Arial" panose="020B0604020202020204" pitchFamily="34" charset="0"/>
              </a:endParaRPr>
            </a:p>
          </p:txBody>
        </p:sp>
      </p:grpSp>
      <p:cxnSp>
        <p:nvCxnSpPr>
          <p:cNvPr id="14" name="Straight Connector 13">
            <a:extLst>
              <a:ext uri="{FF2B5EF4-FFF2-40B4-BE49-F238E27FC236}">
                <a16:creationId xmlns:a16="http://schemas.microsoft.com/office/drawing/2014/main" id="{95718FCB-F0B4-9D3E-B8AF-6442D6BE319D}"/>
              </a:ext>
            </a:extLst>
          </p:cNvPr>
          <p:cNvCxnSpPr>
            <a:cxnSpLocks/>
          </p:cNvCxnSpPr>
          <p:nvPr/>
        </p:nvCxnSpPr>
        <p:spPr>
          <a:xfrm>
            <a:off x="1741905" y="2800257"/>
            <a:ext cx="3246732" cy="0"/>
          </a:xfrm>
          <a:prstGeom prst="line">
            <a:avLst/>
          </a:prstGeom>
          <a:noFill/>
          <a:ln w="28575" cap="rnd" cmpd="sng" algn="ctr">
            <a:solidFill>
              <a:schemeClr val="bg2">
                <a:lumMod val="75000"/>
              </a:schemeClr>
            </a:solidFill>
            <a:prstDash val="solid"/>
            <a:round/>
          </a:ln>
          <a:effectLst/>
        </p:spPr>
      </p:cxnSp>
      <p:cxnSp>
        <p:nvCxnSpPr>
          <p:cNvPr id="16" name="Straight Connector 15">
            <a:extLst>
              <a:ext uri="{FF2B5EF4-FFF2-40B4-BE49-F238E27FC236}">
                <a16:creationId xmlns:a16="http://schemas.microsoft.com/office/drawing/2014/main" id="{0F6D97A8-9057-C5A9-A62E-3D4EBBF2CB72}"/>
              </a:ext>
            </a:extLst>
          </p:cNvPr>
          <p:cNvCxnSpPr>
            <a:cxnSpLocks/>
          </p:cNvCxnSpPr>
          <p:nvPr/>
        </p:nvCxnSpPr>
        <p:spPr>
          <a:xfrm>
            <a:off x="7498496" y="2781067"/>
            <a:ext cx="3522097" cy="0"/>
          </a:xfrm>
          <a:prstGeom prst="line">
            <a:avLst/>
          </a:prstGeom>
          <a:noFill/>
          <a:ln w="28575" cap="rnd" cmpd="sng" algn="ctr">
            <a:solidFill>
              <a:schemeClr val="accent4"/>
            </a:solidFill>
            <a:prstDash val="solid"/>
            <a:round/>
          </a:ln>
          <a:effectLst/>
        </p:spPr>
      </p:cxnSp>
    </p:spTree>
    <p:extLst>
      <p:ext uri="{BB962C8B-B14F-4D97-AF65-F5344CB8AC3E}">
        <p14:creationId xmlns:p14="http://schemas.microsoft.com/office/powerpoint/2010/main" val="12247024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Rectangle: Rounded Corners 63">
            <a:extLst>
              <a:ext uri="{FF2B5EF4-FFF2-40B4-BE49-F238E27FC236}">
                <a16:creationId xmlns:a16="http://schemas.microsoft.com/office/drawing/2014/main" id="{FAD305DD-DEB3-878F-E875-4A78F349754E}"/>
              </a:ext>
            </a:extLst>
          </p:cNvPr>
          <p:cNvSpPr/>
          <p:nvPr/>
        </p:nvSpPr>
        <p:spPr>
          <a:xfrm>
            <a:off x="6239376" y="3643416"/>
            <a:ext cx="5683785" cy="665783"/>
          </a:xfrm>
          <a:prstGeom prst="roundRect">
            <a:avLst>
              <a:gd name="adj" fmla="val 0"/>
            </a:avLst>
          </a:prstGeom>
          <a:solidFill>
            <a:schemeClr val="accent4">
              <a:lumMod val="20000"/>
              <a:lumOff val="80000"/>
            </a:schemeClr>
          </a:solidFill>
          <a:ln w="38100">
            <a:noFill/>
          </a:ln>
        </p:spPr>
        <p:txBody>
          <a:bodyPr vert="horz" wrap="square" lIns="180000" tIns="36000" rIns="72000" bIns="36000" rtlCol="0" anchor="ctr">
            <a:noAutofit/>
          </a:bodyPr>
          <a:lstStyle/>
          <a:p>
            <a:pPr marL="16537" marR="0" lvl="0" indent="0" algn="l" defTabSz="609585" rtl="0" eaLnBrk="0" fontAlgn="base" latinLnBrk="0" hangingPunct="0">
              <a:lnSpc>
                <a:spcPct val="100000"/>
              </a:lnSpc>
              <a:spcBef>
                <a:spcPts val="300"/>
              </a:spcBef>
              <a:spcAft>
                <a:spcPct val="0"/>
              </a:spcAft>
              <a:buClrTx/>
              <a:buSzTx/>
              <a:buFontTx/>
              <a:buNone/>
              <a:tabLst/>
              <a:defRPr/>
            </a:pPr>
            <a:r>
              <a:rPr kumimoji="0" lang="en-GB" sz="1400" b="1" i="0" u="none" strike="noStrike" kern="0" cap="none" spc="0" normalizeH="0" baseline="0" noProof="0" dirty="0">
                <a:ln>
                  <a:noFill/>
                </a:ln>
                <a:effectLst/>
                <a:uLnTx/>
                <a:uFillTx/>
                <a:latin typeface="+mn-lt"/>
                <a:ea typeface="MS PGothic" charset="0"/>
              </a:rPr>
              <a:t>Exploratory outcomes</a:t>
            </a:r>
            <a:endParaRPr kumimoji="0" lang="en-GB" sz="1400" b="0" i="0" u="none" strike="noStrike" kern="0" cap="none" spc="0" normalizeH="0" baseline="30000" noProof="0" dirty="0">
              <a:ln>
                <a:noFill/>
              </a:ln>
              <a:effectLst/>
              <a:uLnTx/>
              <a:uFillTx/>
              <a:latin typeface="+mn-lt"/>
              <a:ea typeface="MS PGothic" charset="0"/>
            </a:endParaRPr>
          </a:p>
          <a:p>
            <a:pPr marL="187987" lvl="0" indent="-171450">
              <a:spcBef>
                <a:spcPts val="300"/>
              </a:spcBef>
              <a:buFont typeface="Arial" panose="020B0604020202020204" pitchFamily="34" charset="0"/>
              <a:buChar char="•"/>
              <a:defRPr/>
            </a:pPr>
            <a:r>
              <a:rPr kumimoji="0" lang="en-GB" sz="1200" i="0" u="none" strike="noStrike" kern="0" cap="none" spc="0" normalizeH="0" baseline="0" noProof="0" dirty="0">
                <a:ln>
                  <a:noFill/>
                </a:ln>
                <a:effectLst/>
                <a:uLnTx/>
                <a:uFillTx/>
                <a:latin typeface="+mn-lt"/>
                <a:ea typeface="MS PGothic" charset="0"/>
              </a:rPr>
              <a:t>Chronic eGFR slope</a:t>
            </a:r>
            <a:r>
              <a:rPr lang="en-GB" sz="1200" baseline="30000" noProof="0" dirty="0">
                <a:latin typeface="+mn-lt"/>
              </a:rPr>
              <a:t>‡</a:t>
            </a:r>
            <a:endParaRPr kumimoji="0" lang="en-GB" sz="1200" i="0" u="none" strike="noStrike" kern="0" cap="none" spc="0" normalizeH="0" baseline="30000" noProof="0" dirty="0">
              <a:ln>
                <a:noFill/>
              </a:ln>
              <a:effectLst/>
              <a:uLnTx/>
              <a:uFillTx/>
              <a:latin typeface="+mn-lt"/>
              <a:ea typeface="MS PGothic" charset="0"/>
            </a:endParaRPr>
          </a:p>
          <a:p>
            <a:pPr marL="187987" marR="0" lvl="0" indent="-171450" algn="l" defTabSz="609585" rtl="0" eaLnBrk="0" fontAlgn="base" latinLnBrk="0" hangingPunct="0">
              <a:lnSpc>
                <a:spcPct val="100000"/>
              </a:lnSpc>
              <a:spcBef>
                <a:spcPts val="300"/>
              </a:spcBef>
              <a:spcAft>
                <a:spcPct val="0"/>
              </a:spcAft>
              <a:buClrTx/>
              <a:buSzTx/>
              <a:buFont typeface="Arial" panose="020B0604020202020204" pitchFamily="34" charset="0"/>
              <a:buChar char="•"/>
              <a:tabLst/>
              <a:defRPr/>
            </a:pPr>
            <a:r>
              <a:rPr kumimoji="0" lang="en-GB" sz="1200" i="0" u="none" strike="noStrike" kern="0" cap="none" spc="0" normalizeH="0" baseline="0" noProof="0" dirty="0">
                <a:ln>
                  <a:noFill/>
                </a:ln>
                <a:effectLst/>
                <a:uLnTx/>
                <a:uFillTx/>
                <a:latin typeface="+mn-lt"/>
                <a:ea typeface="MS PGothic" charset="0"/>
              </a:rPr>
              <a:t>Change from baseline in </a:t>
            </a:r>
            <a:r>
              <a:rPr kumimoji="0" lang="en-GB" sz="1200" b="1" i="0" u="none" strike="noStrike" kern="0" cap="none" spc="0" normalizeH="0" baseline="0" noProof="0" dirty="0">
                <a:ln>
                  <a:noFill/>
                </a:ln>
                <a:effectLst/>
                <a:uLnTx/>
                <a:uFillTx/>
                <a:latin typeface="+mn-lt"/>
                <a:ea typeface="MS PGothic" charset="0"/>
              </a:rPr>
              <a:t>UACR </a:t>
            </a:r>
            <a:r>
              <a:rPr kumimoji="0" lang="en-GB" sz="1200" i="0" u="none" strike="noStrike" kern="0" cap="none" spc="0" normalizeH="0" baseline="0" noProof="0" dirty="0">
                <a:ln>
                  <a:noFill/>
                </a:ln>
                <a:effectLst/>
                <a:uLnTx/>
                <a:uFillTx/>
                <a:latin typeface="+mn-lt"/>
                <a:ea typeface="MS PGothic" charset="0"/>
              </a:rPr>
              <a:t>and </a:t>
            </a:r>
            <a:r>
              <a:rPr kumimoji="0" lang="en-GB" sz="1200" b="1" i="0" u="none" strike="noStrike" kern="0" cap="none" spc="0" normalizeH="0" baseline="0" noProof="0" dirty="0">
                <a:ln>
                  <a:noFill/>
                </a:ln>
                <a:effectLst/>
                <a:uLnTx/>
                <a:uFillTx/>
                <a:latin typeface="+mn-lt"/>
                <a:ea typeface="MS PGothic" charset="0"/>
              </a:rPr>
              <a:t>SBP</a:t>
            </a:r>
            <a:endParaRPr kumimoji="0" lang="en-GB" sz="1200" i="0" u="none" strike="noStrike" kern="0" cap="none" spc="0" normalizeH="0" baseline="0" noProof="0" dirty="0">
              <a:ln>
                <a:noFill/>
              </a:ln>
              <a:effectLst/>
              <a:uLnTx/>
              <a:uFillTx/>
              <a:latin typeface="+mn-lt"/>
              <a:ea typeface="MS PGothic" charset="0"/>
              <a:cs typeface="+mn-cs"/>
            </a:endParaRPr>
          </a:p>
        </p:txBody>
      </p:sp>
      <p:sp>
        <p:nvSpPr>
          <p:cNvPr id="3" name="Slide Number Placeholder 2">
            <a:extLst>
              <a:ext uri="{FF2B5EF4-FFF2-40B4-BE49-F238E27FC236}">
                <a16:creationId xmlns:a16="http://schemas.microsoft.com/office/drawing/2014/main" id="{62EF4584-7095-F99F-C23A-3197776B6B7C}"/>
              </a:ext>
            </a:extLst>
          </p:cNvPr>
          <p:cNvSpPr>
            <a:spLocks noGrp="1"/>
          </p:cNvSpPr>
          <p:nvPr>
            <p:ph type="sldNum" sz="quarter" idx="17"/>
          </p:nvPr>
        </p:nvSpPr>
        <p:spPr/>
        <p:txBody>
          <a:bodyPr/>
          <a:lstStyle/>
          <a:p>
            <a:fld id="{7AF8E309-D608-654D-B811-6A2C46C88181}" type="slidenum">
              <a:rPr lang="en-GB" noProof="0" smtClean="0"/>
              <a:pPr/>
              <a:t>5</a:t>
            </a:fld>
            <a:endParaRPr lang="en-GB" noProof="0" dirty="0"/>
          </a:p>
        </p:txBody>
      </p:sp>
      <p:sp>
        <p:nvSpPr>
          <p:cNvPr id="4" name="Title 3">
            <a:extLst>
              <a:ext uri="{FF2B5EF4-FFF2-40B4-BE49-F238E27FC236}">
                <a16:creationId xmlns:a16="http://schemas.microsoft.com/office/drawing/2014/main" id="{8CEF6DE1-5A14-24B7-9143-2A5FDB30AA2C}"/>
              </a:ext>
            </a:extLst>
          </p:cNvPr>
          <p:cNvSpPr>
            <a:spLocks noGrp="1"/>
          </p:cNvSpPr>
          <p:nvPr>
            <p:ph type="title"/>
          </p:nvPr>
        </p:nvSpPr>
        <p:spPr>
          <a:xfrm>
            <a:off x="623888" y="333375"/>
            <a:ext cx="9483673" cy="962377"/>
          </a:xfrm>
        </p:spPr>
        <p:txBody>
          <a:bodyPr>
            <a:noAutofit/>
          </a:bodyPr>
          <a:lstStyle/>
          <a:p>
            <a:r>
              <a:rPr lang="en-GB" noProof="0" dirty="0"/>
              <a:t>FIND-CKD hypertensive nephropathy subgroup analysis </a:t>
            </a:r>
            <a:br>
              <a:rPr lang="en-GB" noProof="0" dirty="0"/>
            </a:br>
            <a:endParaRPr lang="en-GB" noProof="0" dirty="0"/>
          </a:p>
        </p:txBody>
      </p:sp>
      <p:sp>
        <p:nvSpPr>
          <p:cNvPr id="5" name="Footer Placeholder 4">
            <a:extLst>
              <a:ext uri="{FF2B5EF4-FFF2-40B4-BE49-F238E27FC236}">
                <a16:creationId xmlns:a16="http://schemas.microsoft.com/office/drawing/2014/main" id="{59281D3E-5CAE-7130-EC3D-CA7B15664D61}"/>
              </a:ext>
            </a:extLst>
          </p:cNvPr>
          <p:cNvSpPr>
            <a:spLocks noGrp="1"/>
          </p:cNvSpPr>
          <p:nvPr>
            <p:ph type="ftr" sz="quarter" idx="18"/>
          </p:nvPr>
        </p:nvSpPr>
        <p:spPr>
          <a:xfrm>
            <a:off x="1384527" y="6033123"/>
            <a:ext cx="10296195" cy="506124"/>
          </a:xfrm>
        </p:spPr>
        <p:txBody>
          <a:bodyPr vert="horz" lIns="91440" tIns="45720" rIns="91440" bIns="45720" rtlCol="0" anchor="b"/>
          <a:lstStyle/>
          <a:p>
            <a:r>
              <a:rPr lang="en-GB" sz="800" noProof="0" dirty="0"/>
              <a:t>*The primary and key secondary endpoints were evaluated using a confirmatory hierarchical testing procedure in the following order: total eGFR slope, kidney–CV composite, kidney composite, and CV composite; </a:t>
            </a:r>
            <a:r>
              <a:rPr lang="en-GB" sz="800" baseline="30000" noProof="0" dirty="0"/>
              <a:t>#</a:t>
            </a:r>
            <a:r>
              <a:rPr lang="en-GB" sz="800" noProof="0" dirty="0"/>
              <a:t>kidney failure was defined as an eGFR &lt;15 ml/min/1.73 </a:t>
            </a:r>
            <a:r>
              <a:rPr lang="en-GB" sz="800" noProof="0" dirty="0" err="1"/>
              <a:t>m</a:t>
            </a:r>
            <a:r>
              <a:rPr lang="en-GB" sz="800" baseline="30000" noProof="0" dirty="0" err="1"/>
              <a:t>2</a:t>
            </a:r>
            <a:r>
              <a:rPr lang="en-GB" sz="800" noProof="0" dirty="0"/>
              <a:t>, initiation of chronic dialysis or kidney transplantation; </a:t>
            </a:r>
            <a:r>
              <a:rPr lang="en-GB" sz="800" baseline="30000" noProof="0" dirty="0"/>
              <a:t>‡</a:t>
            </a:r>
            <a:r>
              <a:rPr lang="en-GB" sz="800" noProof="0" dirty="0"/>
              <a:t>mean annualised change in eGFR from month 3 to end of treatment</a:t>
            </a:r>
          </a:p>
          <a:p>
            <a:r>
              <a:rPr lang="en-GB" sz="800" spc="-10" noProof="0" dirty="0"/>
              <a:t>CKD, chronic kidney disease; </a:t>
            </a:r>
            <a:r>
              <a:rPr lang="en-GB" sz="800" noProof="0" dirty="0"/>
              <a:t>CV, cardiovascular; eGFR, estimated glomerular filtration rate; </a:t>
            </a:r>
            <a:r>
              <a:rPr lang="en-GB" sz="800" noProof="0" dirty="0" err="1"/>
              <a:t>HHF</a:t>
            </a:r>
            <a:r>
              <a:rPr lang="en-GB" sz="800" noProof="0" dirty="0"/>
              <a:t>, hospitalisation for heart failure; SBP, systolic blood pressure; UACR, urine albumin-to-creatinine ratio​</a:t>
            </a:r>
          </a:p>
          <a:p>
            <a:r>
              <a:rPr lang="en-GB" sz="800" noProof="0" dirty="0"/>
              <a:t>1. Heerspink </a:t>
            </a:r>
            <a:r>
              <a:rPr lang="en-GB" sz="800" noProof="0" dirty="0" err="1"/>
              <a:t>HJL</a:t>
            </a:r>
            <a:r>
              <a:rPr lang="en-GB" sz="800" noProof="0" dirty="0"/>
              <a:t>, </a:t>
            </a:r>
            <a:r>
              <a:rPr lang="en-GB" sz="800" i="1" noProof="0" dirty="0"/>
              <a:t>et al</a:t>
            </a:r>
            <a:r>
              <a:rPr lang="en-GB" sz="800" noProof="0" dirty="0"/>
              <a:t>. </a:t>
            </a:r>
            <a:r>
              <a:rPr lang="en-GB" sz="800" i="1" noProof="0" dirty="0"/>
              <a:t>N Engl J Med </a:t>
            </a:r>
            <a:r>
              <a:rPr lang="en-GB" sz="800" noProof="0" dirty="0"/>
              <a:t>2026; </a:t>
            </a:r>
            <a:r>
              <a:rPr lang="en-GB" sz="800" noProof="0" dirty="0" err="1"/>
              <a:t>doi</a:t>
            </a:r>
            <a:r>
              <a:rPr lang="en-GB" sz="800" noProof="0" dirty="0"/>
              <a:t>: 10.1056/</a:t>
            </a:r>
            <a:r>
              <a:rPr lang="en-GB" sz="800" noProof="0" dirty="0" err="1"/>
              <a:t>NEJMoa2604625</a:t>
            </a:r>
            <a:endParaRPr lang="en-GB" sz="800" noProof="0" dirty="0"/>
          </a:p>
        </p:txBody>
      </p:sp>
      <p:sp>
        <p:nvSpPr>
          <p:cNvPr id="8" name="Oval 7">
            <a:extLst>
              <a:ext uri="{FF2B5EF4-FFF2-40B4-BE49-F238E27FC236}">
                <a16:creationId xmlns:a16="http://schemas.microsoft.com/office/drawing/2014/main" id="{EB68DB63-7EDD-4337-507D-7F430D0F41C5}"/>
              </a:ext>
            </a:extLst>
          </p:cNvPr>
          <p:cNvSpPr/>
          <p:nvPr/>
        </p:nvSpPr>
        <p:spPr>
          <a:xfrm>
            <a:off x="1505152" y="2979295"/>
            <a:ext cx="1562908" cy="1520404"/>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aphicFrame>
        <p:nvGraphicFramePr>
          <p:cNvPr id="9" name="Chart 8">
            <a:extLst>
              <a:ext uri="{FF2B5EF4-FFF2-40B4-BE49-F238E27FC236}">
                <a16:creationId xmlns:a16="http://schemas.microsoft.com/office/drawing/2014/main" id="{0B79703A-AC84-4A23-2B60-020B6A7D9B3A}"/>
              </a:ext>
            </a:extLst>
          </p:cNvPr>
          <p:cNvGraphicFramePr/>
          <p:nvPr>
            <p:extLst>
              <p:ext uri="{D42A27DB-BD31-4B8C-83A1-F6EECF244321}">
                <p14:modId xmlns:p14="http://schemas.microsoft.com/office/powerpoint/2010/main" val="1976022448"/>
              </p:ext>
            </p:extLst>
          </p:nvPr>
        </p:nvGraphicFramePr>
        <p:xfrm>
          <a:off x="-208127" y="1415038"/>
          <a:ext cx="4477271" cy="3960245"/>
        </p:xfrm>
        <a:graphic>
          <a:graphicData uri="http://schemas.openxmlformats.org/drawingml/2006/chart">
            <c:chart xmlns:c="http://schemas.openxmlformats.org/drawingml/2006/chart" xmlns:r="http://schemas.openxmlformats.org/officeDocument/2006/relationships" r:id="rId3"/>
          </a:graphicData>
        </a:graphic>
      </p:graphicFrame>
      <p:sp>
        <p:nvSpPr>
          <p:cNvPr id="10" name="Rectangle: Top Corners Rounded 9">
            <a:extLst>
              <a:ext uri="{FF2B5EF4-FFF2-40B4-BE49-F238E27FC236}">
                <a16:creationId xmlns:a16="http://schemas.microsoft.com/office/drawing/2014/main" id="{A92C4599-68EA-7F82-722A-2BA3B7484209}"/>
              </a:ext>
            </a:extLst>
          </p:cNvPr>
          <p:cNvSpPr/>
          <p:nvPr/>
        </p:nvSpPr>
        <p:spPr>
          <a:xfrm>
            <a:off x="358425" y="1195973"/>
            <a:ext cx="4741835" cy="604161"/>
          </a:xfrm>
          <a:prstGeom prst="round2SameRect">
            <a:avLst/>
          </a:prstGeom>
          <a:solidFill>
            <a:schemeClr val="accent3"/>
          </a:solidFill>
        </p:spPr>
        <p:txBody>
          <a:bodyPr vert="horz" wrap="square" lIns="72000" tIns="72000" rIns="72000" bIns="72000" rtlCol="0" anchor="ctr" anchorCtr="0">
            <a:spAutoFit/>
          </a:bodyPr>
          <a:lstStyle/>
          <a:p>
            <a:pPr lvl="0" algn="ctr" defTabSz="914400" eaLnBrk="1" fontAlgn="auto" hangingPunct="1">
              <a:spcBef>
                <a:spcPts val="0"/>
              </a:spcBef>
              <a:spcAft>
                <a:spcPts val="0"/>
              </a:spcAft>
              <a:defRPr/>
            </a:pPr>
            <a:r>
              <a:rPr lang="en-GB" sz="1400" b="1" noProof="0" dirty="0">
                <a:solidFill>
                  <a:schemeClr val="bg1"/>
                </a:solidFill>
                <a:latin typeface="+mn-lt"/>
              </a:rPr>
              <a:t>FIND-CKD included a broad population with common </a:t>
            </a:r>
            <a:br>
              <a:rPr lang="en-GB" sz="1400" b="1" noProof="0" dirty="0">
                <a:solidFill>
                  <a:schemeClr val="bg1"/>
                </a:solidFill>
                <a:latin typeface="+mn-lt"/>
              </a:rPr>
            </a:br>
            <a:r>
              <a:rPr lang="en-GB" sz="1400" b="1" noProof="0" dirty="0">
                <a:solidFill>
                  <a:schemeClr val="bg1"/>
                </a:solidFill>
                <a:latin typeface="+mn-lt"/>
              </a:rPr>
              <a:t>non-diabetic CKD aetiologies well </a:t>
            </a:r>
            <a:r>
              <a:rPr lang="en-GB" sz="1400" b="1" noProof="0" dirty="0" err="1">
                <a:solidFill>
                  <a:schemeClr val="bg1"/>
                </a:solidFill>
                <a:latin typeface="+mn-lt"/>
              </a:rPr>
              <a:t>represented</a:t>
            </a:r>
            <a:r>
              <a:rPr lang="en-GB" sz="1400" b="1" baseline="30000" noProof="0" dirty="0" err="1">
                <a:solidFill>
                  <a:schemeClr val="bg1"/>
                </a:solidFill>
                <a:latin typeface="+mn-lt"/>
              </a:rPr>
              <a:t>1</a:t>
            </a:r>
            <a:endParaRPr lang="en-GB" sz="1400" b="1" baseline="30000" noProof="0" dirty="0">
              <a:solidFill>
                <a:schemeClr val="bg1"/>
              </a:solidFill>
              <a:latin typeface="+mn-lt"/>
            </a:endParaRPr>
          </a:p>
        </p:txBody>
      </p:sp>
      <p:sp>
        <p:nvSpPr>
          <p:cNvPr id="12" name="Rectangle 11">
            <a:extLst>
              <a:ext uri="{FF2B5EF4-FFF2-40B4-BE49-F238E27FC236}">
                <a16:creationId xmlns:a16="http://schemas.microsoft.com/office/drawing/2014/main" id="{848276F4-3CD7-165D-6E8C-BF80F9303091}"/>
              </a:ext>
            </a:extLst>
          </p:cNvPr>
          <p:cNvSpPr>
            <a:spLocks/>
          </p:cNvSpPr>
          <p:nvPr/>
        </p:nvSpPr>
        <p:spPr>
          <a:xfrm>
            <a:off x="1266083" y="5197521"/>
            <a:ext cx="1801977" cy="615553"/>
          </a:xfrm>
          <a:prstGeom prst="rect">
            <a:avLst/>
          </a:prstGeom>
        </p:spPr>
        <p:txBody>
          <a:bodyPr wrap="square" lIns="72000" tIns="0" rIns="0" bIns="0" anchor="ctr" anchorCtr="0">
            <a:spAutoFit/>
          </a:bodyPr>
          <a:lstStyle/>
          <a:p>
            <a:pPr marL="0" marR="0" lvl="0" indent="0" algn="ctr" defTabSz="914400" rtl="0" eaLnBrk="1" fontAlgn="auto" latinLnBrk="0" hangingPunct="1">
              <a:lnSpc>
                <a:spcPct val="100000"/>
              </a:lnSpc>
              <a:spcBef>
                <a:spcPts val="0"/>
              </a:spcBef>
              <a:spcAft>
                <a:spcPts val="400"/>
              </a:spcAft>
              <a:buClr>
                <a:srgbClr val="66B512"/>
              </a:buClr>
              <a:buSzTx/>
              <a:buFontTx/>
              <a:buNone/>
              <a:tabLst/>
              <a:defRPr/>
            </a:pPr>
            <a:r>
              <a:rPr kumimoji="0" lang="en-GB" sz="1400" b="1" i="0" u="none" strike="noStrike" kern="0" cap="none" spc="0" normalizeH="0" baseline="0" noProof="0" dirty="0">
                <a:ln>
                  <a:noFill/>
                </a:ln>
                <a:solidFill>
                  <a:schemeClr val="accent1"/>
                </a:solidFill>
                <a:effectLst/>
                <a:uLnTx/>
                <a:uFillTx/>
                <a:latin typeface="Arial" panose="020B0604020202020204" pitchFamily="34" charset="0"/>
                <a:ea typeface="MS PGothic" charset="0"/>
                <a:cs typeface="Arial" panose="020B0604020202020204" pitchFamily="34" charset="0"/>
              </a:rPr>
              <a:t>Chronic glomerulonephritis</a:t>
            </a:r>
            <a:r>
              <a:rPr kumimoji="0" lang="en-GB" sz="1400" b="0" i="0" u="none" strike="noStrike" kern="0" cap="none" spc="0" normalizeH="0" baseline="0" noProof="0" dirty="0">
                <a:ln>
                  <a:noFill/>
                </a:ln>
                <a:solidFill>
                  <a:schemeClr val="accent1"/>
                </a:solidFill>
                <a:effectLst/>
                <a:uLnTx/>
                <a:uFillTx/>
                <a:latin typeface="Arial" panose="020B0604020202020204" pitchFamily="34" charset="0"/>
                <a:ea typeface="MS PGothic" charset="0"/>
                <a:cs typeface="Arial" panose="020B0604020202020204" pitchFamily="34" charset="0"/>
              </a:rPr>
              <a:t> </a:t>
            </a:r>
            <a:r>
              <a:rPr kumimoji="0" lang="en-GB" sz="1200" b="0" i="0" u="none" strike="noStrike" kern="0" cap="none" spc="0" normalizeH="0" baseline="0" noProof="0" dirty="0">
                <a:ln>
                  <a:noFill/>
                </a:ln>
                <a:solidFill>
                  <a:srgbClr val="16374D"/>
                </a:solidFill>
                <a:effectLst/>
                <a:uLnTx/>
                <a:uFillTx/>
                <a:latin typeface="Arial" panose="020B0604020202020204" pitchFamily="34" charset="0"/>
                <a:ea typeface="MS PGothic" charset="0"/>
                <a:cs typeface="Arial" panose="020B0604020202020204" pitchFamily="34" charset="0"/>
              </a:rPr>
              <a:t>n=903</a:t>
            </a:r>
          </a:p>
        </p:txBody>
      </p:sp>
      <p:sp>
        <p:nvSpPr>
          <p:cNvPr id="14" name="Rectangle 13">
            <a:extLst>
              <a:ext uri="{FF2B5EF4-FFF2-40B4-BE49-F238E27FC236}">
                <a16:creationId xmlns:a16="http://schemas.microsoft.com/office/drawing/2014/main" id="{C22CF946-1AA3-FEE3-3029-DC9CAFBC8169}"/>
              </a:ext>
            </a:extLst>
          </p:cNvPr>
          <p:cNvSpPr>
            <a:spLocks/>
          </p:cNvSpPr>
          <p:nvPr/>
        </p:nvSpPr>
        <p:spPr>
          <a:xfrm>
            <a:off x="1539407" y="1964280"/>
            <a:ext cx="2278656" cy="400110"/>
          </a:xfrm>
          <a:prstGeom prst="rect">
            <a:avLst/>
          </a:prstGeom>
        </p:spPr>
        <p:txBody>
          <a:bodyPr wrap="square" lIns="72000" tIns="0" rIns="0" bIns="0" anchor="ctr" anchorCtr="0">
            <a:spAutoFit/>
          </a:bodyPr>
          <a:lstStyle/>
          <a:p>
            <a:pPr marL="0" marR="0" lvl="0" indent="0" algn="ctr" defTabSz="914400" rtl="0" eaLnBrk="1" fontAlgn="auto" latinLnBrk="0" hangingPunct="1">
              <a:lnSpc>
                <a:spcPct val="100000"/>
              </a:lnSpc>
              <a:spcBef>
                <a:spcPts val="0"/>
              </a:spcBef>
              <a:spcAft>
                <a:spcPts val="400"/>
              </a:spcAft>
              <a:buClr>
                <a:srgbClr val="66B512"/>
              </a:buClr>
              <a:buSzTx/>
              <a:buFontTx/>
              <a:buNone/>
              <a:tabLst/>
              <a:defRPr/>
            </a:pPr>
            <a:r>
              <a:rPr kumimoji="0" lang="en-GB" sz="1400" b="1" i="0" u="none" strike="noStrike" kern="0" cap="none" spc="0" normalizeH="0" baseline="0" noProof="0" dirty="0">
                <a:ln>
                  <a:noFill/>
                </a:ln>
                <a:solidFill>
                  <a:srgbClr val="FFFFFF">
                    <a:lumMod val="50000"/>
                  </a:srgbClr>
                </a:solidFill>
                <a:effectLst/>
                <a:uLnTx/>
                <a:uFillTx/>
                <a:latin typeface="Arial" panose="020B0604020202020204" pitchFamily="34" charset="0"/>
                <a:ea typeface="MS PGothic" charset="0"/>
                <a:cs typeface="Arial" panose="020B0604020202020204" pitchFamily="34" charset="0"/>
              </a:rPr>
              <a:t>Unknown</a:t>
            </a:r>
            <a:br>
              <a:rPr kumimoji="0" lang="en-GB" sz="1400" b="1" i="0" u="none" strike="noStrike" kern="0" cap="none" spc="0" normalizeH="0" baseline="0" noProof="0" dirty="0">
                <a:ln>
                  <a:noFill/>
                </a:ln>
                <a:solidFill>
                  <a:srgbClr val="FFFFFF">
                    <a:lumMod val="50000"/>
                  </a:srgbClr>
                </a:solidFill>
                <a:effectLst/>
                <a:uLnTx/>
                <a:uFillTx/>
                <a:latin typeface="Arial" panose="020B0604020202020204" pitchFamily="34" charset="0"/>
                <a:ea typeface="MS PGothic" charset="0"/>
                <a:cs typeface="Arial" panose="020B0604020202020204" pitchFamily="34" charset="0"/>
              </a:rPr>
            </a:br>
            <a:r>
              <a:rPr kumimoji="0" lang="en-GB" sz="1200" b="0" i="0" u="none" strike="noStrike" kern="0" cap="none" spc="0" normalizeH="0" baseline="0" noProof="0" dirty="0">
                <a:ln>
                  <a:noFill/>
                </a:ln>
                <a:solidFill>
                  <a:srgbClr val="16374D"/>
                </a:solidFill>
                <a:effectLst/>
                <a:uLnTx/>
                <a:uFillTx/>
                <a:latin typeface="Arial" panose="020B0604020202020204" pitchFamily="34" charset="0"/>
                <a:ea typeface="MS PGothic" charset="0"/>
                <a:cs typeface="Arial" panose="020B0604020202020204" pitchFamily="34" charset="0"/>
              </a:rPr>
              <a:t>n=169</a:t>
            </a:r>
            <a:endParaRPr kumimoji="0" lang="en-GB" sz="1400" b="0" i="0" u="none" strike="noStrike" kern="0" cap="none" spc="0" normalizeH="0" baseline="0" noProof="0" dirty="0">
              <a:ln>
                <a:noFill/>
              </a:ln>
              <a:solidFill>
                <a:srgbClr val="16374D"/>
              </a:solidFill>
              <a:effectLst/>
              <a:uLnTx/>
              <a:uFillTx/>
              <a:latin typeface="Arial" panose="020B0604020202020204" pitchFamily="34" charset="0"/>
              <a:ea typeface="MS PGothic" charset="0"/>
              <a:cs typeface="Arial" panose="020B0604020202020204" pitchFamily="34" charset="0"/>
            </a:endParaRPr>
          </a:p>
        </p:txBody>
      </p:sp>
      <p:sp>
        <p:nvSpPr>
          <p:cNvPr id="16" name="Rectangle: Rounded Corners 15">
            <a:extLst>
              <a:ext uri="{FF2B5EF4-FFF2-40B4-BE49-F238E27FC236}">
                <a16:creationId xmlns:a16="http://schemas.microsoft.com/office/drawing/2014/main" id="{6DD18969-0240-8A0A-C565-2B2FF67CFBF4}"/>
              </a:ext>
            </a:extLst>
          </p:cNvPr>
          <p:cNvSpPr/>
          <p:nvPr/>
        </p:nvSpPr>
        <p:spPr>
          <a:xfrm>
            <a:off x="6255457" y="1874223"/>
            <a:ext cx="5650173" cy="551857"/>
          </a:xfrm>
          <a:prstGeom prst="roundRect">
            <a:avLst>
              <a:gd name="adj" fmla="val 0"/>
            </a:avLst>
          </a:prstGeom>
          <a:solidFill>
            <a:schemeClr val="accent4"/>
          </a:solidFill>
          <a:ln w="38100">
            <a:solidFill>
              <a:schemeClr val="accent4"/>
            </a:solidFill>
          </a:ln>
        </p:spPr>
        <p:txBody>
          <a:bodyPr vert="horz" wrap="square" lIns="180000" tIns="36000" rIns="72000" bIns="36000" rtlCol="0" anchor="ctr">
            <a:noAutofit/>
          </a:bodyPr>
          <a:lstStyle/>
          <a:p>
            <a:pPr lvl="0" defTabSz="609585" eaLnBrk="0" fontAlgn="base" hangingPunct="0">
              <a:spcBef>
                <a:spcPts val="300"/>
              </a:spcBef>
              <a:spcAft>
                <a:spcPct val="0"/>
              </a:spcAft>
              <a:defRPr/>
            </a:pPr>
            <a:r>
              <a:rPr kumimoji="0" lang="en-GB" sz="1400" b="1" i="0" u="none" strike="noStrike" kern="0" cap="none" spc="0" normalizeH="0" baseline="0" noProof="0" dirty="0">
                <a:ln>
                  <a:noFill/>
                </a:ln>
                <a:solidFill>
                  <a:srgbClr val="FFFFFF"/>
                </a:solidFill>
                <a:effectLst/>
                <a:uLnTx/>
                <a:uFillTx/>
                <a:latin typeface="+mn-lt"/>
                <a:ea typeface="MS PGothic" charset="0"/>
                <a:cs typeface="+mn-cs"/>
              </a:rPr>
              <a:t>Primary outcome* – </a:t>
            </a:r>
            <a:r>
              <a:rPr lang="en-GB" sz="1400" b="1" kern="0" noProof="0" dirty="0">
                <a:solidFill>
                  <a:srgbClr val="FFFFFF"/>
                </a:solidFill>
                <a:latin typeface="+mn-lt"/>
                <a:ea typeface="MS PGothic" charset="0"/>
              </a:rPr>
              <a:t>total eGFR slope </a:t>
            </a:r>
          </a:p>
          <a:p>
            <a:pPr marL="171450" lvl="0" indent="-171450" defTabSz="609585" eaLnBrk="0" fontAlgn="base" hangingPunct="0">
              <a:spcBef>
                <a:spcPts val="300"/>
              </a:spcBef>
              <a:spcAft>
                <a:spcPct val="0"/>
              </a:spcAft>
              <a:buFont typeface="Arial" panose="020B0604020202020204" pitchFamily="34" charset="0"/>
              <a:buChar char="•"/>
              <a:defRPr/>
            </a:pPr>
            <a:r>
              <a:rPr kumimoji="0" lang="en-GB" sz="1200" b="0" i="0" u="none" strike="noStrike" kern="0" cap="none" spc="0" normalizeH="0" baseline="0" noProof="0" dirty="0">
                <a:ln>
                  <a:noFill/>
                </a:ln>
                <a:solidFill>
                  <a:srgbClr val="FFFFFF"/>
                </a:solidFill>
                <a:effectLst/>
                <a:uLnTx/>
                <a:uFillTx/>
                <a:latin typeface="+mn-lt"/>
                <a:ea typeface="MS PGothic" charset="0"/>
                <a:cs typeface="+mn-cs"/>
              </a:rPr>
              <a:t>Mean annual rate of change in eGFR from baseline to month 32</a:t>
            </a:r>
          </a:p>
        </p:txBody>
      </p:sp>
      <p:sp>
        <p:nvSpPr>
          <p:cNvPr id="17" name="Rectangle: Rounded Corners 16">
            <a:extLst>
              <a:ext uri="{FF2B5EF4-FFF2-40B4-BE49-F238E27FC236}">
                <a16:creationId xmlns:a16="http://schemas.microsoft.com/office/drawing/2014/main" id="{EB45B212-802E-D735-33AD-DA0951A79975}"/>
              </a:ext>
            </a:extLst>
          </p:cNvPr>
          <p:cNvSpPr/>
          <p:nvPr/>
        </p:nvSpPr>
        <p:spPr>
          <a:xfrm>
            <a:off x="6242744" y="2472191"/>
            <a:ext cx="5683785" cy="1157714"/>
          </a:xfrm>
          <a:prstGeom prst="roundRect">
            <a:avLst>
              <a:gd name="adj" fmla="val 0"/>
            </a:avLst>
          </a:prstGeom>
          <a:solidFill>
            <a:schemeClr val="accent4">
              <a:lumMod val="60000"/>
              <a:lumOff val="40000"/>
              <a:alpha val="60000"/>
            </a:schemeClr>
          </a:solidFill>
          <a:ln w="38100">
            <a:noFill/>
          </a:ln>
        </p:spPr>
        <p:txBody>
          <a:bodyPr vert="horz" wrap="square" lIns="180000" tIns="36000" rIns="72000" bIns="36000" rtlCol="0" anchor="ctr">
            <a:noAutofit/>
          </a:bodyPr>
          <a:lstStyle/>
          <a:p>
            <a:pPr marL="16537" marR="0" lvl="0" indent="0" algn="l" defTabSz="609585" rtl="0" eaLnBrk="0" fontAlgn="base" latinLnBrk="0" hangingPunct="0">
              <a:lnSpc>
                <a:spcPct val="100000"/>
              </a:lnSpc>
              <a:spcBef>
                <a:spcPts val="300"/>
              </a:spcBef>
              <a:spcAft>
                <a:spcPct val="0"/>
              </a:spcAft>
              <a:buClrTx/>
              <a:buSzTx/>
              <a:buFontTx/>
              <a:buNone/>
              <a:tabLst/>
              <a:defRPr/>
            </a:pPr>
            <a:r>
              <a:rPr kumimoji="0" lang="en-GB" sz="1400" b="1" i="0" u="none" strike="noStrike" kern="0" cap="none" spc="0" normalizeH="0" baseline="0" noProof="0" dirty="0">
                <a:ln>
                  <a:noFill/>
                </a:ln>
                <a:effectLst/>
                <a:uLnTx/>
                <a:uFillTx/>
                <a:latin typeface="+mn-lt"/>
                <a:ea typeface="MS PGothic" charset="0"/>
              </a:rPr>
              <a:t>Secondary efficacy outcomes*</a:t>
            </a:r>
            <a:endParaRPr kumimoji="0" lang="en-GB" sz="1400" b="0" i="0" u="none" strike="noStrike" kern="0" cap="none" spc="0" normalizeH="0" baseline="30000" noProof="0" dirty="0">
              <a:ln>
                <a:noFill/>
              </a:ln>
              <a:effectLst/>
              <a:uLnTx/>
              <a:uFillTx/>
              <a:latin typeface="+mn-lt"/>
              <a:ea typeface="MS PGothic" charset="0"/>
            </a:endParaRPr>
          </a:p>
          <a:p>
            <a:pPr marL="187987" lvl="0" indent="-171450">
              <a:spcBef>
                <a:spcPts val="300"/>
              </a:spcBef>
              <a:buFont typeface="Arial" panose="020B0604020202020204" pitchFamily="34" charset="0"/>
              <a:buChar char="•"/>
              <a:defRPr/>
            </a:pPr>
            <a:r>
              <a:rPr kumimoji="0" lang="en-GB" sz="1200" b="1" i="0" u="none" strike="noStrike" kern="0" cap="none" spc="0" normalizeH="0" baseline="0" noProof="0" dirty="0">
                <a:ln>
                  <a:noFill/>
                </a:ln>
                <a:solidFill>
                  <a:srgbClr val="53585A"/>
                </a:solidFill>
                <a:effectLst/>
                <a:uLnTx/>
                <a:uFillTx/>
                <a:latin typeface="+mn-lt"/>
                <a:ea typeface="MS PGothic" charset="0"/>
              </a:rPr>
              <a:t>Kidney–CV composite: </a:t>
            </a:r>
            <a:r>
              <a:rPr kumimoji="0" lang="en-GB" sz="1200" i="0" u="none" strike="noStrike" kern="0" cap="none" spc="0" normalizeH="0" baseline="0" noProof="0" dirty="0">
                <a:ln>
                  <a:noFill/>
                </a:ln>
                <a:solidFill>
                  <a:srgbClr val="53585A"/>
                </a:solidFill>
                <a:effectLst/>
                <a:uLnTx/>
                <a:uFillTx/>
                <a:latin typeface="+mn-lt"/>
                <a:ea typeface="MS PGothic" charset="0"/>
              </a:rPr>
              <a:t>kidney failure,</a:t>
            </a:r>
            <a:r>
              <a:rPr lang="en-GB" sz="1200" kern="0" baseline="30000" dirty="0">
                <a:solidFill>
                  <a:srgbClr val="53585A"/>
                </a:solidFill>
                <a:latin typeface="+mn-lt"/>
              </a:rPr>
              <a:t>#</a:t>
            </a:r>
            <a:r>
              <a:rPr lang="en-GB" sz="1200" kern="0" dirty="0">
                <a:solidFill>
                  <a:srgbClr val="53585A"/>
                </a:solidFill>
                <a:latin typeface="+mn-lt"/>
              </a:rPr>
              <a:t> </a:t>
            </a:r>
            <a:r>
              <a:rPr kumimoji="0" lang="en-GB" sz="1200" i="0" u="none" strike="noStrike" kern="0" cap="none" spc="0" normalizeH="0" baseline="0" noProof="0" dirty="0">
                <a:ln>
                  <a:noFill/>
                </a:ln>
                <a:solidFill>
                  <a:srgbClr val="53585A"/>
                </a:solidFill>
                <a:effectLst/>
                <a:uLnTx/>
                <a:uFillTx/>
                <a:latin typeface="+mn-lt"/>
                <a:ea typeface="MS PGothic" charset="0"/>
              </a:rPr>
              <a:t>sustained ≥57% eGFR decline, </a:t>
            </a:r>
            <a:r>
              <a:rPr kumimoji="0" lang="en-GB" sz="1200" i="0" u="none" strike="noStrike" kern="0" cap="none" spc="0" normalizeH="0" baseline="0" noProof="0" dirty="0" err="1">
                <a:ln>
                  <a:noFill/>
                </a:ln>
                <a:solidFill>
                  <a:srgbClr val="53585A"/>
                </a:solidFill>
                <a:effectLst/>
                <a:uLnTx/>
                <a:uFillTx/>
                <a:latin typeface="+mn-lt"/>
                <a:ea typeface="MS PGothic" charset="0"/>
              </a:rPr>
              <a:t>HHF</a:t>
            </a:r>
            <a:r>
              <a:rPr kumimoji="0" lang="en-GB" sz="1200" i="0" u="none" strike="noStrike" kern="0" cap="none" spc="0" normalizeH="0" baseline="0" noProof="0" dirty="0">
                <a:ln>
                  <a:noFill/>
                </a:ln>
                <a:solidFill>
                  <a:srgbClr val="53585A"/>
                </a:solidFill>
                <a:effectLst/>
                <a:uLnTx/>
                <a:uFillTx/>
                <a:latin typeface="+mn-lt"/>
                <a:ea typeface="MS PGothic" charset="0"/>
              </a:rPr>
              <a:t> or CV death</a:t>
            </a:r>
          </a:p>
          <a:p>
            <a:pPr marL="187987" marR="0" lvl="0" indent="-171450" algn="l" defTabSz="609585" rtl="0" eaLnBrk="0" fontAlgn="base" latinLnBrk="0" hangingPunct="0">
              <a:lnSpc>
                <a:spcPct val="100000"/>
              </a:lnSpc>
              <a:spcBef>
                <a:spcPts val="300"/>
              </a:spcBef>
              <a:spcAft>
                <a:spcPct val="0"/>
              </a:spcAft>
              <a:buClrTx/>
              <a:buSzTx/>
              <a:buFont typeface="Arial" panose="020B0604020202020204" pitchFamily="34" charset="0"/>
              <a:buChar char="•"/>
              <a:tabLst/>
              <a:defRPr/>
            </a:pPr>
            <a:r>
              <a:rPr kumimoji="0" lang="en-GB" sz="1200" b="1" i="0" u="none" strike="noStrike" kern="0" cap="none" spc="0" normalizeH="0" baseline="0" noProof="0" dirty="0">
                <a:ln>
                  <a:noFill/>
                </a:ln>
                <a:solidFill>
                  <a:srgbClr val="53585A"/>
                </a:solidFill>
                <a:effectLst/>
                <a:uLnTx/>
                <a:uFillTx/>
                <a:latin typeface="+mn-lt"/>
                <a:ea typeface="MS PGothic" charset="0"/>
              </a:rPr>
              <a:t>Kidney composite: </a:t>
            </a:r>
            <a:r>
              <a:rPr kumimoji="0" lang="en-GB" sz="1200" i="0" u="none" strike="noStrike" kern="0" cap="none" spc="0" normalizeH="0" baseline="0" noProof="0" dirty="0">
                <a:ln>
                  <a:noFill/>
                </a:ln>
                <a:solidFill>
                  <a:srgbClr val="53585A"/>
                </a:solidFill>
                <a:effectLst/>
                <a:uLnTx/>
                <a:uFillTx/>
                <a:latin typeface="+mn-lt"/>
                <a:ea typeface="MS PGothic" charset="0"/>
              </a:rPr>
              <a:t>kidney failure or sustained ≥57% eGFR decline</a:t>
            </a:r>
            <a:endParaRPr lang="en-GB" sz="1200" kern="0" noProof="0" dirty="0">
              <a:solidFill>
                <a:srgbClr val="53585A"/>
              </a:solidFill>
              <a:latin typeface="+mn-lt"/>
            </a:endParaRPr>
          </a:p>
          <a:p>
            <a:pPr marL="187987" marR="0" lvl="0" indent="-171450" algn="l" defTabSz="609585" rtl="0" eaLnBrk="0" fontAlgn="base" latinLnBrk="0" hangingPunct="0">
              <a:lnSpc>
                <a:spcPct val="100000"/>
              </a:lnSpc>
              <a:spcBef>
                <a:spcPts val="300"/>
              </a:spcBef>
              <a:spcAft>
                <a:spcPct val="0"/>
              </a:spcAft>
              <a:buClrTx/>
              <a:buSzTx/>
              <a:buFont typeface="Arial" panose="020B0604020202020204" pitchFamily="34" charset="0"/>
              <a:buChar char="•"/>
              <a:tabLst/>
              <a:defRPr/>
            </a:pPr>
            <a:r>
              <a:rPr kumimoji="0" lang="en-GB" sz="1200" b="1" i="0" u="none" strike="noStrike" kern="0" cap="none" spc="0" normalizeH="0" baseline="0" noProof="0" dirty="0">
                <a:ln>
                  <a:noFill/>
                </a:ln>
                <a:solidFill>
                  <a:srgbClr val="53585A"/>
                </a:solidFill>
                <a:effectLst/>
                <a:uLnTx/>
                <a:uFillTx/>
                <a:latin typeface="+mn-lt"/>
                <a:ea typeface="MS PGothic" charset="0"/>
              </a:rPr>
              <a:t>CV composite: </a:t>
            </a:r>
            <a:r>
              <a:rPr kumimoji="0" lang="en-GB" sz="1200" i="0" u="none" strike="noStrike" kern="0" cap="none" spc="0" normalizeH="0" baseline="0" noProof="0" dirty="0" err="1">
                <a:ln>
                  <a:noFill/>
                </a:ln>
                <a:solidFill>
                  <a:srgbClr val="53585A"/>
                </a:solidFill>
                <a:effectLst/>
                <a:uLnTx/>
                <a:uFillTx/>
                <a:latin typeface="+mn-lt"/>
                <a:ea typeface="MS PGothic" charset="0"/>
                <a:cs typeface="+mn-cs"/>
              </a:rPr>
              <a:t>HHF</a:t>
            </a:r>
            <a:r>
              <a:rPr kumimoji="0" lang="en-GB" sz="1200" i="0" u="none" strike="noStrike" kern="0" cap="none" spc="0" normalizeH="0" baseline="0" noProof="0" dirty="0">
                <a:ln>
                  <a:noFill/>
                </a:ln>
                <a:solidFill>
                  <a:srgbClr val="53585A"/>
                </a:solidFill>
                <a:effectLst/>
                <a:uLnTx/>
                <a:uFillTx/>
                <a:latin typeface="+mn-lt"/>
                <a:ea typeface="MS PGothic" charset="0"/>
                <a:cs typeface="+mn-cs"/>
              </a:rPr>
              <a:t> or CV death</a:t>
            </a:r>
          </a:p>
        </p:txBody>
      </p:sp>
      <p:sp>
        <p:nvSpPr>
          <p:cNvPr id="18" name="Rectangle: Rounded Corners 17">
            <a:extLst>
              <a:ext uri="{FF2B5EF4-FFF2-40B4-BE49-F238E27FC236}">
                <a16:creationId xmlns:a16="http://schemas.microsoft.com/office/drawing/2014/main" id="{35898CB9-65F7-3BBA-0E27-8AD4C85942D0}"/>
              </a:ext>
            </a:extLst>
          </p:cNvPr>
          <p:cNvSpPr/>
          <p:nvPr/>
        </p:nvSpPr>
        <p:spPr>
          <a:xfrm>
            <a:off x="6239376" y="4346111"/>
            <a:ext cx="5707229" cy="907518"/>
          </a:xfrm>
          <a:prstGeom prst="roundRect">
            <a:avLst>
              <a:gd name="adj" fmla="val 0"/>
            </a:avLst>
          </a:prstGeom>
          <a:solidFill>
            <a:schemeClr val="accent5">
              <a:lumMod val="20000"/>
              <a:lumOff val="80000"/>
            </a:schemeClr>
          </a:solidFill>
          <a:ln w="38100">
            <a:noFill/>
          </a:ln>
        </p:spPr>
        <p:txBody>
          <a:bodyPr vert="horz" wrap="square" lIns="180000" tIns="36000" rIns="72000" bIns="36000" rtlCol="0" anchor="ctr">
            <a:noAutofit/>
          </a:bodyPr>
          <a:lstStyle/>
          <a:p>
            <a:pPr marL="16537" marR="0" lvl="1" indent="0" algn="l" defTabSz="609585" rtl="0" eaLnBrk="0" fontAlgn="base" latinLnBrk="0" hangingPunct="0">
              <a:lnSpc>
                <a:spcPct val="100000"/>
              </a:lnSpc>
              <a:spcBef>
                <a:spcPts val="300"/>
              </a:spcBef>
              <a:spcAft>
                <a:spcPct val="0"/>
              </a:spcAft>
              <a:buClrTx/>
              <a:buSzTx/>
              <a:buFontTx/>
              <a:buNone/>
              <a:tabLst/>
              <a:defRPr/>
            </a:pPr>
            <a:r>
              <a:rPr kumimoji="0" lang="en-GB" sz="1400" b="1" i="0" u="none" strike="noStrike" kern="0" cap="none" spc="0" normalizeH="0" baseline="0" noProof="0" dirty="0">
                <a:ln>
                  <a:noFill/>
                </a:ln>
                <a:effectLst/>
                <a:uLnTx/>
                <a:uFillTx/>
                <a:latin typeface="+mn-lt"/>
                <a:ea typeface="MS PGothic" charset="0"/>
              </a:rPr>
              <a:t>Safety outcomes</a:t>
            </a:r>
          </a:p>
          <a:p>
            <a:pPr marL="171450" marR="0" lvl="0" indent="-171450" algn="l" defTabSz="609585" rtl="0" eaLnBrk="0" fontAlgn="base" latinLnBrk="0" hangingPunct="0">
              <a:lnSpc>
                <a:spcPct val="100000"/>
              </a:lnSpc>
              <a:spcBef>
                <a:spcPts val="300"/>
              </a:spcBef>
              <a:spcAft>
                <a:spcPct val="0"/>
              </a:spcAft>
              <a:buClrTx/>
              <a:buSzTx/>
              <a:buFont typeface="Arial" panose="020B0604020202020204" pitchFamily="34" charset="0"/>
              <a:buChar char="•"/>
              <a:tabLst/>
              <a:defRPr/>
            </a:pPr>
            <a:r>
              <a:rPr kumimoji="0" lang="en-GB" sz="1200" b="0" i="0" u="none" strike="noStrike" kern="0" cap="none" spc="0" normalizeH="0" baseline="0" noProof="0" dirty="0">
                <a:ln>
                  <a:noFill/>
                </a:ln>
                <a:effectLst/>
                <a:uLnTx/>
                <a:uFillTx/>
                <a:latin typeface="+mn-lt"/>
                <a:ea typeface="MS PGothic" charset="0"/>
              </a:rPr>
              <a:t>Treatment-emergent adverse events </a:t>
            </a:r>
          </a:p>
          <a:p>
            <a:pPr marL="171450" marR="0" lvl="0" indent="-171450" algn="l" defTabSz="609585" rtl="0" eaLnBrk="0" fontAlgn="base" latinLnBrk="0" hangingPunct="0">
              <a:lnSpc>
                <a:spcPct val="100000"/>
              </a:lnSpc>
              <a:spcBef>
                <a:spcPts val="300"/>
              </a:spcBef>
              <a:spcAft>
                <a:spcPct val="0"/>
              </a:spcAft>
              <a:buClrTx/>
              <a:buSzTx/>
              <a:buFont typeface="Arial" panose="020B0604020202020204" pitchFamily="34" charset="0"/>
              <a:buChar char="•"/>
              <a:tabLst/>
              <a:defRPr/>
            </a:pPr>
            <a:r>
              <a:rPr kumimoji="0" lang="en-GB" sz="1200" b="0" i="0" u="none" strike="noStrike" kern="0" cap="none" spc="0" normalizeH="0" baseline="0" noProof="0" dirty="0">
                <a:ln>
                  <a:noFill/>
                </a:ln>
                <a:effectLst/>
                <a:uLnTx/>
                <a:uFillTx/>
                <a:latin typeface="+mn-lt"/>
                <a:ea typeface="MS PGothic" charset="0"/>
              </a:rPr>
              <a:t>Serious adverse events</a:t>
            </a:r>
          </a:p>
          <a:p>
            <a:pPr marL="171450" marR="0" lvl="0" indent="-171450" algn="l" defTabSz="609585" rtl="0" eaLnBrk="0" fontAlgn="base" latinLnBrk="0" hangingPunct="0">
              <a:lnSpc>
                <a:spcPct val="100000"/>
              </a:lnSpc>
              <a:spcBef>
                <a:spcPts val="300"/>
              </a:spcBef>
              <a:spcAft>
                <a:spcPct val="0"/>
              </a:spcAft>
              <a:buClrTx/>
              <a:buSzTx/>
              <a:buFont typeface="Arial" panose="020B0604020202020204" pitchFamily="34" charset="0"/>
              <a:buChar char="•"/>
              <a:tabLst/>
              <a:defRPr/>
            </a:pPr>
            <a:r>
              <a:rPr kumimoji="0" lang="en-GB" sz="1200" b="0" i="0" u="none" strike="noStrike" kern="0" cap="none" spc="0" normalizeH="0" baseline="0" noProof="0" dirty="0">
                <a:ln>
                  <a:noFill/>
                </a:ln>
                <a:effectLst/>
                <a:uLnTx/>
                <a:uFillTx/>
                <a:latin typeface="+mn-lt"/>
                <a:ea typeface="MS PGothic" charset="0"/>
              </a:rPr>
              <a:t>Hyperkalaemia</a:t>
            </a:r>
          </a:p>
        </p:txBody>
      </p:sp>
      <p:sp>
        <p:nvSpPr>
          <p:cNvPr id="29" name="Rectangle 28">
            <a:extLst>
              <a:ext uri="{FF2B5EF4-FFF2-40B4-BE49-F238E27FC236}">
                <a16:creationId xmlns:a16="http://schemas.microsoft.com/office/drawing/2014/main" id="{0EE4593A-E33B-E311-A18B-D03FD5595DEE}"/>
              </a:ext>
            </a:extLst>
          </p:cNvPr>
          <p:cNvSpPr/>
          <p:nvPr/>
        </p:nvSpPr>
        <p:spPr>
          <a:xfrm>
            <a:off x="1125124" y="2014929"/>
            <a:ext cx="1342014" cy="400110"/>
          </a:xfrm>
          <a:prstGeom prst="rect">
            <a:avLst/>
          </a:prstGeom>
        </p:spPr>
        <p:txBody>
          <a:bodyPr wrap="square" lIns="72000" tIns="0" rIns="0" bIns="0" anchor="ctr" anchorCtr="0">
            <a:spAutoFit/>
          </a:bodyPr>
          <a:lstStyle/>
          <a:p>
            <a:pPr marL="0" marR="0" lvl="0" indent="0" algn="ctr" defTabSz="914400" rtl="0" eaLnBrk="1" fontAlgn="auto" latinLnBrk="0" hangingPunct="1">
              <a:lnSpc>
                <a:spcPct val="100000"/>
              </a:lnSpc>
              <a:spcBef>
                <a:spcPts val="0"/>
              </a:spcBef>
              <a:spcAft>
                <a:spcPts val="400"/>
              </a:spcAft>
              <a:buClr>
                <a:srgbClr val="66B512"/>
              </a:buClr>
              <a:buSzTx/>
              <a:buFontTx/>
              <a:buNone/>
              <a:tabLst/>
              <a:defRPr/>
            </a:pPr>
            <a:r>
              <a:rPr kumimoji="0" lang="en-GB" sz="1400" b="1" i="0" u="none" strike="noStrike" kern="0" cap="none" spc="0" normalizeH="0" baseline="0" noProof="0" dirty="0">
                <a:ln>
                  <a:noFill/>
                </a:ln>
                <a:solidFill>
                  <a:srgbClr val="66B512">
                    <a:lumMod val="50000"/>
                  </a:srgbClr>
                </a:solidFill>
                <a:effectLst/>
                <a:uLnTx/>
                <a:uFillTx/>
                <a:latin typeface="Arial" panose="020B0604020202020204" pitchFamily="34" charset="0"/>
                <a:ea typeface="MS PGothic" charset="0"/>
                <a:cs typeface="Arial" panose="020B0604020202020204" pitchFamily="34" charset="0"/>
              </a:rPr>
              <a:t>Other</a:t>
            </a:r>
            <a:br>
              <a:rPr kumimoji="0" lang="en-GB" sz="1400" b="1" i="0" u="none" strike="noStrike" kern="0" cap="none" spc="0" normalizeH="0" baseline="0" noProof="0" dirty="0">
                <a:ln>
                  <a:noFill/>
                </a:ln>
                <a:solidFill>
                  <a:srgbClr val="66B512">
                    <a:lumMod val="50000"/>
                  </a:srgbClr>
                </a:solidFill>
                <a:effectLst/>
                <a:uLnTx/>
                <a:uFillTx/>
                <a:latin typeface="Arial" panose="020B0604020202020204" pitchFamily="34" charset="0"/>
                <a:ea typeface="MS PGothic" charset="0"/>
                <a:cs typeface="Arial" panose="020B0604020202020204" pitchFamily="34" charset="0"/>
              </a:rPr>
            </a:br>
            <a:r>
              <a:rPr kumimoji="0" lang="en-GB" sz="1200" b="0" i="0" u="none" strike="noStrike" kern="0" cap="none" spc="0" normalizeH="0" baseline="0" noProof="0" dirty="0">
                <a:ln>
                  <a:noFill/>
                </a:ln>
                <a:solidFill>
                  <a:srgbClr val="16374D"/>
                </a:solidFill>
                <a:effectLst/>
                <a:uLnTx/>
                <a:uFillTx/>
                <a:latin typeface="Arial" panose="020B0604020202020204" pitchFamily="34" charset="0"/>
                <a:ea typeface="MS PGothic" charset="0"/>
                <a:cs typeface="Arial" panose="020B0604020202020204" pitchFamily="34" charset="0"/>
              </a:rPr>
              <a:t>n=53 </a:t>
            </a:r>
            <a:endParaRPr kumimoji="0" lang="en-GB" sz="1400" b="0" i="0" u="none" strike="noStrike" kern="0" cap="none" spc="0" normalizeH="0" baseline="0" noProof="0" dirty="0">
              <a:ln>
                <a:noFill/>
              </a:ln>
              <a:solidFill>
                <a:srgbClr val="16374D"/>
              </a:solidFill>
              <a:effectLst/>
              <a:uLnTx/>
              <a:uFillTx/>
              <a:latin typeface="Arial" panose="020B0604020202020204" pitchFamily="34" charset="0"/>
              <a:ea typeface="MS PGothic" charset="0"/>
              <a:cs typeface="Arial" panose="020B0604020202020204" pitchFamily="34" charset="0"/>
            </a:endParaRPr>
          </a:p>
        </p:txBody>
      </p:sp>
      <p:sp>
        <p:nvSpPr>
          <p:cNvPr id="53" name="Rectangle: Top Corners Rounded 52">
            <a:extLst>
              <a:ext uri="{FF2B5EF4-FFF2-40B4-BE49-F238E27FC236}">
                <a16:creationId xmlns:a16="http://schemas.microsoft.com/office/drawing/2014/main" id="{4D25F52F-92C5-328D-0B8C-D33D2DC30532}"/>
              </a:ext>
            </a:extLst>
          </p:cNvPr>
          <p:cNvSpPr/>
          <p:nvPr/>
        </p:nvSpPr>
        <p:spPr>
          <a:xfrm>
            <a:off x="5250925" y="1205736"/>
            <a:ext cx="6675611" cy="604161"/>
          </a:xfrm>
          <a:prstGeom prst="round2SameRect">
            <a:avLst/>
          </a:prstGeom>
          <a:solidFill>
            <a:schemeClr val="accent4">
              <a:lumMod val="75000"/>
            </a:schemeClr>
          </a:solidFill>
        </p:spPr>
        <p:txBody>
          <a:bodyPr vert="horz" wrap="square" lIns="72000" tIns="72000" rIns="72000" bIns="72000" rtlCol="0" anchor="ctr" anchorCtr="0">
            <a:spAutoFit/>
          </a:bodyPr>
          <a:lstStyle/>
          <a:p>
            <a:pPr lvl="0" algn="ctr">
              <a:defRPr/>
            </a:pPr>
            <a:r>
              <a:rPr lang="en-GB" sz="1400" b="1" noProof="0" dirty="0">
                <a:solidFill>
                  <a:schemeClr val="bg1"/>
                </a:solidFill>
                <a:latin typeface="+mn-lt"/>
                <a:cs typeface="Times New Roman" panose="02020603050405020304" pitchFamily="18" charset="0"/>
              </a:rPr>
              <a:t>Outcomes assessed in the overall FIND-CKD population were evaluated for participants with investigator-reported hypertensive nephropathy at baseline</a:t>
            </a:r>
            <a:endParaRPr lang="en-GB" sz="1400" b="1" noProof="0" dirty="0">
              <a:solidFill>
                <a:schemeClr val="bg1"/>
              </a:solidFill>
              <a:latin typeface="+mn-lt"/>
            </a:endParaRPr>
          </a:p>
        </p:txBody>
      </p:sp>
      <p:cxnSp>
        <p:nvCxnSpPr>
          <p:cNvPr id="56" name="Straight Connector 55">
            <a:extLst>
              <a:ext uri="{FF2B5EF4-FFF2-40B4-BE49-F238E27FC236}">
                <a16:creationId xmlns:a16="http://schemas.microsoft.com/office/drawing/2014/main" id="{E2AA6137-B793-653A-44E8-C675183BACBE}"/>
              </a:ext>
            </a:extLst>
          </p:cNvPr>
          <p:cNvCxnSpPr>
            <a:cxnSpLocks/>
          </p:cNvCxnSpPr>
          <p:nvPr/>
        </p:nvCxnSpPr>
        <p:spPr>
          <a:xfrm flipV="1">
            <a:off x="3520492" y="1863864"/>
            <a:ext cx="1677472" cy="707886"/>
          </a:xfrm>
          <a:prstGeom prst="line">
            <a:avLst/>
          </a:prstGeom>
          <a:ln w="19050">
            <a:solidFill>
              <a:schemeClr val="accent4"/>
            </a:solidFill>
            <a:prstDash val="dash"/>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2C23C8C3-3912-2889-1E1B-29302AAA41B5}"/>
              </a:ext>
            </a:extLst>
          </p:cNvPr>
          <p:cNvCxnSpPr>
            <a:cxnSpLocks/>
          </p:cNvCxnSpPr>
          <p:nvPr/>
        </p:nvCxnSpPr>
        <p:spPr>
          <a:xfrm>
            <a:off x="3729246" y="4723220"/>
            <a:ext cx="1468718" cy="1089854"/>
          </a:xfrm>
          <a:prstGeom prst="line">
            <a:avLst/>
          </a:prstGeom>
          <a:ln w="19050">
            <a:solidFill>
              <a:schemeClr val="accent4"/>
            </a:solidFill>
            <a:prstDash val="dash"/>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A9402EAB-A8E8-88FD-2DC3-E3924F2934F3}"/>
              </a:ext>
            </a:extLst>
          </p:cNvPr>
          <p:cNvCxnSpPr>
            <a:cxnSpLocks/>
          </p:cNvCxnSpPr>
          <p:nvPr/>
        </p:nvCxnSpPr>
        <p:spPr>
          <a:xfrm flipH="1">
            <a:off x="5879367" y="3838065"/>
            <a:ext cx="3177" cy="923255"/>
          </a:xfrm>
          <a:prstGeom prst="line">
            <a:avLst/>
          </a:prstGeom>
          <a:noFill/>
          <a:ln w="57150" cap="flat" cmpd="sng" algn="ctr">
            <a:solidFill>
              <a:schemeClr val="accent4">
                <a:lumMod val="20000"/>
                <a:lumOff val="80000"/>
              </a:schemeClr>
            </a:solidFill>
            <a:prstDash val="solid"/>
            <a:miter lim="800000"/>
          </a:ln>
          <a:effectLst/>
        </p:spPr>
      </p:cxnSp>
      <p:cxnSp>
        <p:nvCxnSpPr>
          <p:cNvPr id="19" name="Straight Connector 18">
            <a:extLst>
              <a:ext uri="{FF2B5EF4-FFF2-40B4-BE49-F238E27FC236}">
                <a16:creationId xmlns:a16="http://schemas.microsoft.com/office/drawing/2014/main" id="{F277DBF3-6440-5D1C-5BCE-AA4531E2C1F0}"/>
              </a:ext>
            </a:extLst>
          </p:cNvPr>
          <p:cNvCxnSpPr>
            <a:cxnSpLocks/>
          </p:cNvCxnSpPr>
          <p:nvPr/>
        </p:nvCxnSpPr>
        <p:spPr>
          <a:xfrm>
            <a:off x="5882544" y="4288961"/>
            <a:ext cx="3178" cy="962822"/>
          </a:xfrm>
          <a:prstGeom prst="line">
            <a:avLst/>
          </a:prstGeom>
          <a:noFill/>
          <a:ln w="57150" cap="flat" cmpd="sng" algn="ctr">
            <a:solidFill>
              <a:schemeClr val="accent5"/>
            </a:solidFill>
            <a:prstDash val="solid"/>
            <a:miter lim="800000"/>
          </a:ln>
          <a:effectLst/>
        </p:spPr>
      </p:cxnSp>
      <p:grpSp>
        <p:nvGrpSpPr>
          <p:cNvPr id="20" name="Group 19">
            <a:extLst>
              <a:ext uri="{FF2B5EF4-FFF2-40B4-BE49-F238E27FC236}">
                <a16:creationId xmlns:a16="http://schemas.microsoft.com/office/drawing/2014/main" id="{BD5664E7-0DCD-384D-AE37-D39CE32283D5}"/>
              </a:ext>
            </a:extLst>
          </p:cNvPr>
          <p:cNvGrpSpPr/>
          <p:nvPr/>
        </p:nvGrpSpPr>
        <p:grpSpPr>
          <a:xfrm>
            <a:off x="5637714" y="4516287"/>
            <a:ext cx="486854" cy="486854"/>
            <a:chOff x="11645725" y="4369153"/>
            <a:chExt cx="486854" cy="486854"/>
          </a:xfrm>
        </p:grpSpPr>
        <p:pic>
          <p:nvPicPr>
            <p:cNvPr id="21" name="Graphic 20" descr="Shield Tick with solid fill">
              <a:extLst>
                <a:ext uri="{FF2B5EF4-FFF2-40B4-BE49-F238E27FC236}">
                  <a16:creationId xmlns:a16="http://schemas.microsoft.com/office/drawing/2014/main" id="{88961B51-3CB5-562F-5D30-579EFA4AD0C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645725" y="4369153"/>
              <a:ext cx="486854" cy="486854"/>
            </a:xfrm>
            <a:prstGeom prst="rect">
              <a:avLst/>
            </a:prstGeom>
          </p:spPr>
        </p:pic>
        <p:sp>
          <p:nvSpPr>
            <p:cNvPr id="22" name="Flowchart: Connector 21">
              <a:extLst>
                <a:ext uri="{FF2B5EF4-FFF2-40B4-BE49-F238E27FC236}">
                  <a16:creationId xmlns:a16="http://schemas.microsoft.com/office/drawing/2014/main" id="{ADE72F32-B57C-36FF-883B-64B119D70B2E}"/>
                </a:ext>
              </a:extLst>
            </p:cNvPr>
            <p:cNvSpPr/>
            <p:nvPr/>
          </p:nvSpPr>
          <p:spPr>
            <a:xfrm>
              <a:off x="11692059" y="4407523"/>
              <a:ext cx="394186" cy="394186"/>
            </a:xfrm>
            <a:prstGeom prst="flowChartConnector">
              <a:avLst/>
            </a:prstGeom>
            <a:solidFill>
              <a:srgbClr val="FFFFFF"/>
            </a:solidFill>
            <a:ln w="12700" cap="flat" cmpd="sng" algn="ctr">
              <a:solidFill>
                <a:schemeClr val="accent5"/>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609585" rtl="0" eaLnBrk="0" fontAlgn="base" latinLnBrk="0" hangingPunct="0">
                <a:lnSpc>
                  <a:spcPct val="100000"/>
                </a:lnSpc>
                <a:spcBef>
                  <a:spcPct val="0"/>
                </a:spcBef>
                <a:spcAft>
                  <a:spcPct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Arial" panose="020B0604020202020204"/>
                <a:ea typeface="MS PGothic" charset="0"/>
                <a:cs typeface="+mn-cs"/>
              </a:endParaRPr>
            </a:p>
          </p:txBody>
        </p:sp>
      </p:grpSp>
      <p:cxnSp>
        <p:nvCxnSpPr>
          <p:cNvPr id="24" name="Straight Connector 23">
            <a:extLst>
              <a:ext uri="{FF2B5EF4-FFF2-40B4-BE49-F238E27FC236}">
                <a16:creationId xmlns:a16="http://schemas.microsoft.com/office/drawing/2014/main" id="{8FA1CE35-CA1A-866A-457F-A8354B238260}"/>
              </a:ext>
            </a:extLst>
          </p:cNvPr>
          <p:cNvCxnSpPr>
            <a:cxnSpLocks/>
          </p:cNvCxnSpPr>
          <p:nvPr/>
        </p:nvCxnSpPr>
        <p:spPr>
          <a:xfrm>
            <a:off x="5885722" y="2479733"/>
            <a:ext cx="0" cy="1339793"/>
          </a:xfrm>
          <a:prstGeom prst="line">
            <a:avLst/>
          </a:prstGeom>
          <a:noFill/>
          <a:ln w="57150" cap="flat" cmpd="sng" algn="ctr">
            <a:solidFill>
              <a:schemeClr val="accent4">
                <a:lumMod val="60000"/>
                <a:lumOff val="40000"/>
              </a:schemeClr>
            </a:solidFill>
            <a:prstDash val="solid"/>
            <a:miter lim="800000"/>
          </a:ln>
          <a:effectLst/>
        </p:spPr>
      </p:cxnSp>
      <p:cxnSp>
        <p:nvCxnSpPr>
          <p:cNvPr id="25" name="Straight Connector 24">
            <a:extLst>
              <a:ext uri="{FF2B5EF4-FFF2-40B4-BE49-F238E27FC236}">
                <a16:creationId xmlns:a16="http://schemas.microsoft.com/office/drawing/2014/main" id="{ADAE7D95-E282-02E0-ABB3-1536B4323D9A}"/>
              </a:ext>
            </a:extLst>
          </p:cNvPr>
          <p:cNvCxnSpPr>
            <a:cxnSpLocks/>
          </p:cNvCxnSpPr>
          <p:nvPr/>
        </p:nvCxnSpPr>
        <p:spPr>
          <a:xfrm>
            <a:off x="5878501" y="1874223"/>
            <a:ext cx="0" cy="597968"/>
          </a:xfrm>
          <a:prstGeom prst="line">
            <a:avLst/>
          </a:prstGeom>
          <a:noFill/>
          <a:ln w="57150" cap="flat" cmpd="sng" algn="ctr">
            <a:solidFill>
              <a:schemeClr val="accent4"/>
            </a:solidFill>
            <a:prstDash val="solid"/>
            <a:miter lim="800000"/>
          </a:ln>
          <a:effectLst/>
        </p:spPr>
      </p:cxnSp>
      <p:sp>
        <p:nvSpPr>
          <p:cNvPr id="28" name="Flowchart: Connector 27">
            <a:extLst>
              <a:ext uri="{FF2B5EF4-FFF2-40B4-BE49-F238E27FC236}">
                <a16:creationId xmlns:a16="http://schemas.microsoft.com/office/drawing/2014/main" id="{76EE72DE-F010-A48E-A812-4098F7937ACD}"/>
              </a:ext>
            </a:extLst>
          </p:cNvPr>
          <p:cNvSpPr/>
          <p:nvPr/>
        </p:nvSpPr>
        <p:spPr>
          <a:xfrm>
            <a:off x="5649712" y="3371733"/>
            <a:ext cx="437431" cy="439740"/>
          </a:xfrm>
          <a:prstGeom prst="flowChartConnector">
            <a:avLst/>
          </a:prstGeom>
          <a:solidFill>
            <a:srgbClr val="FFFFFF"/>
          </a:solidFill>
          <a:ln w="12700" cap="flat" cmpd="sng" algn="ctr">
            <a:solidFill>
              <a:schemeClr val="accent4"/>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609585" rtl="0" eaLnBrk="0" fontAlgn="base" latinLnBrk="0" hangingPunct="0">
              <a:lnSpc>
                <a:spcPct val="100000"/>
              </a:lnSpc>
              <a:spcBef>
                <a:spcPct val="0"/>
              </a:spcBef>
              <a:spcAft>
                <a:spcPct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Arial" panose="020B0604020202020204"/>
              <a:ea typeface="MS PGothic" charset="0"/>
              <a:cs typeface="+mn-cs"/>
            </a:endParaRPr>
          </a:p>
        </p:txBody>
      </p:sp>
      <p:pic>
        <p:nvPicPr>
          <p:cNvPr id="30" name="Picture 29">
            <a:extLst>
              <a:ext uri="{FF2B5EF4-FFF2-40B4-BE49-F238E27FC236}">
                <a16:creationId xmlns:a16="http://schemas.microsoft.com/office/drawing/2014/main" id="{CDC8A50A-B3F5-B0CF-891B-C487BBB48576}"/>
              </a:ext>
            </a:extLst>
          </p:cNvPr>
          <p:cNvPicPr>
            <a:picLocks noChangeAspect="1"/>
          </p:cNvPicPr>
          <p:nvPr/>
        </p:nvPicPr>
        <p:blipFill>
          <a:blip r:embed="rId5"/>
          <a:srcRect l="4542" t="5849" r="4329" b="4418"/>
          <a:stretch>
            <a:fillRect/>
          </a:stretch>
        </p:blipFill>
        <p:spPr>
          <a:xfrm>
            <a:off x="5691598" y="3433261"/>
            <a:ext cx="359663" cy="333523"/>
          </a:xfrm>
          <a:prstGeom prst="ellipse">
            <a:avLst/>
          </a:prstGeom>
        </p:spPr>
      </p:pic>
      <p:sp>
        <p:nvSpPr>
          <p:cNvPr id="11" name="Rectangle 10">
            <a:extLst>
              <a:ext uri="{FF2B5EF4-FFF2-40B4-BE49-F238E27FC236}">
                <a16:creationId xmlns:a16="http://schemas.microsoft.com/office/drawing/2014/main" id="{DA2243E5-CB87-1A0C-8469-7DD937C73797}"/>
              </a:ext>
            </a:extLst>
          </p:cNvPr>
          <p:cNvSpPr>
            <a:spLocks/>
          </p:cNvSpPr>
          <p:nvPr/>
        </p:nvSpPr>
        <p:spPr>
          <a:xfrm>
            <a:off x="4165467" y="3474680"/>
            <a:ext cx="1408439" cy="707886"/>
          </a:xfrm>
          <a:prstGeom prst="rect">
            <a:avLst/>
          </a:prstGeom>
        </p:spPr>
        <p:txBody>
          <a:bodyPr wrap="square" lIns="72000" tIns="0" rIns="0" bIns="0" anchor="ctr" anchorCtr="0">
            <a:spAutoFit/>
          </a:bodyPr>
          <a:lstStyle/>
          <a:p>
            <a:pPr marL="0" marR="0" lvl="0" indent="0" algn="ctr" defTabSz="914400" rtl="0" eaLnBrk="1" fontAlgn="auto" latinLnBrk="0" hangingPunct="1">
              <a:lnSpc>
                <a:spcPct val="100000"/>
              </a:lnSpc>
              <a:spcBef>
                <a:spcPts val="0"/>
              </a:spcBef>
              <a:spcAft>
                <a:spcPts val="400"/>
              </a:spcAft>
              <a:buClr>
                <a:srgbClr val="66B512"/>
              </a:buClr>
              <a:buSzTx/>
              <a:buFontTx/>
              <a:buNone/>
              <a:tabLst/>
              <a:defRPr/>
            </a:pPr>
            <a:r>
              <a:rPr kumimoji="0" lang="en-GB" sz="1600" b="1" i="0" u="none" strike="noStrike" kern="0" cap="none" spc="0" normalizeH="0" baseline="0" noProof="0" dirty="0">
                <a:ln>
                  <a:noFill/>
                </a:ln>
                <a:solidFill>
                  <a:schemeClr val="accent4"/>
                </a:solidFill>
                <a:effectLst/>
                <a:uLnTx/>
                <a:uFillTx/>
                <a:latin typeface="Arial" panose="020B0604020202020204" pitchFamily="34" charset="0"/>
                <a:ea typeface="MS PGothic" charset="0"/>
                <a:cs typeface="Arial" panose="020B0604020202020204" pitchFamily="34" charset="0"/>
              </a:rPr>
              <a:t>Hypertensive nephropathy</a:t>
            </a:r>
            <a:br>
              <a:rPr kumimoji="0" lang="en-GB" sz="1600" b="1" i="0" u="none" strike="noStrike" kern="0" cap="none" spc="0" normalizeH="0" baseline="0" noProof="0" dirty="0">
                <a:ln>
                  <a:noFill/>
                </a:ln>
                <a:solidFill>
                  <a:srgbClr val="669BD2"/>
                </a:solidFill>
                <a:effectLst/>
                <a:uLnTx/>
                <a:uFillTx/>
                <a:latin typeface="Arial" panose="020B0604020202020204" pitchFamily="34" charset="0"/>
                <a:ea typeface="MS PGothic" charset="0"/>
                <a:cs typeface="Arial" panose="020B0604020202020204" pitchFamily="34" charset="0"/>
              </a:rPr>
            </a:br>
            <a:r>
              <a:rPr kumimoji="0" lang="en-GB" sz="1400" b="0" i="0" u="none" strike="noStrike" kern="0" cap="none" spc="0" normalizeH="0" baseline="0" noProof="0" dirty="0">
                <a:ln>
                  <a:noFill/>
                </a:ln>
                <a:solidFill>
                  <a:srgbClr val="16374D"/>
                </a:solidFill>
                <a:effectLst/>
                <a:uLnTx/>
                <a:uFillTx/>
                <a:latin typeface="Arial" panose="020B0604020202020204" pitchFamily="34" charset="0"/>
                <a:ea typeface="MS PGothic" charset="0"/>
                <a:cs typeface="Arial" panose="020B0604020202020204" pitchFamily="34" charset="0"/>
              </a:rPr>
              <a:t>n=459</a:t>
            </a:r>
            <a:endParaRPr kumimoji="0" lang="en-GB" sz="1600" b="0" i="0" u="none" strike="noStrike" kern="0" cap="none" spc="0" normalizeH="0" baseline="0" noProof="0" dirty="0">
              <a:ln>
                <a:noFill/>
              </a:ln>
              <a:solidFill>
                <a:srgbClr val="16374D"/>
              </a:solidFill>
              <a:effectLst/>
              <a:uLnTx/>
              <a:uFillTx/>
              <a:latin typeface="Arial" panose="020B0604020202020204" pitchFamily="34" charset="0"/>
              <a:ea typeface="MS PGothic" charset="0"/>
              <a:cs typeface="Arial" panose="020B0604020202020204" pitchFamily="34" charset="0"/>
            </a:endParaRPr>
          </a:p>
        </p:txBody>
      </p:sp>
      <p:sp>
        <p:nvSpPr>
          <p:cNvPr id="15" name="Rectangle: Top Corners Rounded 14">
            <a:extLst>
              <a:ext uri="{FF2B5EF4-FFF2-40B4-BE49-F238E27FC236}">
                <a16:creationId xmlns:a16="http://schemas.microsoft.com/office/drawing/2014/main" id="{DADFB72F-3112-8EAD-E6B6-398F844EF86C}"/>
              </a:ext>
            </a:extLst>
          </p:cNvPr>
          <p:cNvSpPr/>
          <p:nvPr/>
        </p:nvSpPr>
        <p:spPr>
          <a:xfrm>
            <a:off x="5250925" y="5282861"/>
            <a:ext cx="6692503" cy="539629"/>
          </a:xfrm>
          <a:prstGeom prst="round2SameRect">
            <a:avLst/>
          </a:prstGeom>
          <a:noFill/>
          <a:ln>
            <a:solidFill>
              <a:schemeClr val="accent4"/>
            </a:solidFill>
          </a:ln>
        </p:spPr>
        <p:txBody>
          <a:bodyPr vert="horz" wrap="square" lIns="72000" tIns="72000" rIns="72000" bIns="72000" rtlCol="0" anchor="ctr" anchorCtr="0">
            <a:spAutoFit/>
          </a:bodyPr>
          <a:lstStyle/>
          <a:p>
            <a:pPr marL="16537" lvl="0" algn="ctr">
              <a:spcBef>
                <a:spcPts val="300"/>
              </a:spcBef>
              <a:defRPr/>
            </a:pPr>
            <a:r>
              <a:rPr lang="en-GB" sz="1200" b="1" i="1" kern="0" noProof="0" dirty="0">
                <a:solidFill>
                  <a:schemeClr val="accent4"/>
                </a:solidFill>
                <a:latin typeface="+mn-lt"/>
              </a:rPr>
              <a:t>Outcomes were stratified by a subgroup of interest: </a:t>
            </a:r>
            <a:br>
              <a:rPr lang="en-GB" sz="1200" b="1" i="1" kern="0" noProof="0" dirty="0">
                <a:solidFill>
                  <a:schemeClr val="accent4"/>
                </a:solidFill>
                <a:latin typeface="+mn-lt"/>
              </a:rPr>
            </a:br>
            <a:r>
              <a:rPr lang="en-GB" sz="1200" b="1" i="1" kern="0" noProof="0" dirty="0">
                <a:solidFill>
                  <a:schemeClr val="accent4"/>
                </a:solidFill>
                <a:latin typeface="+mn-lt"/>
              </a:rPr>
              <a:t>participants with SBP above or below 130 mmHg</a:t>
            </a:r>
            <a:endParaRPr lang="en-GB" sz="1200" b="1" i="1" kern="0" baseline="30000" noProof="0" dirty="0">
              <a:solidFill>
                <a:schemeClr val="accent4"/>
              </a:solidFill>
              <a:latin typeface="+mn-lt"/>
            </a:endParaRPr>
          </a:p>
        </p:txBody>
      </p:sp>
      <p:grpSp>
        <p:nvGrpSpPr>
          <p:cNvPr id="13" name="Group 12">
            <a:extLst>
              <a:ext uri="{FF2B5EF4-FFF2-40B4-BE49-F238E27FC236}">
                <a16:creationId xmlns:a16="http://schemas.microsoft.com/office/drawing/2014/main" id="{E0AD7F10-3F34-3B74-C80E-A0D6D8C8DBD8}"/>
              </a:ext>
            </a:extLst>
          </p:cNvPr>
          <p:cNvGrpSpPr>
            <a:grpSpLocks noChangeAspect="1"/>
          </p:cNvGrpSpPr>
          <p:nvPr/>
        </p:nvGrpSpPr>
        <p:grpSpPr>
          <a:xfrm>
            <a:off x="4347670" y="2703065"/>
            <a:ext cx="903255" cy="799004"/>
            <a:chOff x="-151644" y="1316699"/>
            <a:chExt cx="1212853" cy="918131"/>
          </a:xfrm>
        </p:grpSpPr>
        <p:pic>
          <p:nvPicPr>
            <p:cNvPr id="31" name="Picture 2">
              <a:extLst>
                <a:ext uri="{FF2B5EF4-FFF2-40B4-BE49-F238E27FC236}">
                  <a16:creationId xmlns:a16="http://schemas.microsoft.com/office/drawing/2014/main" id="{A208A432-C09C-5E32-333F-7FA4E39DB3C2}"/>
                </a:ext>
              </a:extLst>
            </p:cNvPr>
            <p:cNvPicPr>
              <a:picLocks noChangeAspect="1"/>
            </p:cNvPicPr>
            <p:nvPr/>
          </p:nvPicPr>
          <p:blipFill rotWithShape="1">
            <a:blip r:embed="rId6"/>
            <a:srcRect r="22671"/>
            <a:stretch/>
          </p:blipFill>
          <p:spPr>
            <a:xfrm>
              <a:off x="-151644" y="1316699"/>
              <a:ext cx="709980" cy="918131"/>
            </a:xfrm>
            <a:prstGeom prst="rect">
              <a:avLst/>
            </a:prstGeom>
          </p:spPr>
        </p:pic>
        <p:sp>
          <p:nvSpPr>
            <p:cNvPr id="32" name="Freeform: Shape 31">
              <a:extLst>
                <a:ext uri="{FF2B5EF4-FFF2-40B4-BE49-F238E27FC236}">
                  <a16:creationId xmlns:a16="http://schemas.microsoft.com/office/drawing/2014/main" id="{79F1E7C4-9C98-8221-06B7-35FEFF7A6F8E}"/>
                </a:ext>
              </a:extLst>
            </p:cNvPr>
            <p:cNvSpPr/>
            <p:nvPr/>
          </p:nvSpPr>
          <p:spPr>
            <a:xfrm>
              <a:off x="313360" y="1488532"/>
              <a:ext cx="747849" cy="564471"/>
            </a:xfrm>
            <a:custGeom>
              <a:avLst/>
              <a:gdLst>
                <a:gd name="connsiteX0" fmla="*/ 114520 w 472748"/>
                <a:gd name="connsiteY0" fmla="*/ 101033 h 465887"/>
                <a:gd name="connsiteX1" fmla="*/ 101033 w 472748"/>
                <a:gd name="connsiteY1" fmla="*/ 87546 h 465887"/>
                <a:gd name="connsiteX2" fmla="*/ 87546 w 472748"/>
                <a:gd name="connsiteY2" fmla="*/ 101033 h 465887"/>
                <a:gd name="connsiteX3" fmla="*/ 101033 w 472748"/>
                <a:gd name="connsiteY3" fmla="*/ 114520 h 465887"/>
                <a:gd name="connsiteX4" fmla="*/ 114520 w 472748"/>
                <a:gd name="connsiteY4" fmla="*/ 101033 h 465887"/>
                <a:gd name="connsiteX5" fmla="*/ 365328 w 472748"/>
                <a:gd name="connsiteY5" fmla="*/ 129900 h 465887"/>
                <a:gd name="connsiteX6" fmla="*/ 333148 w 472748"/>
                <a:gd name="connsiteY6" fmla="*/ 215553 h 465887"/>
                <a:gd name="connsiteX7" fmla="*/ 323447 w 472748"/>
                <a:gd name="connsiteY7" fmla="*/ 225254 h 465887"/>
                <a:gd name="connsiteX8" fmla="*/ 313746 w 472748"/>
                <a:gd name="connsiteY8" fmla="*/ 215553 h 465887"/>
                <a:gd name="connsiteX9" fmla="*/ 357519 w 472748"/>
                <a:gd name="connsiteY9" fmla="*/ 111917 h 465887"/>
                <a:gd name="connsiteX10" fmla="*/ 370296 w 472748"/>
                <a:gd name="connsiteY10" fmla="*/ 117123 h 465887"/>
                <a:gd name="connsiteX11" fmla="*/ 365328 w 472748"/>
                <a:gd name="connsiteY11" fmla="*/ 129900 h 465887"/>
                <a:gd name="connsiteX12" fmla="*/ 133922 w 472748"/>
                <a:gd name="connsiteY12" fmla="*/ 101033 h 465887"/>
                <a:gd name="connsiteX13" fmla="*/ 100796 w 472748"/>
                <a:gd name="connsiteY13" fmla="*/ 133922 h 465887"/>
                <a:gd name="connsiteX14" fmla="*/ 67907 w 472748"/>
                <a:gd name="connsiteY14" fmla="*/ 101033 h 465887"/>
                <a:gd name="connsiteX15" fmla="*/ 91095 w 472748"/>
                <a:gd name="connsiteY15" fmla="*/ 69564 h 465887"/>
                <a:gd name="connsiteX16" fmla="*/ 91095 w 472748"/>
                <a:gd name="connsiteY16" fmla="*/ 36202 h 465887"/>
                <a:gd name="connsiteX17" fmla="*/ 100796 w 472748"/>
                <a:gd name="connsiteY17" fmla="*/ 26500 h 465887"/>
                <a:gd name="connsiteX18" fmla="*/ 110497 w 472748"/>
                <a:gd name="connsiteY18" fmla="*/ 36202 h 465887"/>
                <a:gd name="connsiteX19" fmla="*/ 110497 w 472748"/>
                <a:gd name="connsiteY19" fmla="*/ 69564 h 465887"/>
                <a:gd name="connsiteX20" fmla="*/ 133922 w 472748"/>
                <a:gd name="connsiteY20" fmla="*/ 101033 h 465887"/>
                <a:gd name="connsiteX21" fmla="*/ 472512 w 472748"/>
                <a:gd name="connsiteY21" fmla="*/ 215553 h 465887"/>
                <a:gd name="connsiteX22" fmla="*/ 414306 w 472748"/>
                <a:gd name="connsiteY22" fmla="*/ 87546 h 465887"/>
                <a:gd name="connsiteX23" fmla="*/ 414306 w 472748"/>
                <a:gd name="connsiteY23" fmla="*/ 58206 h 465887"/>
                <a:gd name="connsiteX24" fmla="*/ 406498 w 472748"/>
                <a:gd name="connsiteY24" fmla="*/ 50398 h 465887"/>
                <a:gd name="connsiteX25" fmla="*/ 343086 w 472748"/>
                <a:gd name="connsiteY25" fmla="*/ 50398 h 465887"/>
                <a:gd name="connsiteX26" fmla="*/ 335278 w 472748"/>
                <a:gd name="connsiteY26" fmla="*/ 58206 h 465887"/>
                <a:gd name="connsiteX27" fmla="*/ 335278 w 472748"/>
                <a:gd name="connsiteY27" fmla="*/ 83524 h 465887"/>
                <a:gd name="connsiteX28" fmla="*/ 270446 w 472748"/>
                <a:gd name="connsiteY28" fmla="*/ 215553 h 465887"/>
                <a:gd name="connsiteX29" fmla="*/ 335278 w 472748"/>
                <a:gd name="connsiteY29" fmla="*/ 347345 h 465887"/>
                <a:gd name="connsiteX30" fmla="*/ 335278 w 472748"/>
                <a:gd name="connsiteY30" fmla="*/ 362961 h 465887"/>
                <a:gd name="connsiteX31" fmla="*/ 343086 w 472748"/>
                <a:gd name="connsiteY31" fmla="*/ 370770 h 465887"/>
                <a:gd name="connsiteX32" fmla="*/ 361778 w 472748"/>
                <a:gd name="connsiteY32" fmla="*/ 370770 h 465887"/>
                <a:gd name="connsiteX33" fmla="*/ 361778 w 472748"/>
                <a:gd name="connsiteY33" fmla="*/ 378341 h 465887"/>
                <a:gd name="connsiteX34" fmla="*/ 294108 w 472748"/>
                <a:gd name="connsiteY34" fmla="*/ 446012 h 465887"/>
                <a:gd name="connsiteX35" fmla="*/ 226437 w 472748"/>
                <a:gd name="connsiteY35" fmla="*/ 378341 h 465887"/>
                <a:gd name="connsiteX36" fmla="*/ 226437 w 472748"/>
                <a:gd name="connsiteY36" fmla="*/ 336461 h 465887"/>
                <a:gd name="connsiteX37" fmla="*/ 226437 w 472748"/>
                <a:gd name="connsiteY37" fmla="*/ 181007 h 465887"/>
                <a:gd name="connsiteX38" fmla="*/ 210584 w 472748"/>
                <a:gd name="connsiteY38" fmla="*/ 136288 h 465887"/>
                <a:gd name="connsiteX39" fmla="*/ 198280 w 472748"/>
                <a:gd name="connsiteY39" fmla="*/ 128480 h 465887"/>
                <a:gd name="connsiteX40" fmla="*/ 202066 w 472748"/>
                <a:gd name="connsiteY40" fmla="*/ 101033 h 465887"/>
                <a:gd name="connsiteX41" fmla="*/ 101033 w 472748"/>
                <a:gd name="connsiteY41" fmla="*/ 0 h 465887"/>
                <a:gd name="connsiteX42" fmla="*/ 0 w 472748"/>
                <a:gd name="connsiteY42" fmla="*/ 101033 h 465887"/>
                <a:gd name="connsiteX43" fmla="*/ 101033 w 472748"/>
                <a:gd name="connsiteY43" fmla="*/ 202066 h 465887"/>
                <a:gd name="connsiteX44" fmla="*/ 191182 w 472748"/>
                <a:gd name="connsiteY44" fmla="*/ 146699 h 465887"/>
                <a:gd name="connsiteX45" fmla="*/ 197570 w 472748"/>
                <a:gd name="connsiteY45" fmla="*/ 150958 h 465887"/>
                <a:gd name="connsiteX46" fmla="*/ 207035 w 472748"/>
                <a:gd name="connsiteY46" fmla="*/ 181007 h 465887"/>
                <a:gd name="connsiteX47" fmla="*/ 207035 w 472748"/>
                <a:gd name="connsiteY47" fmla="*/ 336934 h 465887"/>
                <a:gd name="connsiteX48" fmla="*/ 207035 w 472748"/>
                <a:gd name="connsiteY48" fmla="*/ 378814 h 465887"/>
                <a:gd name="connsiteX49" fmla="*/ 294344 w 472748"/>
                <a:gd name="connsiteY49" fmla="*/ 465887 h 465887"/>
                <a:gd name="connsiteX50" fmla="*/ 381417 w 472748"/>
                <a:gd name="connsiteY50" fmla="*/ 378814 h 465887"/>
                <a:gd name="connsiteX51" fmla="*/ 381417 w 472748"/>
                <a:gd name="connsiteY51" fmla="*/ 371243 h 465887"/>
                <a:gd name="connsiteX52" fmla="*/ 406734 w 472748"/>
                <a:gd name="connsiteY52" fmla="*/ 371243 h 465887"/>
                <a:gd name="connsiteX53" fmla="*/ 414543 w 472748"/>
                <a:gd name="connsiteY53" fmla="*/ 363435 h 465887"/>
                <a:gd name="connsiteX54" fmla="*/ 414543 w 472748"/>
                <a:gd name="connsiteY54" fmla="*/ 343796 h 465887"/>
                <a:gd name="connsiteX55" fmla="*/ 472749 w 472748"/>
                <a:gd name="connsiteY55" fmla="*/ 215789 h 46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472748" h="465887">
                  <a:moveTo>
                    <a:pt x="114520" y="101033"/>
                  </a:moveTo>
                  <a:cubicBezTo>
                    <a:pt x="114520" y="93461"/>
                    <a:pt x="108368" y="87546"/>
                    <a:pt x="101033" y="87546"/>
                  </a:cubicBezTo>
                  <a:cubicBezTo>
                    <a:pt x="93698" y="87546"/>
                    <a:pt x="87546" y="93698"/>
                    <a:pt x="87546" y="101033"/>
                  </a:cubicBezTo>
                  <a:cubicBezTo>
                    <a:pt x="87546" y="108368"/>
                    <a:pt x="93698" y="114520"/>
                    <a:pt x="101033" y="114520"/>
                  </a:cubicBezTo>
                  <a:cubicBezTo>
                    <a:pt x="108368" y="114520"/>
                    <a:pt x="114520" y="108368"/>
                    <a:pt x="114520" y="101033"/>
                  </a:cubicBezTo>
                  <a:moveTo>
                    <a:pt x="365328" y="129900"/>
                  </a:moveTo>
                  <a:cubicBezTo>
                    <a:pt x="363671" y="130609"/>
                    <a:pt x="333148" y="145752"/>
                    <a:pt x="333148" y="215553"/>
                  </a:cubicBezTo>
                  <a:cubicBezTo>
                    <a:pt x="333148" y="220995"/>
                    <a:pt x="328889" y="225254"/>
                    <a:pt x="323447" y="225254"/>
                  </a:cubicBezTo>
                  <a:cubicBezTo>
                    <a:pt x="318005" y="225254"/>
                    <a:pt x="313746" y="220995"/>
                    <a:pt x="313746" y="215553"/>
                  </a:cubicBezTo>
                  <a:cubicBezTo>
                    <a:pt x="313746" y="131556"/>
                    <a:pt x="355863" y="112864"/>
                    <a:pt x="357519" y="111917"/>
                  </a:cubicBezTo>
                  <a:cubicBezTo>
                    <a:pt x="362488" y="109788"/>
                    <a:pt x="368167" y="112154"/>
                    <a:pt x="370296" y="117123"/>
                  </a:cubicBezTo>
                  <a:cubicBezTo>
                    <a:pt x="372426" y="122091"/>
                    <a:pt x="370296" y="127770"/>
                    <a:pt x="365328" y="129900"/>
                  </a:cubicBezTo>
                  <a:moveTo>
                    <a:pt x="133922" y="101033"/>
                  </a:moveTo>
                  <a:cubicBezTo>
                    <a:pt x="133922" y="119252"/>
                    <a:pt x="119015" y="133922"/>
                    <a:pt x="100796" y="133922"/>
                  </a:cubicBezTo>
                  <a:cubicBezTo>
                    <a:pt x="82577" y="133922"/>
                    <a:pt x="67907" y="119252"/>
                    <a:pt x="67907" y="101033"/>
                  </a:cubicBezTo>
                  <a:cubicBezTo>
                    <a:pt x="67907" y="86126"/>
                    <a:pt x="77608" y="73586"/>
                    <a:pt x="91095" y="69564"/>
                  </a:cubicBezTo>
                  <a:lnTo>
                    <a:pt x="91095" y="36202"/>
                  </a:lnTo>
                  <a:cubicBezTo>
                    <a:pt x="91095" y="30759"/>
                    <a:pt x="95354" y="26500"/>
                    <a:pt x="100796" y="26500"/>
                  </a:cubicBezTo>
                  <a:cubicBezTo>
                    <a:pt x="106238" y="26500"/>
                    <a:pt x="110497" y="30759"/>
                    <a:pt x="110497" y="36202"/>
                  </a:cubicBezTo>
                  <a:lnTo>
                    <a:pt x="110497" y="69564"/>
                  </a:lnTo>
                  <a:cubicBezTo>
                    <a:pt x="123984" y="73823"/>
                    <a:pt x="133922" y="86363"/>
                    <a:pt x="133922" y="101033"/>
                  </a:cubicBezTo>
                  <a:moveTo>
                    <a:pt x="472512" y="215553"/>
                  </a:moveTo>
                  <a:cubicBezTo>
                    <a:pt x="472512" y="159003"/>
                    <a:pt x="448615" y="110024"/>
                    <a:pt x="414306" y="87546"/>
                  </a:cubicBezTo>
                  <a:lnTo>
                    <a:pt x="414306" y="58206"/>
                  </a:lnTo>
                  <a:cubicBezTo>
                    <a:pt x="414306" y="53947"/>
                    <a:pt x="410757" y="50398"/>
                    <a:pt x="406498" y="50398"/>
                  </a:cubicBezTo>
                  <a:lnTo>
                    <a:pt x="343086" y="50398"/>
                  </a:lnTo>
                  <a:cubicBezTo>
                    <a:pt x="338827" y="50398"/>
                    <a:pt x="335278" y="53947"/>
                    <a:pt x="335278" y="58206"/>
                  </a:cubicBezTo>
                  <a:lnTo>
                    <a:pt x="335278" y="83524"/>
                  </a:lnTo>
                  <a:cubicBezTo>
                    <a:pt x="297420" y="103872"/>
                    <a:pt x="270446" y="155217"/>
                    <a:pt x="270446" y="215553"/>
                  </a:cubicBezTo>
                  <a:cubicBezTo>
                    <a:pt x="270446" y="275889"/>
                    <a:pt x="297420" y="327233"/>
                    <a:pt x="335278" y="347345"/>
                  </a:cubicBezTo>
                  <a:lnTo>
                    <a:pt x="335278" y="362961"/>
                  </a:lnTo>
                  <a:cubicBezTo>
                    <a:pt x="335278" y="367220"/>
                    <a:pt x="338827" y="370770"/>
                    <a:pt x="343086" y="370770"/>
                  </a:cubicBezTo>
                  <a:lnTo>
                    <a:pt x="361778" y="370770"/>
                  </a:lnTo>
                  <a:lnTo>
                    <a:pt x="361778" y="378341"/>
                  </a:lnTo>
                  <a:cubicBezTo>
                    <a:pt x="361778" y="415726"/>
                    <a:pt x="331492" y="446012"/>
                    <a:pt x="294108" y="446012"/>
                  </a:cubicBezTo>
                  <a:cubicBezTo>
                    <a:pt x="256723" y="446012"/>
                    <a:pt x="226437" y="415726"/>
                    <a:pt x="226437" y="378341"/>
                  </a:cubicBezTo>
                  <a:lnTo>
                    <a:pt x="226437" y="336461"/>
                  </a:lnTo>
                  <a:cubicBezTo>
                    <a:pt x="226437" y="336461"/>
                    <a:pt x="225490" y="230932"/>
                    <a:pt x="226437" y="181007"/>
                  </a:cubicBezTo>
                  <a:cubicBezTo>
                    <a:pt x="226673" y="161369"/>
                    <a:pt x="221468" y="146226"/>
                    <a:pt x="210584" y="136288"/>
                  </a:cubicBezTo>
                  <a:cubicBezTo>
                    <a:pt x="206561" y="132739"/>
                    <a:pt x="202539" y="130136"/>
                    <a:pt x="198280" y="128480"/>
                  </a:cubicBezTo>
                  <a:cubicBezTo>
                    <a:pt x="200646" y="119725"/>
                    <a:pt x="202066" y="110497"/>
                    <a:pt x="202066" y="101033"/>
                  </a:cubicBezTo>
                  <a:cubicBezTo>
                    <a:pt x="202066" y="45193"/>
                    <a:pt x="156873" y="0"/>
                    <a:pt x="101033" y="0"/>
                  </a:cubicBezTo>
                  <a:cubicBezTo>
                    <a:pt x="45193" y="0"/>
                    <a:pt x="0" y="45193"/>
                    <a:pt x="0" y="101033"/>
                  </a:cubicBezTo>
                  <a:cubicBezTo>
                    <a:pt x="0" y="156873"/>
                    <a:pt x="45193" y="202066"/>
                    <a:pt x="101033" y="202066"/>
                  </a:cubicBezTo>
                  <a:cubicBezTo>
                    <a:pt x="140310" y="202066"/>
                    <a:pt x="174382" y="179588"/>
                    <a:pt x="191182" y="146699"/>
                  </a:cubicBezTo>
                  <a:cubicBezTo>
                    <a:pt x="193311" y="147645"/>
                    <a:pt x="195677" y="149065"/>
                    <a:pt x="197570" y="150958"/>
                  </a:cubicBezTo>
                  <a:cubicBezTo>
                    <a:pt x="203959" y="157110"/>
                    <a:pt x="207271" y="167047"/>
                    <a:pt x="207035" y="181007"/>
                  </a:cubicBezTo>
                  <a:cubicBezTo>
                    <a:pt x="206325" y="231169"/>
                    <a:pt x="207035" y="335751"/>
                    <a:pt x="207035" y="336934"/>
                  </a:cubicBezTo>
                  <a:lnTo>
                    <a:pt x="207035" y="378814"/>
                  </a:lnTo>
                  <a:cubicBezTo>
                    <a:pt x="207035" y="426846"/>
                    <a:pt x="246312" y="465887"/>
                    <a:pt x="294344" y="465887"/>
                  </a:cubicBezTo>
                  <a:cubicBezTo>
                    <a:pt x="342376" y="465887"/>
                    <a:pt x="381417" y="426846"/>
                    <a:pt x="381417" y="378814"/>
                  </a:cubicBezTo>
                  <a:lnTo>
                    <a:pt x="381417" y="371243"/>
                  </a:lnTo>
                  <a:lnTo>
                    <a:pt x="406734" y="371243"/>
                  </a:lnTo>
                  <a:cubicBezTo>
                    <a:pt x="410993" y="371243"/>
                    <a:pt x="414543" y="367694"/>
                    <a:pt x="414543" y="363435"/>
                  </a:cubicBezTo>
                  <a:lnTo>
                    <a:pt x="414543" y="343796"/>
                  </a:lnTo>
                  <a:cubicBezTo>
                    <a:pt x="448851" y="321318"/>
                    <a:pt x="472749" y="272339"/>
                    <a:pt x="472749" y="215789"/>
                  </a:cubicBezTo>
                </a:path>
              </a:pathLst>
            </a:custGeom>
            <a:solidFill>
              <a:schemeClr val="accent4">
                <a:lumMod val="75000"/>
              </a:schemeClr>
            </a:solidFill>
            <a:ln w="23426" cap="flat">
              <a:noFill/>
              <a:prstDash val="solid"/>
              <a:miter/>
            </a:ln>
          </p:spPr>
          <p:txBody>
            <a:bodyPr rtlCol="0" anchor="ctr"/>
            <a:lstStyle/>
            <a:p>
              <a:pPr marL="0" marR="0" lvl="0" indent="0" algn="l" defTabSz="609570" rtl="0" eaLnBrk="0" fontAlgn="base" latinLnBrk="0" hangingPunct="0">
                <a:lnSpc>
                  <a:spcPct val="100000"/>
                </a:lnSpc>
                <a:spcBef>
                  <a:spcPct val="0"/>
                </a:spcBef>
                <a:spcAft>
                  <a:spcPct val="0"/>
                </a:spcAft>
                <a:buClrTx/>
                <a:buSzTx/>
                <a:buFontTx/>
                <a:buNone/>
                <a:tabLst/>
                <a:defRPr/>
              </a:pPr>
              <a:endParaRPr kumimoji="0" lang="en-GB" b="1" i="0" u="none" strike="noStrike" kern="0" cap="none" spc="0" normalizeH="0" baseline="0" noProof="0" dirty="0">
                <a:ln>
                  <a:noFill/>
                </a:ln>
                <a:solidFill>
                  <a:srgbClr val="53585A"/>
                </a:solidFill>
                <a:effectLst/>
                <a:uLnTx/>
                <a:uFillTx/>
                <a:latin typeface="Arial" panose="020B0604020202020204"/>
                <a:ea typeface="MS PGothic" charset="0"/>
                <a:cs typeface="+mn-cs"/>
              </a:endParaRPr>
            </a:p>
          </p:txBody>
        </p:sp>
      </p:grpSp>
      <p:pic>
        <p:nvPicPr>
          <p:cNvPr id="34" name="Picture 2">
            <a:extLst>
              <a:ext uri="{FF2B5EF4-FFF2-40B4-BE49-F238E27FC236}">
                <a16:creationId xmlns:a16="http://schemas.microsoft.com/office/drawing/2014/main" id="{41DA0B79-8B89-5EB9-77BB-CEA3D295EA43}"/>
              </a:ext>
            </a:extLst>
          </p:cNvPr>
          <p:cNvPicPr>
            <a:picLocks noChangeAspect="1"/>
          </p:cNvPicPr>
          <p:nvPr/>
        </p:nvPicPr>
        <p:blipFill rotWithShape="1">
          <a:blip r:embed="rId6"/>
          <a:srcRect r="22671"/>
          <a:stretch/>
        </p:blipFill>
        <p:spPr>
          <a:xfrm>
            <a:off x="1858136" y="3196177"/>
            <a:ext cx="870787" cy="1141213"/>
          </a:xfrm>
          <a:prstGeom prst="rect">
            <a:avLst/>
          </a:prstGeom>
        </p:spPr>
      </p:pic>
      <p:pic>
        <p:nvPicPr>
          <p:cNvPr id="41" name="Graphic 40" descr="Medical">
            <a:extLst>
              <a:ext uri="{FF2B5EF4-FFF2-40B4-BE49-F238E27FC236}">
                <a16:creationId xmlns:a16="http://schemas.microsoft.com/office/drawing/2014/main" id="{CA4BD8A1-2FF0-EB73-4355-DCA109D4780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684395" y="4554906"/>
            <a:ext cx="394186" cy="394186"/>
          </a:xfrm>
          <a:prstGeom prst="rect">
            <a:avLst/>
          </a:prstGeom>
        </p:spPr>
      </p:pic>
      <p:sp>
        <p:nvSpPr>
          <p:cNvPr id="45" name="Flowchart: Connector 44">
            <a:extLst>
              <a:ext uri="{FF2B5EF4-FFF2-40B4-BE49-F238E27FC236}">
                <a16:creationId xmlns:a16="http://schemas.microsoft.com/office/drawing/2014/main" id="{F03BFA00-B39A-0458-4AC6-CBBCB41D2FB5}"/>
              </a:ext>
            </a:extLst>
          </p:cNvPr>
          <p:cNvSpPr/>
          <p:nvPr/>
        </p:nvSpPr>
        <p:spPr>
          <a:xfrm>
            <a:off x="5647730" y="1904110"/>
            <a:ext cx="437431" cy="439740"/>
          </a:xfrm>
          <a:prstGeom prst="flowChartConnector">
            <a:avLst/>
          </a:prstGeom>
          <a:solidFill>
            <a:srgbClr val="FFFFFF"/>
          </a:solidFill>
          <a:ln w="12700" cap="flat" cmpd="sng" algn="ctr">
            <a:solidFill>
              <a:schemeClr val="accent4"/>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609585" rtl="0" eaLnBrk="0" fontAlgn="base" latinLnBrk="0" hangingPunct="0">
              <a:lnSpc>
                <a:spcPct val="100000"/>
              </a:lnSpc>
              <a:spcBef>
                <a:spcPct val="0"/>
              </a:spcBef>
              <a:spcAft>
                <a:spcPct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Arial" panose="020B0604020202020204"/>
              <a:ea typeface="MS PGothic" charset="0"/>
              <a:cs typeface="+mn-cs"/>
            </a:endParaRPr>
          </a:p>
        </p:txBody>
      </p:sp>
      <p:pic>
        <p:nvPicPr>
          <p:cNvPr id="43" name="Graphic 42" descr="Bullseye with solid fill">
            <a:extLst>
              <a:ext uri="{FF2B5EF4-FFF2-40B4-BE49-F238E27FC236}">
                <a16:creationId xmlns:a16="http://schemas.microsoft.com/office/drawing/2014/main" id="{241CA2A5-4852-9E98-554E-23967D3F478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685075" y="1933928"/>
            <a:ext cx="366186" cy="366186"/>
          </a:xfrm>
          <a:prstGeom prst="rect">
            <a:avLst/>
          </a:prstGeom>
        </p:spPr>
      </p:pic>
      <p:pic>
        <p:nvPicPr>
          <p:cNvPr id="7" name="Picture 6">
            <a:extLst>
              <a:ext uri="{FF2B5EF4-FFF2-40B4-BE49-F238E27FC236}">
                <a16:creationId xmlns:a16="http://schemas.microsoft.com/office/drawing/2014/main" id="{84A6280B-7A09-0CD0-F4A3-75E1050B77F8}"/>
              </a:ext>
            </a:extLst>
          </p:cNvPr>
          <p:cNvPicPr>
            <a:picLocks noChangeAspect="1"/>
          </p:cNvPicPr>
          <p:nvPr/>
        </p:nvPicPr>
        <p:blipFill>
          <a:blip r:embed="rId9">
            <a:clrChange>
              <a:clrFrom>
                <a:srgbClr val="FAFAFA"/>
              </a:clrFrom>
              <a:clrTo>
                <a:srgbClr val="FAFAFA">
                  <a:alpha val="0"/>
                </a:srgbClr>
              </a:clrTo>
            </a:clrChange>
          </a:blip>
          <a:stretch>
            <a:fillRect/>
          </a:stretch>
        </p:blipFill>
        <p:spPr>
          <a:xfrm>
            <a:off x="41733" y="6013459"/>
            <a:ext cx="1291102" cy="340129"/>
          </a:xfrm>
          <a:prstGeom prst="rect">
            <a:avLst/>
          </a:prstGeom>
        </p:spPr>
      </p:pic>
    </p:spTree>
    <p:extLst>
      <p:ext uri="{BB962C8B-B14F-4D97-AF65-F5344CB8AC3E}">
        <p14:creationId xmlns:p14="http://schemas.microsoft.com/office/powerpoint/2010/main" val="30110098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085FB6-6C96-381B-AE0E-71926FF0C836}"/>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553AE4F-B9AB-0AD0-E248-A84AFD60DFE2}"/>
              </a:ext>
            </a:extLst>
          </p:cNvPr>
          <p:cNvSpPr>
            <a:spLocks noGrp="1"/>
          </p:cNvSpPr>
          <p:nvPr>
            <p:ph type="sldNum" sz="quarter" idx="17"/>
          </p:nvPr>
        </p:nvSpPr>
        <p:spPr/>
        <p:txBody>
          <a:bodyPr/>
          <a:lstStyle/>
          <a:p>
            <a:pPr marL="0" marR="0" lvl="0" indent="0" algn="l" defTabSz="609585" rtl="0" eaLnBrk="0" fontAlgn="base" latinLnBrk="0" hangingPunct="0">
              <a:lnSpc>
                <a:spcPct val="100000"/>
              </a:lnSpc>
              <a:spcBef>
                <a:spcPct val="0"/>
              </a:spcBef>
              <a:spcAft>
                <a:spcPct val="0"/>
              </a:spcAft>
              <a:buClrTx/>
              <a:buSzTx/>
              <a:buFontTx/>
              <a:buNone/>
              <a:tabLst/>
              <a:defRPr/>
            </a:pPr>
            <a:fld id="{7AF8E309-D608-654D-B811-6A2C46C88181}" type="slidenum">
              <a:rPr kumimoji="0" lang="en-GB" sz="900" b="0" i="0" u="none" strike="noStrike" kern="1200" cap="none" spc="0" normalizeH="0" baseline="0" noProof="0" smtClean="0">
                <a:ln>
                  <a:noFill/>
                </a:ln>
                <a:solidFill>
                  <a:srgbClr val="FFFFFF"/>
                </a:solidFill>
                <a:effectLst/>
                <a:uLnTx/>
                <a:uFillTx/>
                <a:latin typeface="Arial" panose="020B0604020202020204"/>
                <a:ea typeface="MS PGothic" charset="0"/>
              </a:rPr>
              <a:pPr marL="0" marR="0" lvl="0" indent="0" algn="l" defTabSz="609585" rtl="0" eaLnBrk="0" fontAlgn="base" latinLnBrk="0" hangingPunct="0">
                <a:lnSpc>
                  <a:spcPct val="100000"/>
                </a:lnSpc>
                <a:spcBef>
                  <a:spcPct val="0"/>
                </a:spcBef>
                <a:spcAft>
                  <a:spcPct val="0"/>
                </a:spcAft>
                <a:buClrTx/>
                <a:buSzTx/>
                <a:buFontTx/>
                <a:buNone/>
                <a:tabLst/>
                <a:defRPr/>
              </a:pPr>
              <a:t>6</a:t>
            </a:fld>
            <a:endParaRPr kumimoji="0" lang="en-GB" sz="900" b="0" i="0" u="none" strike="noStrike" kern="1200" cap="none" spc="0" normalizeH="0" baseline="0" noProof="0" dirty="0">
              <a:ln>
                <a:noFill/>
              </a:ln>
              <a:solidFill>
                <a:srgbClr val="FFFFFF"/>
              </a:solidFill>
              <a:effectLst/>
              <a:uLnTx/>
              <a:uFillTx/>
              <a:latin typeface="Arial" panose="020B0604020202020204"/>
              <a:ea typeface="MS PGothic" charset="0"/>
            </a:endParaRPr>
          </a:p>
        </p:txBody>
      </p:sp>
      <p:sp>
        <p:nvSpPr>
          <p:cNvPr id="4" name="Title 3">
            <a:extLst>
              <a:ext uri="{FF2B5EF4-FFF2-40B4-BE49-F238E27FC236}">
                <a16:creationId xmlns:a16="http://schemas.microsoft.com/office/drawing/2014/main" id="{A52A9DA0-B436-C6FD-0036-04355806F4E8}"/>
              </a:ext>
            </a:extLst>
          </p:cNvPr>
          <p:cNvSpPr>
            <a:spLocks noGrp="1"/>
          </p:cNvSpPr>
          <p:nvPr>
            <p:ph type="title"/>
          </p:nvPr>
        </p:nvSpPr>
        <p:spPr/>
        <p:txBody>
          <a:bodyPr>
            <a:normAutofit/>
          </a:bodyPr>
          <a:lstStyle/>
          <a:p>
            <a:r>
              <a:rPr lang="en-GB" noProof="0" dirty="0"/>
              <a:t>Baseline characteristics</a:t>
            </a:r>
          </a:p>
        </p:txBody>
      </p:sp>
      <p:sp>
        <p:nvSpPr>
          <p:cNvPr id="5" name="Footer Placeholder 4">
            <a:extLst>
              <a:ext uri="{FF2B5EF4-FFF2-40B4-BE49-F238E27FC236}">
                <a16:creationId xmlns:a16="http://schemas.microsoft.com/office/drawing/2014/main" id="{1CBDB26D-8492-1CA4-6CE0-AA5B8E036704}"/>
              </a:ext>
            </a:extLst>
          </p:cNvPr>
          <p:cNvSpPr>
            <a:spLocks noGrp="1"/>
          </p:cNvSpPr>
          <p:nvPr>
            <p:ph type="ftr" sz="quarter" idx="18"/>
          </p:nvPr>
        </p:nvSpPr>
        <p:spPr>
          <a:xfrm>
            <a:off x="1384527" y="6033123"/>
            <a:ext cx="10296195" cy="506124"/>
          </a:xfrm>
        </p:spPr>
        <p:txBody>
          <a:bodyPr vert="horz" lIns="91440" tIns="45720" rIns="91440" bIns="45720" rtlCol="0" anchor="b"/>
          <a:lstStyle/>
          <a:p>
            <a:r>
              <a:rPr lang="en-GB" sz="800" dirty="0"/>
              <a:t>*American Indian or Alaska native, Hawaiian or other Pacific Islander, not reported, or multiple; </a:t>
            </a:r>
            <a:r>
              <a:rPr lang="en-GB" sz="800" baseline="30000" dirty="0"/>
              <a:t>#</a:t>
            </a:r>
            <a:r>
              <a:rPr lang="en-GB" sz="800" dirty="0"/>
              <a:t>data missing from 1 individual in the placebo group</a:t>
            </a:r>
          </a:p>
          <a:p>
            <a:r>
              <a:rPr lang="en-GB" sz="800" dirty="0"/>
              <a:t>ACE, angiotensin-converting enzyme; ARB, angiotensin receptor blocker; CVD, cardiovascular disease; </a:t>
            </a:r>
            <a:r>
              <a:rPr lang="en-GB" sz="800" dirty="0" err="1"/>
              <a:t>DBP</a:t>
            </a:r>
            <a:r>
              <a:rPr lang="en-GB" sz="800" dirty="0"/>
              <a:t>, diastolic blood pressure; eGFR, estimated glomerular filtration rate; </a:t>
            </a:r>
            <a:r>
              <a:rPr lang="en-GB" sz="800" dirty="0" err="1"/>
              <a:t>HbA1c</a:t>
            </a:r>
            <a:r>
              <a:rPr lang="en-GB" sz="800" dirty="0"/>
              <a:t>, glycated haemoglobin; </a:t>
            </a:r>
            <a:r>
              <a:rPr lang="en-GB" sz="800" dirty="0" err="1"/>
              <a:t>HTN</a:t>
            </a:r>
            <a:r>
              <a:rPr lang="en-GB" sz="800" dirty="0"/>
              <a:t>, hypertensive nephropathy; Q, quartile; SBP, systolic blood pressure; SD, standard deviation; </a:t>
            </a:r>
            <a:r>
              <a:rPr lang="en-GB" sz="800" dirty="0" err="1"/>
              <a:t>SGLT-2i</a:t>
            </a:r>
            <a:r>
              <a:rPr lang="en-GB" sz="800" dirty="0"/>
              <a:t>, sodium-glucose co-transporter-2 inhibitor; UACR, urine albumin-to-creatinine ratio</a:t>
            </a:r>
          </a:p>
        </p:txBody>
      </p:sp>
      <p:graphicFrame>
        <p:nvGraphicFramePr>
          <p:cNvPr id="7" name="Table 6">
            <a:extLst>
              <a:ext uri="{FF2B5EF4-FFF2-40B4-BE49-F238E27FC236}">
                <a16:creationId xmlns:a16="http://schemas.microsoft.com/office/drawing/2014/main" id="{F42315E4-D201-DF2E-88F4-AB82278F00C8}"/>
              </a:ext>
            </a:extLst>
          </p:cNvPr>
          <p:cNvGraphicFramePr>
            <a:graphicFrameLocks noGrp="1"/>
          </p:cNvGraphicFramePr>
          <p:nvPr>
            <p:extLst>
              <p:ext uri="{D42A27DB-BD31-4B8C-83A1-F6EECF244321}">
                <p14:modId xmlns:p14="http://schemas.microsoft.com/office/powerpoint/2010/main" val="4211678855"/>
              </p:ext>
            </p:extLst>
          </p:nvPr>
        </p:nvGraphicFramePr>
        <p:xfrm>
          <a:off x="623890" y="761912"/>
          <a:ext cx="5361273" cy="4678682"/>
        </p:xfrm>
        <a:graphic>
          <a:graphicData uri="http://schemas.openxmlformats.org/drawingml/2006/table">
            <a:tbl>
              <a:tblPr firstRow="1" bandRow="1">
                <a:tableStyleId>{5C22544A-7EE6-4342-B048-85BDC9FD1C3A}</a:tableStyleId>
              </a:tblPr>
              <a:tblGrid>
                <a:gridCol w="2258777">
                  <a:extLst>
                    <a:ext uri="{9D8B030D-6E8A-4147-A177-3AD203B41FA5}">
                      <a16:colId xmlns:a16="http://schemas.microsoft.com/office/drawing/2014/main" val="1546548169"/>
                    </a:ext>
                  </a:extLst>
                </a:gridCol>
                <a:gridCol w="1012858">
                  <a:extLst>
                    <a:ext uri="{9D8B030D-6E8A-4147-A177-3AD203B41FA5}">
                      <a16:colId xmlns:a16="http://schemas.microsoft.com/office/drawing/2014/main" val="1536869245"/>
                    </a:ext>
                  </a:extLst>
                </a:gridCol>
                <a:gridCol w="1008918">
                  <a:extLst>
                    <a:ext uri="{9D8B030D-6E8A-4147-A177-3AD203B41FA5}">
                      <a16:colId xmlns:a16="http://schemas.microsoft.com/office/drawing/2014/main" val="2901824364"/>
                    </a:ext>
                  </a:extLst>
                </a:gridCol>
                <a:gridCol w="1080720">
                  <a:extLst>
                    <a:ext uri="{9D8B030D-6E8A-4147-A177-3AD203B41FA5}">
                      <a16:colId xmlns:a16="http://schemas.microsoft.com/office/drawing/2014/main" val="4033193515"/>
                    </a:ext>
                  </a:extLst>
                </a:gridCol>
              </a:tblGrid>
              <a:tr h="503084">
                <a:tc>
                  <a:txBody>
                    <a:bodyPr/>
                    <a:lstStyle/>
                    <a:p>
                      <a:r>
                        <a:rPr lang="en-GB" sz="1200" b="1" noProof="0" dirty="0">
                          <a:latin typeface="+mn-lt"/>
                        </a:rPr>
                        <a:t>Characteristic</a:t>
                      </a:r>
                    </a:p>
                  </a:txBody>
                  <a:tcP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2">
                        <a:lumMod val="75000"/>
                      </a:schemeClr>
                    </a:solidFill>
                  </a:tcPr>
                </a:tc>
                <a:tc>
                  <a:txBody>
                    <a:bodyPr/>
                    <a:lstStyle/>
                    <a:p>
                      <a:pPr algn="ctr"/>
                      <a:r>
                        <a:rPr lang="en-GB" sz="1200" noProof="0" dirty="0">
                          <a:latin typeface="+mn-lt"/>
                        </a:rPr>
                        <a:t>Finerenone </a:t>
                      </a:r>
                    </a:p>
                    <a:p>
                      <a:pPr algn="ctr"/>
                      <a:r>
                        <a:rPr lang="en-GB" sz="1200" noProof="0" dirty="0">
                          <a:latin typeface="+mn-lt"/>
                        </a:rPr>
                        <a:t>(n=234)</a:t>
                      </a:r>
                    </a:p>
                  </a:txBody>
                  <a:tcP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1"/>
                    </a:solidFill>
                  </a:tcPr>
                </a:tc>
                <a:tc>
                  <a:txBody>
                    <a:bodyPr/>
                    <a:lstStyle/>
                    <a:p>
                      <a:pPr algn="ctr"/>
                      <a:r>
                        <a:rPr lang="en-GB" sz="1200" noProof="0" dirty="0">
                          <a:latin typeface="+mn-lt"/>
                        </a:rPr>
                        <a:t>Placebo </a:t>
                      </a:r>
                    </a:p>
                    <a:p>
                      <a:pPr algn="ctr"/>
                      <a:r>
                        <a:rPr lang="en-GB" sz="1200" noProof="0" dirty="0">
                          <a:latin typeface="+mn-lt"/>
                        </a:rPr>
                        <a:t>(n=225)</a:t>
                      </a:r>
                    </a:p>
                  </a:txBody>
                  <a:tcP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tx1"/>
                    </a:solidFill>
                  </a:tcPr>
                </a:tc>
                <a:tc>
                  <a:txBody>
                    <a:bodyPr/>
                    <a:lstStyle/>
                    <a:p>
                      <a:pPr algn="ctr"/>
                      <a:r>
                        <a:rPr lang="en-GB" sz="1200" noProof="0" dirty="0">
                          <a:latin typeface="+mn-lt"/>
                        </a:rPr>
                        <a:t>Overall </a:t>
                      </a:r>
                      <a:r>
                        <a:rPr lang="en-GB" sz="1200" noProof="0" dirty="0" err="1">
                          <a:latin typeface="+mn-lt"/>
                        </a:rPr>
                        <a:t>HTN</a:t>
                      </a:r>
                      <a:br>
                        <a:rPr lang="en-GB" sz="1200" noProof="0" dirty="0">
                          <a:latin typeface="+mn-lt"/>
                        </a:rPr>
                      </a:br>
                      <a:r>
                        <a:rPr lang="en-GB" sz="1200" noProof="0" dirty="0">
                          <a:latin typeface="+mn-lt"/>
                        </a:rPr>
                        <a:t>(N=459)</a:t>
                      </a:r>
                    </a:p>
                  </a:txBody>
                  <a:tcP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5"/>
                    </a:solidFill>
                  </a:tcPr>
                </a:tc>
                <a:extLst>
                  <a:ext uri="{0D108BD9-81ED-4DB2-BD59-A6C34878D82A}">
                    <a16:rowId xmlns:a16="http://schemas.microsoft.com/office/drawing/2014/main" val="1270511137"/>
                  </a:ext>
                </a:extLst>
              </a:tr>
              <a:tr h="285081">
                <a:tc>
                  <a:txBody>
                    <a:bodyPr/>
                    <a:lstStyle/>
                    <a:p>
                      <a:r>
                        <a:rPr lang="en-GB" sz="1100" b="1" noProof="0" dirty="0">
                          <a:latin typeface="+mn-lt"/>
                        </a:rPr>
                        <a:t>Age</a:t>
                      </a:r>
                      <a:r>
                        <a:rPr lang="en-GB" sz="1100" b="0" noProof="0" dirty="0">
                          <a:latin typeface="+mn-lt"/>
                        </a:rPr>
                        <a:t>, years, mean (SD)</a:t>
                      </a: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100" noProof="0" dirty="0">
                          <a:latin typeface="+mn-lt"/>
                        </a:rPr>
                        <a:t>61.2 (12.8)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100" noProof="0" dirty="0">
                          <a:latin typeface="+mn-lt"/>
                        </a:rPr>
                        <a:t>61.3 (13.6)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tc>
                  <a:txBody>
                    <a:bodyPr/>
                    <a:lstStyle/>
                    <a:p>
                      <a:pPr algn="ctr"/>
                      <a:r>
                        <a:rPr lang="en-GB" sz="1100" noProof="0" dirty="0">
                          <a:latin typeface="+mn-lt"/>
                        </a:rPr>
                        <a:t>61.2 (13.2)</a:t>
                      </a: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077004286"/>
                  </a:ext>
                </a:extLst>
              </a:tr>
              <a:tr h="285081">
                <a:tc>
                  <a:txBody>
                    <a:bodyPr/>
                    <a:lstStyle/>
                    <a:p>
                      <a:r>
                        <a:rPr lang="en-GB" sz="1100" b="1" noProof="0" dirty="0">
                          <a:latin typeface="+mn-lt"/>
                        </a:rPr>
                        <a:t>Sex</a:t>
                      </a:r>
                      <a:r>
                        <a:rPr lang="en-GB" sz="1100" b="0" noProof="0" dirty="0">
                          <a:latin typeface="+mn-lt"/>
                        </a:rPr>
                        <a:t>, female, n (%)</a:t>
                      </a: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kern="1200" noProof="0" dirty="0">
                          <a:solidFill>
                            <a:schemeClr val="dk1"/>
                          </a:solidFill>
                          <a:effectLst/>
                          <a:latin typeface="+mn-lt"/>
                          <a:ea typeface="+mn-ea"/>
                          <a:cs typeface="+mn-cs"/>
                        </a:rPr>
                        <a:t>51 (21.8)</a:t>
                      </a:r>
                    </a:p>
                  </a:txBody>
                  <a:tcPr marL="50800" marR="508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kern="1200" noProof="0" dirty="0">
                          <a:solidFill>
                            <a:schemeClr val="dk1"/>
                          </a:solidFill>
                          <a:effectLst/>
                          <a:latin typeface="+mn-lt"/>
                          <a:ea typeface="+mn-ea"/>
                          <a:cs typeface="+mn-cs"/>
                        </a:rPr>
                        <a:t>56 (24.9)</a:t>
                      </a:r>
                    </a:p>
                  </a:txBody>
                  <a:tcPr marL="50800" marR="508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kern="1200" noProof="0" dirty="0">
                          <a:solidFill>
                            <a:schemeClr val="dk1"/>
                          </a:solidFill>
                          <a:effectLst/>
                          <a:latin typeface="+mn-lt"/>
                          <a:ea typeface="+mn-ea"/>
                          <a:cs typeface="+mn-cs"/>
                        </a:rPr>
                        <a:t>107 (23.3)</a:t>
                      </a:r>
                    </a:p>
                  </a:txBody>
                  <a:tcPr marL="50800" marR="508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499158568"/>
                  </a:ext>
                </a:extLst>
              </a:tr>
              <a:tr h="285081">
                <a:tc>
                  <a:txBody>
                    <a:bodyPr/>
                    <a:lstStyle/>
                    <a:p>
                      <a:r>
                        <a:rPr lang="en-GB" sz="1100" b="1" noProof="0" dirty="0">
                          <a:latin typeface="+mn-lt"/>
                        </a:rPr>
                        <a:t>Race</a:t>
                      </a:r>
                      <a:r>
                        <a:rPr lang="en-GB" sz="1100" b="0" noProof="0" dirty="0">
                          <a:latin typeface="+mn-lt"/>
                        </a:rPr>
                        <a:t>, n (%)</a:t>
                      </a: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algn="ctr"/>
                      <a:endParaRPr lang="en-GB" sz="1100" noProof="0" dirty="0">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a:txBody>
                    <a:bodyPr/>
                    <a:lstStyle/>
                    <a:p>
                      <a:pPr algn="ctr"/>
                      <a:endParaRPr lang="en-GB" sz="1100" noProof="0" dirty="0">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tx1">
                        <a:lumMod val="20000"/>
                        <a:lumOff val="80000"/>
                      </a:schemeClr>
                    </a:solidFill>
                  </a:tcPr>
                </a:tc>
                <a:tc>
                  <a:txBody>
                    <a:bodyPr/>
                    <a:lstStyle/>
                    <a:p>
                      <a:pPr algn="ctr"/>
                      <a:endParaRPr lang="en-GB" sz="1100" noProof="0" dirty="0">
                        <a:latin typeface="+mn-lt"/>
                      </a:endParaRP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4008977023"/>
                  </a:ext>
                </a:extLst>
              </a:tr>
              <a:tr h="285081">
                <a:tc>
                  <a:txBody>
                    <a:bodyPr/>
                    <a:lstStyle/>
                    <a:p>
                      <a:pPr marL="216000"/>
                      <a:r>
                        <a:rPr lang="en-GB" sz="1100" b="0" noProof="0" dirty="0">
                          <a:latin typeface="+mn-lt"/>
                        </a:rPr>
                        <a:t>White</a:t>
                      </a: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algn="ctr">
                        <a:lnSpc>
                          <a:spcPct val="150000"/>
                        </a:lnSpc>
                        <a:buNone/>
                      </a:pPr>
                      <a:r>
                        <a:rPr lang="en-GB" sz="1100" kern="100" noProof="0" dirty="0">
                          <a:effectLst/>
                          <a:latin typeface="+mn-lt"/>
                          <a:ea typeface="SimSun" panose="02010600030101010101" pitchFamily="2" charset="-122"/>
                          <a:cs typeface="Mangal" panose="020B0502040204020203" pitchFamily="18" charset="0"/>
                        </a:rPr>
                        <a:t>125 (53.4)</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a:txBody>
                    <a:bodyPr/>
                    <a:lstStyle/>
                    <a:p>
                      <a:pPr algn="ctr">
                        <a:lnSpc>
                          <a:spcPct val="150000"/>
                        </a:lnSpc>
                        <a:buNone/>
                      </a:pPr>
                      <a:r>
                        <a:rPr lang="en-GB" sz="1100" kern="100" noProof="0" dirty="0">
                          <a:effectLst/>
                          <a:latin typeface="+mn-lt"/>
                          <a:ea typeface="SimSun" panose="02010600030101010101" pitchFamily="2" charset="-122"/>
                          <a:cs typeface="Mangal" panose="020B0502040204020203" pitchFamily="18" charset="0"/>
                        </a:rPr>
                        <a:t>121 (53.8)</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tx1">
                        <a:lumMod val="20000"/>
                        <a:lumOff val="80000"/>
                      </a:schemeClr>
                    </a:solidFill>
                  </a:tcPr>
                </a:tc>
                <a:tc>
                  <a:txBody>
                    <a:bodyPr/>
                    <a:lstStyle/>
                    <a:p>
                      <a:pPr algn="ctr">
                        <a:lnSpc>
                          <a:spcPct val="150000"/>
                        </a:lnSpc>
                        <a:buNone/>
                      </a:pPr>
                      <a:r>
                        <a:rPr lang="en-GB" sz="1100" kern="100" noProof="0" dirty="0">
                          <a:effectLst/>
                          <a:latin typeface="+mn-lt"/>
                          <a:ea typeface="SimSun" panose="02010600030101010101" pitchFamily="2" charset="-122"/>
                          <a:cs typeface="Mangal" panose="020B0502040204020203" pitchFamily="18" charset="0"/>
                        </a:rPr>
                        <a:t>246 (53.6)</a:t>
                      </a:r>
                    </a:p>
                  </a:txBody>
                  <a:tcPr marL="68580" marR="6858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735071417"/>
                  </a:ext>
                </a:extLst>
              </a:tr>
              <a:tr h="285081">
                <a:tc>
                  <a:txBody>
                    <a:bodyPr/>
                    <a:lstStyle/>
                    <a:p>
                      <a:pPr marL="216000"/>
                      <a:r>
                        <a:rPr lang="en-GB" sz="1100" b="0" noProof="0" dirty="0">
                          <a:latin typeface="+mn-lt"/>
                        </a:rPr>
                        <a:t>Asian</a:t>
                      </a: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algn="ctr">
                        <a:lnSpc>
                          <a:spcPct val="150000"/>
                        </a:lnSpc>
                        <a:buNone/>
                      </a:pPr>
                      <a:r>
                        <a:rPr lang="en-GB" sz="1100" kern="100" noProof="0" dirty="0">
                          <a:effectLst/>
                          <a:latin typeface="+mn-lt"/>
                          <a:ea typeface="Times New Roman" panose="02020603050405020304" pitchFamily="18" charset="0"/>
                          <a:cs typeface="Times New Roman" panose="02020603050405020304" pitchFamily="18" charset="0"/>
                        </a:rPr>
                        <a:t>93 (39.7)</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a:txBody>
                    <a:bodyPr/>
                    <a:lstStyle/>
                    <a:p>
                      <a:pPr algn="ctr">
                        <a:lnSpc>
                          <a:spcPct val="150000"/>
                        </a:lnSpc>
                        <a:buNone/>
                      </a:pPr>
                      <a:r>
                        <a:rPr lang="en-GB" sz="1100" kern="100" noProof="0" dirty="0">
                          <a:effectLst/>
                          <a:latin typeface="+mn-lt"/>
                          <a:ea typeface="Times New Roman" panose="02020603050405020304" pitchFamily="18" charset="0"/>
                          <a:cs typeface="Times New Roman" panose="02020603050405020304" pitchFamily="18" charset="0"/>
                        </a:rPr>
                        <a:t>95 (42.2)</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tx1">
                        <a:lumMod val="20000"/>
                        <a:lumOff val="80000"/>
                      </a:schemeClr>
                    </a:solidFill>
                  </a:tcPr>
                </a:tc>
                <a:tc>
                  <a:txBody>
                    <a:bodyPr/>
                    <a:lstStyle/>
                    <a:p>
                      <a:pPr algn="ctr">
                        <a:lnSpc>
                          <a:spcPct val="150000"/>
                        </a:lnSpc>
                        <a:buNone/>
                      </a:pPr>
                      <a:r>
                        <a:rPr lang="en-GB" sz="1100" kern="100" noProof="0" dirty="0">
                          <a:effectLst/>
                          <a:latin typeface="+mn-lt"/>
                          <a:ea typeface="Times New Roman" panose="02020603050405020304" pitchFamily="18" charset="0"/>
                          <a:cs typeface="Times New Roman" panose="02020603050405020304" pitchFamily="18" charset="0"/>
                        </a:rPr>
                        <a:t>188 (41.0)</a:t>
                      </a:r>
                    </a:p>
                  </a:txBody>
                  <a:tcPr marL="68580" marR="6858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4213472349"/>
                  </a:ext>
                </a:extLst>
              </a:tr>
              <a:tr h="285081">
                <a:tc>
                  <a:txBody>
                    <a:bodyPr/>
                    <a:lstStyle/>
                    <a:p>
                      <a:pPr marL="216000"/>
                      <a:r>
                        <a:rPr lang="en-GB" sz="1100" b="0" noProof="0" dirty="0">
                          <a:latin typeface="+mn-lt"/>
                        </a:rPr>
                        <a:t>Black</a:t>
                      </a: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algn="ctr">
                        <a:lnSpc>
                          <a:spcPct val="150000"/>
                        </a:lnSpc>
                        <a:buNone/>
                      </a:pPr>
                      <a:r>
                        <a:rPr lang="en-GB" sz="1100" kern="100" noProof="0" dirty="0">
                          <a:effectLst/>
                          <a:latin typeface="+mn-lt"/>
                          <a:ea typeface="Times New Roman" panose="02020603050405020304" pitchFamily="18" charset="0"/>
                          <a:cs typeface="Times New Roman" panose="02020603050405020304" pitchFamily="18" charset="0"/>
                        </a:rPr>
                        <a:t>14 (6.0)</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a:txBody>
                    <a:bodyPr/>
                    <a:lstStyle/>
                    <a:p>
                      <a:pPr algn="ctr">
                        <a:lnSpc>
                          <a:spcPct val="150000"/>
                        </a:lnSpc>
                        <a:buNone/>
                      </a:pPr>
                      <a:r>
                        <a:rPr lang="en-GB" sz="1100" kern="100" noProof="0" dirty="0">
                          <a:effectLst/>
                          <a:latin typeface="+mn-lt"/>
                          <a:ea typeface="Times New Roman" panose="02020603050405020304" pitchFamily="18" charset="0"/>
                          <a:cs typeface="Times New Roman" panose="02020603050405020304" pitchFamily="18" charset="0"/>
                        </a:rPr>
                        <a:t>6 (2.7)</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tx1">
                        <a:lumMod val="20000"/>
                        <a:lumOff val="80000"/>
                      </a:schemeClr>
                    </a:solidFill>
                  </a:tcPr>
                </a:tc>
                <a:tc>
                  <a:txBody>
                    <a:bodyPr/>
                    <a:lstStyle/>
                    <a:p>
                      <a:pPr algn="ctr">
                        <a:lnSpc>
                          <a:spcPct val="150000"/>
                        </a:lnSpc>
                        <a:buNone/>
                      </a:pPr>
                      <a:r>
                        <a:rPr lang="en-GB" sz="1100" kern="100" noProof="0" dirty="0">
                          <a:effectLst/>
                          <a:latin typeface="+mn-lt"/>
                          <a:ea typeface="Times New Roman" panose="02020603050405020304" pitchFamily="18" charset="0"/>
                          <a:cs typeface="Times New Roman" panose="02020603050405020304" pitchFamily="18" charset="0"/>
                        </a:rPr>
                        <a:t>20 (4.4)</a:t>
                      </a:r>
                    </a:p>
                  </a:txBody>
                  <a:tcPr marL="68580" marR="6858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257778378"/>
                  </a:ext>
                </a:extLst>
              </a:tr>
              <a:tr h="285081">
                <a:tc>
                  <a:txBody>
                    <a:bodyPr/>
                    <a:lstStyle/>
                    <a:p>
                      <a:pPr marL="216000"/>
                      <a:r>
                        <a:rPr lang="en-GB" sz="1100" b="0" noProof="0" dirty="0">
                          <a:latin typeface="+mn-lt"/>
                        </a:rPr>
                        <a:t>Other*</a:t>
                      </a:r>
                      <a:endParaRPr lang="en-GB" sz="1100" b="0" baseline="30000" noProof="0" dirty="0">
                        <a:latin typeface="+mn-lt"/>
                      </a:endParaRP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buNone/>
                      </a:pPr>
                      <a:r>
                        <a:rPr lang="en-GB" sz="1100" kern="100" noProof="0" dirty="0">
                          <a:effectLst/>
                          <a:latin typeface="+mn-lt"/>
                          <a:ea typeface="Times New Roman" panose="02020603050405020304" pitchFamily="18" charset="0"/>
                          <a:cs typeface="Times New Roman" panose="02020603050405020304" pitchFamily="18" charset="0"/>
                        </a:rPr>
                        <a:t>2 (0.9)</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50000"/>
                        </a:lnSpc>
                        <a:buNone/>
                      </a:pPr>
                      <a:r>
                        <a:rPr lang="en-GB" sz="1100" kern="100" noProof="0" dirty="0">
                          <a:effectLst/>
                          <a:latin typeface="+mn-lt"/>
                          <a:ea typeface="Times New Roman" panose="02020603050405020304" pitchFamily="18" charset="0"/>
                          <a:cs typeface="Times New Roman" panose="02020603050405020304" pitchFamily="18" charset="0"/>
                        </a:rPr>
                        <a:t>3 (1.3)</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tc>
                  <a:txBody>
                    <a:bodyPr/>
                    <a:lstStyle/>
                    <a:p>
                      <a:pPr algn="ctr">
                        <a:lnSpc>
                          <a:spcPct val="150000"/>
                        </a:lnSpc>
                        <a:buNone/>
                      </a:pPr>
                      <a:r>
                        <a:rPr lang="en-GB" sz="1100" kern="100" noProof="0" dirty="0">
                          <a:effectLst/>
                          <a:latin typeface="+mn-lt"/>
                          <a:ea typeface="Times New Roman" panose="02020603050405020304" pitchFamily="18" charset="0"/>
                          <a:cs typeface="Times New Roman" panose="02020603050405020304" pitchFamily="18" charset="0"/>
                        </a:rPr>
                        <a:t>5 (1.1)</a:t>
                      </a:r>
                    </a:p>
                  </a:txBody>
                  <a:tcPr marL="68580" marR="6858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089258599"/>
                  </a:ext>
                </a:extLst>
              </a:tr>
              <a:tr h="2850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noProof="0" dirty="0">
                          <a:latin typeface="+mn-lt"/>
                        </a:rPr>
                        <a:t>Body weight,</a:t>
                      </a:r>
                      <a:r>
                        <a:rPr lang="en-GB" sz="1100" b="0" noProof="0" dirty="0">
                          <a:latin typeface="+mn-lt"/>
                        </a:rPr>
                        <a:t> kg, mean (SD)</a:t>
                      </a: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100" kern="1200" noProof="0" dirty="0">
                          <a:solidFill>
                            <a:schemeClr val="dk1"/>
                          </a:solidFill>
                          <a:effectLst/>
                          <a:latin typeface="+mn-lt"/>
                          <a:ea typeface="+mn-ea"/>
                          <a:cs typeface="+mn-cs"/>
                        </a:rPr>
                        <a:t>84.0 (19.7)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100" kern="1200" noProof="0" dirty="0">
                          <a:solidFill>
                            <a:schemeClr val="dk1"/>
                          </a:solidFill>
                          <a:effectLst/>
                          <a:latin typeface="+mn-lt"/>
                          <a:ea typeface="+mn-ea"/>
                          <a:cs typeface="+mn-cs"/>
                        </a:rPr>
                        <a:t>82.2 (19.1)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tc>
                  <a:txBody>
                    <a:bodyPr/>
                    <a:lstStyle/>
                    <a:p>
                      <a:pPr algn="ctr"/>
                      <a:r>
                        <a:rPr lang="en-GB" sz="1100" kern="1200" noProof="0" dirty="0">
                          <a:solidFill>
                            <a:schemeClr val="dk1"/>
                          </a:solidFill>
                          <a:effectLst/>
                          <a:latin typeface="+mn-lt"/>
                          <a:ea typeface="+mn-ea"/>
                          <a:cs typeface="+mn-cs"/>
                        </a:rPr>
                        <a:t>83.1 (19.4)</a:t>
                      </a: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401443442"/>
                  </a:ext>
                </a:extLst>
              </a:tr>
              <a:tr h="2850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noProof="0" dirty="0" err="1">
                          <a:latin typeface="+mn-lt"/>
                        </a:rPr>
                        <a:t>HbA1c</a:t>
                      </a:r>
                      <a:r>
                        <a:rPr lang="en-GB" sz="1100" b="0" noProof="0" dirty="0">
                          <a:latin typeface="+mn-lt"/>
                        </a:rPr>
                        <a:t>, %, mean (SD)</a:t>
                      </a:r>
                      <a:r>
                        <a:rPr lang="en-GB" sz="1100" b="0" baseline="30000" noProof="0" dirty="0">
                          <a:latin typeface="+mn-lt"/>
                        </a:rPr>
                        <a:t>#</a:t>
                      </a: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100" kern="1200" noProof="0" dirty="0">
                          <a:solidFill>
                            <a:schemeClr val="dk1"/>
                          </a:solidFill>
                          <a:effectLst/>
                          <a:latin typeface="+mn-lt"/>
                          <a:ea typeface="+mn-ea"/>
                          <a:cs typeface="+mn-cs"/>
                        </a:rPr>
                        <a:t>5.6 (0.4)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kern="1200" noProof="0" dirty="0">
                          <a:solidFill>
                            <a:schemeClr val="dk1"/>
                          </a:solidFill>
                          <a:effectLst/>
                          <a:latin typeface="+mn-lt"/>
                          <a:ea typeface="+mn-ea"/>
                          <a:cs typeface="+mn-cs"/>
                        </a:rPr>
                        <a:t>5.6 (0.4)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kern="1200" noProof="0" dirty="0">
                          <a:solidFill>
                            <a:schemeClr val="dk1"/>
                          </a:solidFill>
                          <a:effectLst/>
                          <a:latin typeface="+mn-lt"/>
                          <a:ea typeface="+mn-ea"/>
                          <a:cs typeface="+mn-cs"/>
                        </a:rPr>
                        <a:t>5.6 (0.4)</a:t>
                      </a: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4170036062"/>
                  </a:ext>
                </a:extLst>
              </a:tr>
              <a:tr h="469545">
                <a:tc>
                  <a:txBody>
                    <a:bodyPr/>
                    <a:lstStyle/>
                    <a:p>
                      <a:r>
                        <a:rPr lang="en-GB" sz="1100" b="1" noProof="0" dirty="0">
                          <a:latin typeface="+mn-lt"/>
                        </a:rPr>
                        <a:t>Serum potassium,</a:t>
                      </a:r>
                      <a:r>
                        <a:rPr lang="en-GB" sz="1100" b="0" noProof="0" dirty="0">
                          <a:latin typeface="+mn-lt"/>
                        </a:rPr>
                        <a:t> mmol/l, mean (SD)</a:t>
                      </a: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buNone/>
                      </a:pPr>
                      <a:r>
                        <a:rPr lang="en-GB" sz="1100" kern="100" noProof="0" dirty="0">
                          <a:effectLst/>
                          <a:latin typeface="+mn-lt"/>
                          <a:ea typeface="Times New Roman" panose="02020603050405020304" pitchFamily="18" charset="0"/>
                          <a:cs typeface="Times New Roman" panose="02020603050405020304" pitchFamily="18" charset="0"/>
                        </a:rPr>
                        <a:t>4.4 (0.5)</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50000"/>
                        </a:lnSpc>
                        <a:buNone/>
                      </a:pPr>
                      <a:r>
                        <a:rPr lang="en-GB" sz="1100" kern="100" noProof="0" dirty="0">
                          <a:effectLst/>
                          <a:latin typeface="+mn-lt"/>
                          <a:ea typeface="Times New Roman" panose="02020603050405020304" pitchFamily="18" charset="0"/>
                          <a:cs typeface="Times New Roman" panose="02020603050405020304" pitchFamily="18" charset="0"/>
                        </a:rPr>
                        <a:t>4.5 (0.5)</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tc>
                  <a:txBody>
                    <a:bodyPr/>
                    <a:lstStyle/>
                    <a:p>
                      <a:pPr algn="ctr">
                        <a:lnSpc>
                          <a:spcPct val="150000"/>
                        </a:lnSpc>
                        <a:buNone/>
                      </a:pPr>
                      <a:r>
                        <a:rPr lang="en-GB" sz="1100" kern="100" noProof="0" dirty="0">
                          <a:effectLst/>
                          <a:latin typeface="+mn-lt"/>
                          <a:ea typeface="Times New Roman" panose="02020603050405020304" pitchFamily="18" charset="0"/>
                          <a:cs typeface="Times New Roman" panose="02020603050405020304" pitchFamily="18" charset="0"/>
                        </a:rPr>
                        <a:t>4.4 (0.5)</a:t>
                      </a:r>
                    </a:p>
                  </a:txBody>
                  <a:tcPr marL="68580" marR="6858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4124019467"/>
                  </a:ext>
                </a:extLst>
              </a:tr>
              <a:tr h="285081">
                <a:tc>
                  <a:txBody>
                    <a:bodyPr/>
                    <a:lstStyle/>
                    <a:p>
                      <a:r>
                        <a:rPr lang="en-GB" sz="1100" b="1" noProof="0" dirty="0">
                          <a:latin typeface="+mn-lt"/>
                        </a:rPr>
                        <a:t>SBP, </a:t>
                      </a:r>
                      <a:r>
                        <a:rPr lang="en-GB" sz="1100" b="0" noProof="0" dirty="0">
                          <a:latin typeface="+mn-lt"/>
                        </a:rPr>
                        <a:t>mmHg, mean (SD)</a:t>
                      </a: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50000"/>
                        </a:lnSpc>
                        <a:buNone/>
                      </a:pPr>
                      <a:r>
                        <a:rPr lang="en-GB" sz="1100" kern="100" noProof="0" dirty="0">
                          <a:effectLst/>
                          <a:latin typeface="+mn-lt"/>
                          <a:ea typeface="Times New Roman" panose="02020603050405020304" pitchFamily="18" charset="0"/>
                          <a:cs typeface="Times New Roman" panose="02020603050405020304" pitchFamily="18" charset="0"/>
                        </a:rPr>
                        <a:t>134 (13)</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a:txBody>
                    <a:bodyPr/>
                    <a:lstStyle/>
                    <a:p>
                      <a:pPr algn="ctr">
                        <a:lnSpc>
                          <a:spcPct val="150000"/>
                        </a:lnSpc>
                        <a:buNone/>
                      </a:pPr>
                      <a:r>
                        <a:rPr lang="en-GB" sz="1100" kern="100" noProof="0" dirty="0">
                          <a:effectLst/>
                          <a:latin typeface="+mn-lt"/>
                          <a:ea typeface="Times New Roman" panose="02020603050405020304" pitchFamily="18" charset="0"/>
                          <a:cs typeface="Times New Roman" panose="02020603050405020304" pitchFamily="18" charset="0"/>
                        </a:rPr>
                        <a:t>134 (14)</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tx1">
                        <a:lumMod val="20000"/>
                        <a:lumOff val="80000"/>
                      </a:schemeClr>
                    </a:solidFill>
                  </a:tcPr>
                </a:tc>
                <a:tc>
                  <a:txBody>
                    <a:bodyPr/>
                    <a:lstStyle/>
                    <a:p>
                      <a:pPr algn="ctr">
                        <a:lnSpc>
                          <a:spcPct val="150000"/>
                        </a:lnSpc>
                        <a:buNone/>
                      </a:pPr>
                      <a:r>
                        <a:rPr lang="en-GB" sz="1100" kern="100" noProof="0" dirty="0">
                          <a:effectLst/>
                          <a:latin typeface="+mn-lt"/>
                          <a:ea typeface="Times New Roman" panose="02020603050405020304" pitchFamily="18" charset="0"/>
                          <a:cs typeface="Times New Roman" panose="02020603050405020304" pitchFamily="18" charset="0"/>
                        </a:rPr>
                        <a:t>134 (14)</a:t>
                      </a:r>
                    </a:p>
                  </a:txBody>
                  <a:tcPr marL="68580" marR="6858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64665036"/>
                  </a:ext>
                </a:extLst>
              </a:tr>
              <a:tr h="285081">
                <a:tc>
                  <a:txBody>
                    <a:bodyPr/>
                    <a:lstStyle/>
                    <a:p>
                      <a:pPr marL="216000"/>
                      <a:r>
                        <a:rPr lang="en-GB" sz="1100" b="0" noProof="0" dirty="0">
                          <a:latin typeface="+mn-lt"/>
                          <a:ea typeface="Calibri" panose="020F0502020204030204" pitchFamily="34" charset="0"/>
                          <a:cs typeface="Calibri" panose="020F0502020204030204" pitchFamily="34" charset="0"/>
                        </a:rPr>
                        <a:t>&lt;130 mmHg</a:t>
                      </a:r>
                      <a:endParaRPr lang="en-GB" sz="1100" b="0" noProof="0" dirty="0">
                        <a:latin typeface="+mn-lt"/>
                      </a:endParaRP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50000"/>
                        </a:lnSpc>
                        <a:buNone/>
                      </a:pPr>
                      <a:r>
                        <a:rPr lang="en-GB" sz="1100" kern="100" noProof="0" dirty="0">
                          <a:effectLst/>
                          <a:latin typeface="+mn-lt"/>
                          <a:ea typeface="Times New Roman" panose="02020603050405020304" pitchFamily="18" charset="0"/>
                          <a:cs typeface="Times New Roman" panose="02020603050405020304" pitchFamily="18" charset="0"/>
                        </a:rPr>
                        <a:t>88 (37.6)</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a:txBody>
                    <a:bodyPr/>
                    <a:lstStyle/>
                    <a:p>
                      <a:pPr algn="ctr">
                        <a:lnSpc>
                          <a:spcPct val="150000"/>
                        </a:lnSpc>
                        <a:buNone/>
                      </a:pPr>
                      <a:r>
                        <a:rPr lang="en-GB" sz="1100" kern="100" noProof="0" dirty="0">
                          <a:effectLst/>
                          <a:latin typeface="+mn-lt"/>
                          <a:ea typeface="Times New Roman" panose="02020603050405020304" pitchFamily="18" charset="0"/>
                          <a:cs typeface="Times New Roman" panose="02020603050405020304" pitchFamily="18" charset="0"/>
                        </a:rPr>
                        <a:t>80 (35.6)</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tx1">
                        <a:lumMod val="20000"/>
                        <a:lumOff val="80000"/>
                      </a:schemeClr>
                    </a:solidFill>
                  </a:tcPr>
                </a:tc>
                <a:tc>
                  <a:txBody>
                    <a:bodyPr/>
                    <a:lstStyle/>
                    <a:p>
                      <a:pPr algn="ctr">
                        <a:lnSpc>
                          <a:spcPct val="150000"/>
                        </a:lnSpc>
                        <a:buNone/>
                      </a:pPr>
                      <a:r>
                        <a:rPr lang="en-GB" sz="1100" kern="100" noProof="0" dirty="0">
                          <a:effectLst/>
                          <a:latin typeface="+mn-lt"/>
                          <a:ea typeface="Times New Roman" panose="02020603050405020304" pitchFamily="18" charset="0"/>
                          <a:cs typeface="Times New Roman" panose="02020603050405020304" pitchFamily="18" charset="0"/>
                        </a:rPr>
                        <a:t>168 (36.6)</a:t>
                      </a:r>
                    </a:p>
                  </a:txBody>
                  <a:tcPr marL="68580" marR="6858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31183795"/>
                  </a:ext>
                </a:extLst>
              </a:tr>
              <a:tr h="285081">
                <a:tc>
                  <a:txBody>
                    <a:bodyPr/>
                    <a:lstStyle/>
                    <a:p>
                      <a:pPr marL="216000"/>
                      <a:r>
                        <a:rPr lang="en-GB" sz="1100" kern="1200" noProof="0" dirty="0">
                          <a:solidFill>
                            <a:schemeClr val="dk1"/>
                          </a:solidFill>
                          <a:effectLst/>
                          <a:latin typeface="+mn-lt"/>
                          <a:ea typeface="+mn-ea"/>
                          <a:cs typeface="+mn-cs"/>
                        </a:rPr>
                        <a:t>≥</a:t>
                      </a:r>
                      <a:r>
                        <a:rPr lang="en-GB" sz="1100" b="0" noProof="0" dirty="0">
                          <a:latin typeface="+mn-lt"/>
                        </a:rPr>
                        <a:t>130 mmHg</a:t>
                      </a: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buNone/>
                      </a:pPr>
                      <a:r>
                        <a:rPr lang="en-GB" sz="1100" kern="100" noProof="0" dirty="0">
                          <a:effectLst/>
                          <a:latin typeface="+mn-lt"/>
                          <a:ea typeface="Times New Roman" panose="02020603050405020304" pitchFamily="18" charset="0"/>
                          <a:cs typeface="Times New Roman" panose="02020603050405020304" pitchFamily="18" charset="0"/>
                        </a:rPr>
                        <a:t>146 (62.4)</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50000"/>
                        </a:lnSpc>
                        <a:buNone/>
                      </a:pPr>
                      <a:r>
                        <a:rPr lang="en-GB" sz="1100" kern="100" noProof="0" dirty="0">
                          <a:effectLst/>
                          <a:latin typeface="+mn-lt"/>
                          <a:ea typeface="Times New Roman" panose="02020603050405020304" pitchFamily="18" charset="0"/>
                          <a:cs typeface="Times New Roman" panose="02020603050405020304" pitchFamily="18" charset="0"/>
                        </a:rPr>
                        <a:t>145 (64.4)</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tc>
                  <a:txBody>
                    <a:bodyPr/>
                    <a:lstStyle/>
                    <a:p>
                      <a:pPr algn="ctr">
                        <a:lnSpc>
                          <a:spcPct val="150000"/>
                        </a:lnSpc>
                        <a:buNone/>
                      </a:pPr>
                      <a:r>
                        <a:rPr lang="en-GB" sz="1100" kern="100" noProof="0" dirty="0">
                          <a:effectLst/>
                          <a:latin typeface="+mn-lt"/>
                          <a:ea typeface="Times New Roman" panose="02020603050405020304" pitchFamily="18" charset="0"/>
                          <a:cs typeface="Times New Roman" panose="02020603050405020304" pitchFamily="18" charset="0"/>
                        </a:rPr>
                        <a:t>291 (63.4)</a:t>
                      </a:r>
                    </a:p>
                  </a:txBody>
                  <a:tcPr marL="68580" marR="6858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319922787"/>
                  </a:ext>
                </a:extLst>
              </a:tr>
              <a:tr h="285081">
                <a:tc>
                  <a:txBody>
                    <a:bodyPr/>
                    <a:lstStyle/>
                    <a:p>
                      <a:r>
                        <a:rPr lang="en-GB" sz="1100" b="1" noProof="0" dirty="0" err="1">
                          <a:latin typeface="+mn-lt"/>
                        </a:rPr>
                        <a:t>DBP</a:t>
                      </a:r>
                      <a:r>
                        <a:rPr lang="en-GB" sz="1100" b="1" noProof="0" dirty="0">
                          <a:latin typeface="+mn-lt"/>
                        </a:rPr>
                        <a:t>, </a:t>
                      </a:r>
                      <a:r>
                        <a:rPr lang="en-GB" sz="1100" b="0" noProof="0" dirty="0">
                          <a:latin typeface="+mn-lt"/>
                        </a:rPr>
                        <a:t>mmHg, mean (SD)</a:t>
                      </a: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buNone/>
                      </a:pPr>
                      <a:r>
                        <a:rPr lang="en-GB" sz="1100" kern="100" noProof="0" dirty="0">
                          <a:effectLst/>
                          <a:latin typeface="+mn-lt"/>
                          <a:ea typeface="Times New Roman" panose="02020603050405020304" pitchFamily="18" charset="0"/>
                          <a:cs typeface="Times New Roman" panose="02020603050405020304" pitchFamily="18" charset="0"/>
                        </a:rPr>
                        <a:t>80 (9)</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50000"/>
                        </a:lnSpc>
                        <a:buNone/>
                      </a:pPr>
                      <a:r>
                        <a:rPr lang="en-GB" sz="1100" kern="100" noProof="0" dirty="0">
                          <a:effectLst/>
                          <a:latin typeface="+mn-lt"/>
                          <a:ea typeface="Times New Roman" panose="02020603050405020304" pitchFamily="18" charset="0"/>
                          <a:cs typeface="Times New Roman" panose="02020603050405020304" pitchFamily="18" charset="0"/>
                        </a:rPr>
                        <a:t>81 (11)</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tc>
                  <a:txBody>
                    <a:bodyPr/>
                    <a:lstStyle/>
                    <a:p>
                      <a:pPr algn="ctr">
                        <a:lnSpc>
                          <a:spcPct val="150000"/>
                        </a:lnSpc>
                        <a:buNone/>
                      </a:pPr>
                      <a:r>
                        <a:rPr lang="en-GB" sz="1100" kern="100" noProof="0" dirty="0">
                          <a:effectLst/>
                          <a:latin typeface="+mn-lt"/>
                          <a:ea typeface="Times New Roman" panose="02020603050405020304" pitchFamily="18" charset="0"/>
                          <a:cs typeface="Times New Roman" panose="02020603050405020304" pitchFamily="18" charset="0"/>
                        </a:rPr>
                        <a:t>80 (10)</a:t>
                      </a:r>
                    </a:p>
                  </a:txBody>
                  <a:tcPr marL="68580" marR="6858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797436218"/>
                  </a:ext>
                </a:extLst>
              </a:tr>
            </a:tbl>
          </a:graphicData>
        </a:graphic>
      </p:graphicFrame>
      <p:graphicFrame>
        <p:nvGraphicFramePr>
          <p:cNvPr id="8" name="Table 7">
            <a:extLst>
              <a:ext uri="{FF2B5EF4-FFF2-40B4-BE49-F238E27FC236}">
                <a16:creationId xmlns:a16="http://schemas.microsoft.com/office/drawing/2014/main" id="{65A77A16-4554-4F2D-2E90-EAAF1F1746FE}"/>
              </a:ext>
            </a:extLst>
          </p:cNvPr>
          <p:cNvGraphicFramePr>
            <a:graphicFrameLocks noGrp="1"/>
          </p:cNvGraphicFramePr>
          <p:nvPr>
            <p:extLst>
              <p:ext uri="{D42A27DB-BD31-4B8C-83A1-F6EECF244321}">
                <p14:modId xmlns:p14="http://schemas.microsoft.com/office/powerpoint/2010/main" val="3550850653"/>
              </p:ext>
            </p:extLst>
          </p:nvPr>
        </p:nvGraphicFramePr>
        <p:xfrm>
          <a:off x="6124978" y="761913"/>
          <a:ext cx="5762222" cy="4678680"/>
        </p:xfrm>
        <a:graphic>
          <a:graphicData uri="http://schemas.openxmlformats.org/drawingml/2006/table">
            <a:tbl>
              <a:tblPr firstRow="1" bandRow="1">
                <a:tableStyleId>{5C22544A-7EE6-4342-B048-85BDC9FD1C3A}</a:tableStyleId>
              </a:tblPr>
              <a:tblGrid>
                <a:gridCol w="2612091">
                  <a:extLst>
                    <a:ext uri="{9D8B030D-6E8A-4147-A177-3AD203B41FA5}">
                      <a16:colId xmlns:a16="http://schemas.microsoft.com/office/drawing/2014/main" val="1546548169"/>
                    </a:ext>
                  </a:extLst>
                </a:gridCol>
                <a:gridCol w="1029500">
                  <a:extLst>
                    <a:ext uri="{9D8B030D-6E8A-4147-A177-3AD203B41FA5}">
                      <a16:colId xmlns:a16="http://schemas.microsoft.com/office/drawing/2014/main" val="1536869245"/>
                    </a:ext>
                  </a:extLst>
                </a:gridCol>
                <a:gridCol w="1004045">
                  <a:extLst>
                    <a:ext uri="{9D8B030D-6E8A-4147-A177-3AD203B41FA5}">
                      <a16:colId xmlns:a16="http://schemas.microsoft.com/office/drawing/2014/main" val="2901824364"/>
                    </a:ext>
                  </a:extLst>
                </a:gridCol>
                <a:gridCol w="1116586">
                  <a:extLst>
                    <a:ext uri="{9D8B030D-6E8A-4147-A177-3AD203B41FA5}">
                      <a16:colId xmlns:a16="http://schemas.microsoft.com/office/drawing/2014/main" val="1074004037"/>
                    </a:ext>
                  </a:extLst>
                </a:gridCol>
              </a:tblGrid>
              <a:tr h="432000">
                <a:tc>
                  <a:txBody>
                    <a:bodyPr/>
                    <a:lstStyle/>
                    <a:p>
                      <a:r>
                        <a:rPr lang="en-GB" sz="1200" noProof="0" dirty="0">
                          <a:latin typeface="+mn-lt"/>
                        </a:rPr>
                        <a:t>Characteristic</a:t>
                      </a:r>
                    </a:p>
                  </a:txBody>
                  <a:tcP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2">
                        <a:lumMod val="75000"/>
                      </a:schemeClr>
                    </a:solidFill>
                  </a:tcPr>
                </a:tc>
                <a:tc>
                  <a:txBody>
                    <a:bodyPr/>
                    <a:lstStyle/>
                    <a:p>
                      <a:pPr algn="ctr"/>
                      <a:r>
                        <a:rPr lang="en-GB" sz="1200" noProof="0" dirty="0">
                          <a:latin typeface="+mn-lt"/>
                        </a:rPr>
                        <a:t>Finerenone </a:t>
                      </a:r>
                    </a:p>
                    <a:p>
                      <a:pPr algn="ctr"/>
                      <a:r>
                        <a:rPr lang="en-GB" sz="1200" noProof="0" dirty="0">
                          <a:latin typeface="+mn-lt"/>
                        </a:rPr>
                        <a:t>(n=234)</a:t>
                      </a:r>
                    </a:p>
                  </a:txBody>
                  <a:tcP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1"/>
                    </a:solidFill>
                  </a:tcPr>
                </a:tc>
                <a:tc>
                  <a:txBody>
                    <a:bodyPr/>
                    <a:lstStyle/>
                    <a:p>
                      <a:pPr algn="ctr"/>
                      <a:r>
                        <a:rPr lang="en-GB" sz="1200" noProof="0" dirty="0">
                          <a:latin typeface="+mn-lt"/>
                        </a:rPr>
                        <a:t>Placebo </a:t>
                      </a:r>
                    </a:p>
                    <a:p>
                      <a:pPr algn="ctr"/>
                      <a:r>
                        <a:rPr lang="en-GB" sz="1200" noProof="0" dirty="0">
                          <a:latin typeface="+mn-lt"/>
                        </a:rPr>
                        <a:t>(n=225)</a:t>
                      </a:r>
                    </a:p>
                  </a:txBody>
                  <a:tcP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tx1"/>
                    </a:solidFill>
                  </a:tcPr>
                </a:tc>
                <a:tc>
                  <a:txBody>
                    <a:bodyPr/>
                    <a:lstStyle/>
                    <a:p>
                      <a:pPr algn="ctr"/>
                      <a:r>
                        <a:rPr lang="en-GB" sz="1200" noProof="0" dirty="0">
                          <a:latin typeface="+mn-lt"/>
                        </a:rPr>
                        <a:t>Overall </a:t>
                      </a:r>
                      <a:r>
                        <a:rPr lang="en-GB" sz="1200" noProof="0" dirty="0" err="1">
                          <a:latin typeface="+mn-lt"/>
                        </a:rPr>
                        <a:t>HTN</a:t>
                      </a:r>
                      <a:br>
                        <a:rPr lang="en-GB" sz="1200" noProof="0" dirty="0">
                          <a:latin typeface="+mn-lt"/>
                        </a:rPr>
                      </a:br>
                      <a:r>
                        <a:rPr lang="en-GB" sz="1200" noProof="0" dirty="0">
                          <a:latin typeface="+mn-lt"/>
                        </a:rPr>
                        <a:t>(N=459)</a:t>
                      </a:r>
                    </a:p>
                  </a:txBody>
                  <a:tcP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5"/>
                    </a:solidFill>
                  </a:tcPr>
                </a:tc>
                <a:extLst>
                  <a:ext uri="{0D108BD9-81ED-4DB2-BD59-A6C34878D82A}">
                    <a16:rowId xmlns:a16="http://schemas.microsoft.com/office/drawing/2014/main" val="1270511137"/>
                  </a:ext>
                </a:extLst>
              </a:tr>
              <a:tr h="172417">
                <a:tc>
                  <a:txBody>
                    <a:bodyPr/>
                    <a:lstStyle/>
                    <a:p>
                      <a:pPr marL="0"/>
                      <a:r>
                        <a:rPr lang="en-GB" sz="1100" b="1" noProof="0" dirty="0">
                          <a:latin typeface="+mn-lt"/>
                        </a:rPr>
                        <a:t>Medical history</a:t>
                      </a:r>
                      <a:r>
                        <a:rPr lang="en-GB" sz="1100" b="0" noProof="0" dirty="0">
                          <a:latin typeface="+mn-lt"/>
                        </a:rPr>
                        <a:t>, n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sz="1100" noProof="0" dirty="0">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endParaRPr lang="en-GB" sz="1100" noProof="0" dirty="0">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a:endParaRPr lang="en-GB" sz="1100" noProof="0" dirty="0">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3413119300"/>
                  </a:ext>
                </a:extLst>
              </a:tr>
              <a:tr h="172417">
                <a:tc>
                  <a:txBody>
                    <a:bodyPr/>
                    <a:lstStyle/>
                    <a:p>
                      <a:pPr marL="216000"/>
                      <a:r>
                        <a:rPr lang="en-GB" sz="1100" b="0" noProof="0" dirty="0">
                          <a:latin typeface="+mn-lt"/>
                        </a:rPr>
                        <a:t>Atherosclerotic CVD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50000"/>
                        </a:lnSpc>
                        <a:buNone/>
                      </a:pPr>
                      <a:r>
                        <a:rPr lang="en-GB" sz="1100" kern="1200" noProof="0" dirty="0">
                          <a:solidFill>
                            <a:schemeClr val="dk1"/>
                          </a:solidFill>
                          <a:effectLst/>
                          <a:latin typeface="+mn-lt"/>
                          <a:ea typeface="+mn-ea"/>
                          <a:cs typeface="+mn-cs"/>
                        </a:rPr>
                        <a:t>49 (20.9)</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lnSpc>
                          <a:spcPct val="150000"/>
                        </a:lnSpc>
                        <a:buNone/>
                      </a:pPr>
                      <a:r>
                        <a:rPr lang="en-GB" sz="1100" kern="1200" noProof="0" dirty="0">
                          <a:solidFill>
                            <a:schemeClr val="dk1"/>
                          </a:solidFill>
                          <a:effectLst/>
                          <a:latin typeface="+mn-lt"/>
                          <a:ea typeface="+mn-ea"/>
                          <a:cs typeface="+mn-cs"/>
                        </a:rPr>
                        <a:t>57 (25.3)</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a:lnSpc>
                          <a:spcPct val="100000"/>
                        </a:lnSpc>
                        <a:buNone/>
                      </a:pPr>
                      <a:r>
                        <a:rPr lang="en-GB" sz="1100" kern="1200" noProof="0" dirty="0">
                          <a:solidFill>
                            <a:schemeClr val="dk1"/>
                          </a:solidFill>
                          <a:effectLst/>
                          <a:latin typeface="+mn-lt"/>
                          <a:ea typeface="+mn-ea"/>
                          <a:cs typeface="+mn-cs"/>
                        </a:rPr>
                        <a:t>106 (23.1)</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240295088"/>
                  </a:ext>
                </a:extLst>
              </a:tr>
              <a:tr h="172417">
                <a:tc>
                  <a:txBody>
                    <a:bodyPr/>
                    <a:lstStyle/>
                    <a:p>
                      <a:pPr marL="216000"/>
                      <a:r>
                        <a:rPr lang="en-GB" sz="1100" b="0" noProof="0" dirty="0">
                          <a:latin typeface="+mn-lt"/>
                        </a:rPr>
                        <a:t>Heart failure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50000"/>
                        </a:lnSpc>
                        <a:buNone/>
                      </a:pPr>
                      <a:r>
                        <a:rPr lang="en-GB" sz="1100" kern="1200" noProof="0" dirty="0">
                          <a:solidFill>
                            <a:schemeClr val="dk1"/>
                          </a:solidFill>
                          <a:effectLst/>
                          <a:latin typeface="+mn-lt"/>
                          <a:ea typeface="+mn-ea"/>
                          <a:cs typeface="+mn-cs"/>
                        </a:rPr>
                        <a:t>10 (4.3)</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lnSpc>
                          <a:spcPct val="150000"/>
                        </a:lnSpc>
                        <a:buNone/>
                      </a:pPr>
                      <a:r>
                        <a:rPr lang="en-GB" sz="1100" kern="1200" noProof="0" dirty="0">
                          <a:solidFill>
                            <a:schemeClr val="dk1"/>
                          </a:solidFill>
                          <a:effectLst/>
                          <a:latin typeface="+mn-lt"/>
                          <a:ea typeface="+mn-ea"/>
                          <a:cs typeface="+mn-cs"/>
                        </a:rPr>
                        <a:t>12 (5.3)</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a:lnSpc>
                          <a:spcPct val="100000"/>
                        </a:lnSpc>
                        <a:buNone/>
                      </a:pPr>
                      <a:r>
                        <a:rPr lang="en-GB" sz="1100" kern="1200" noProof="0" dirty="0">
                          <a:solidFill>
                            <a:schemeClr val="dk1"/>
                          </a:solidFill>
                          <a:effectLst/>
                          <a:latin typeface="+mn-lt"/>
                          <a:ea typeface="+mn-ea"/>
                          <a:cs typeface="+mn-cs"/>
                        </a:rPr>
                        <a:t>22 (4.8)</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3846945328"/>
                  </a:ext>
                </a:extLst>
              </a:tr>
              <a:tr h="172417">
                <a:tc>
                  <a:txBody>
                    <a:bodyPr/>
                    <a:lstStyle/>
                    <a:p>
                      <a:r>
                        <a:rPr lang="en-GB" sz="1100" b="1" noProof="0" dirty="0">
                          <a:latin typeface="+mn-lt"/>
                        </a:rPr>
                        <a:t>eGFR</a:t>
                      </a:r>
                      <a:r>
                        <a:rPr lang="en-GB" sz="1100" b="0" noProof="0" dirty="0">
                          <a:latin typeface="+mn-lt"/>
                        </a:rPr>
                        <a:t>, ml/min/1.73 </a:t>
                      </a:r>
                      <a:r>
                        <a:rPr lang="en-GB" sz="1100" b="0" noProof="0" dirty="0" err="1">
                          <a:latin typeface="+mn-lt"/>
                        </a:rPr>
                        <a:t>m</a:t>
                      </a:r>
                      <a:r>
                        <a:rPr lang="en-GB" sz="1100" b="0" baseline="30000" noProof="0" dirty="0" err="1">
                          <a:latin typeface="+mn-lt"/>
                        </a:rPr>
                        <a:t>2</a:t>
                      </a:r>
                      <a:r>
                        <a:rPr lang="en-GB" sz="1100" b="0" noProof="0" dirty="0">
                          <a:latin typeface="+mn-lt"/>
                        </a:rPr>
                        <a:t>, mean (SD)</a:t>
                      </a: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kern="1200" noProof="0" dirty="0">
                          <a:solidFill>
                            <a:schemeClr val="dk1"/>
                          </a:solidFill>
                          <a:effectLst/>
                          <a:latin typeface="+mn-lt"/>
                          <a:ea typeface="+mn-ea"/>
                          <a:cs typeface="+mn-cs"/>
                        </a:rPr>
                        <a:t>44 (15)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kern="1200" noProof="0" dirty="0">
                          <a:solidFill>
                            <a:schemeClr val="dk1"/>
                          </a:solidFill>
                          <a:effectLst/>
                          <a:latin typeface="+mn-lt"/>
                          <a:ea typeface="+mn-ea"/>
                          <a:cs typeface="+mn-cs"/>
                        </a:rPr>
                        <a:t>44 (15)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tx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kern="1200" noProof="0" dirty="0">
                          <a:solidFill>
                            <a:schemeClr val="dk1"/>
                          </a:solidFill>
                          <a:effectLst/>
                          <a:latin typeface="+mn-lt"/>
                          <a:ea typeface="+mn-ea"/>
                          <a:cs typeface="+mn-cs"/>
                        </a:rPr>
                        <a:t>44 (15)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2478998134"/>
                  </a:ext>
                </a:extLst>
              </a:tr>
              <a:tr h="172417">
                <a:tc>
                  <a:txBody>
                    <a:bodyPr/>
                    <a:lstStyle/>
                    <a:p>
                      <a:pPr marL="216000"/>
                      <a:r>
                        <a:rPr lang="en-GB" sz="1100" b="0" noProof="0" dirty="0">
                          <a:latin typeface="+mn-lt"/>
                        </a:rPr>
                        <a:t>&lt;45 ml/min/1.73 </a:t>
                      </a:r>
                      <a:r>
                        <a:rPr lang="en-GB" sz="1100" b="0" noProof="0" dirty="0" err="1">
                          <a:latin typeface="+mn-lt"/>
                        </a:rPr>
                        <a:t>m</a:t>
                      </a:r>
                      <a:r>
                        <a:rPr lang="en-GB" sz="1100" b="0" baseline="30000" noProof="0" dirty="0" err="1">
                          <a:latin typeface="+mn-lt"/>
                        </a:rPr>
                        <a:t>2</a:t>
                      </a:r>
                      <a:r>
                        <a:rPr lang="en-GB" sz="1100" b="0" baseline="0" noProof="0" dirty="0">
                          <a:latin typeface="+mn-lt"/>
                        </a:rPr>
                        <a:t>, n (%)</a:t>
                      </a:r>
                      <a:endParaRPr lang="en-GB" sz="1100" b="0" baseline="30000" noProof="0" dirty="0">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kern="1200" noProof="0" dirty="0">
                          <a:solidFill>
                            <a:schemeClr val="dk1"/>
                          </a:solidFill>
                          <a:effectLst/>
                          <a:latin typeface="+mn-lt"/>
                          <a:ea typeface="+mn-ea"/>
                          <a:cs typeface="+mn-cs"/>
                        </a:rPr>
                        <a:t>144 (61.5)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kern="1200" noProof="0" dirty="0">
                          <a:solidFill>
                            <a:schemeClr val="dk1"/>
                          </a:solidFill>
                          <a:effectLst/>
                          <a:latin typeface="+mn-lt"/>
                          <a:ea typeface="+mn-ea"/>
                          <a:cs typeface="+mn-cs"/>
                        </a:rPr>
                        <a:t>136 (60.4)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kern="1200" noProof="0" dirty="0">
                          <a:solidFill>
                            <a:schemeClr val="dk1"/>
                          </a:solidFill>
                          <a:effectLst/>
                          <a:latin typeface="+mn-lt"/>
                          <a:ea typeface="+mn-ea"/>
                          <a:cs typeface="+mn-cs"/>
                        </a:rPr>
                        <a:t>280 (61.0)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4049179506"/>
                  </a:ext>
                </a:extLst>
              </a:tr>
              <a:tr h="172417">
                <a:tc>
                  <a:txBody>
                    <a:bodyPr/>
                    <a:lstStyle/>
                    <a:p>
                      <a:pPr marL="216000" marR="0" lvl="0" indent="0" algn="l" defTabSz="914400" rtl="0" eaLnBrk="1" fontAlgn="auto" latinLnBrk="0" hangingPunct="1">
                        <a:lnSpc>
                          <a:spcPct val="100000"/>
                        </a:lnSpc>
                        <a:spcBef>
                          <a:spcPts val="0"/>
                        </a:spcBef>
                        <a:spcAft>
                          <a:spcPts val="0"/>
                        </a:spcAft>
                        <a:buClrTx/>
                        <a:buSzTx/>
                        <a:buFontTx/>
                        <a:buNone/>
                        <a:tabLst/>
                        <a:defRPr/>
                      </a:pPr>
                      <a:r>
                        <a:rPr lang="en-GB" sz="1100" b="0" noProof="0" dirty="0">
                          <a:latin typeface="+mn-lt"/>
                        </a:rPr>
                        <a:t>≥45 ml/min/1.73 </a:t>
                      </a:r>
                      <a:r>
                        <a:rPr lang="en-GB" sz="1100" b="0" noProof="0" dirty="0" err="1">
                          <a:latin typeface="+mn-lt"/>
                        </a:rPr>
                        <a:t>m</a:t>
                      </a:r>
                      <a:r>
                        <a:rPr lang="en-GB" sz="1100" b="0" baseline="30000" noProof="0" dirty="0" err="1">
                          <a:latin typeface="+mn-lt"/>
                        </a:rPr>
                        <a:t>2</a:t>
                      </a:r>
                      <a:r>
                        <a:rPr lang="en-GB" sz="1100" b="0" baseline="0" noProof="0" dirty="0">
                          <a:latin typeface="+mn-lt"/>
                        </a:rPr>
                        <a:t>, n (%)</a:t>
                      </a:r>
                      <a:endParaRPr lang="en-GB" sz="1100" b="0" noProof="0" dirty="0">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kern="1200" noProof="0" dirty="0">
                          <a:solidFill>
                            <a:schemeClr val="dk1"/>
                          </a:solidFill>
                          <a:effectLst/>
                          <a:latin typeface="+mn-lt"/>
                          <a:ea typeface="+mn-ea"/>
                          <a:cs typeface="+mn-cs"/>
                        </a:rPr>
                        <a:t>90 (38.5)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kern="1200" noProof="0" dirty="0">
                          <a:solidFill>
                            <a:schemeClr val="dk1"/>
                          </a:solidFill>
                          <a:effectLst/>
                          <a:latin typeface="+mn-lt"/>
                          <a:ea typeface="+mn-ea"/>
                          <a:cs typeface="+mn-cs"/>
                        </a:rPr>
                        <a:t>89 (39.6)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kern="1200" noProof="0" dirty="0">
                          <a:solidFill>
                            <a:schemeClr val="dk1"/>
                          </a:solidFill>
                          <a:effectLst/>
                          <a:latin typeface="+mn-lt"/>
                          <a:ea typeface="+mn-ea"/>
                          <a:cs typeface="+mn-cs"/>
                        </a:rPr>
                        <a:t>179 (39.0)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3102312537"/>
                  </a:ext>
                </a:extLst>
              </a:tr>
              <a:tr h="229889">
                <a:tc>
                  <a:txBody>
                    <a:bodyPr/>
                    <a:lstStyle/>
                    <a:p>
                      <a:r>
                        <a:rPr lang="en-GB" sz="1100" b="1" noProof="0" dirty="0">
                          <a:latin typeface="+mn-lt"/>
                        </a:rPr>
                        <a:t>UACR</a:t>
                      </a:r>
                      <a:r>
                        <a:rPr lang="en-GB" sz="1100" b="0" noProof="0" dirty="0">
                          <a:latin typeface="+mn-lt"/>
                        </a:rPr>
                        <a:t>, mg/g, </a:t>
                      </a:r>
                      <a:r>
                        <a:rPr lang="en-GB" sz="1100" b="0" kern="1200" noProof="0" dirty="0">
                          <a:solidFill>
                            <a:schemeClr val="tx1"/>
                          </a:solidFill>
                          <a:latin typeface="+mn-lt"/>
                          <a:ea typeface="+mn-ea"/>
                          <a:cs typeface="+mn-cs"/>
                        </a:rPr>
                        <a:t>median (</a:t>
                      </a:r>
                      <a:r>
                        <a:rPr lang="en-GB" sz="1100" b="0" kern="1200" noProof="0" dirty="0" err="1">
                          <a:solidFill>
                            <a:schemeClr val="tx1"/>
                          </a:solidFill>
                          <a:latin typeface="+mn-lt"/>
                          <a:ea typeface="+mn-ea"/>
                          <a:cs typeface="+mn-cs"/>
                        </a:rPr>
                        <a:t>Q1</a:t>
                      </a:r>
                      <a:r>
                        <a:rPr lang="en-GB" sz="1100" b="0" kern="1200" noProof="0" dirty="0">
                          <a:solidFill>
                            <a:schemeClr val="tx1"/>
                          </a:solidFill>
                          <a:latin typeface="+mn-lt"/>
                          <a:ea typeface="+mn-ea"/>
                          <a:cs typeface="+mn-cs"/>
                        </a:rPr>
                        <a:t>, </a:t>
                      </a:r>
                      <a:r>
                        <a:rPr lang="en-GB" sz="1100" b="0" kern="1200" noProof="0" dirty="0" err="1">
                          <a:solidFill>
                            <a:schemeClr val="tx1"/>
                          </a:solidFill>
                          <a:latin typeface="+mn-lt"/>
                          <a:ea typeface="+mn-ea"/>
                          <a:cs typeface="+mn-cs"/>
                        </a:rPr>
                        <a:t>Q3</a:t>
                      </a:r>
                      <a:r>
                        <a:rPr lang="en-GB" sz="1100" b="0" kern="1200" noProof="0" dirty="0">
                          <a:solidFill>
                            <a:schemeClr val="tx1"/>
                          </a:solidFill>
                          <a:latin typeface="+mn-lt"/>
                          <a:ea typeface="+mn-ea"/>
                          <a:cs typeface="+mn-cs"/>
                        </a:rPr>
                        <a:t>)</a:t>
                      </a:r>
                      <a:endParaRPr lang="en-GB" sz="1100" b="0" noProof="0" dirty="0">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kern="1200" noProof="0" dirty="0">
                          <a:solidFill>
                            <a:schemeClr val="dk1"/>
                          </a:solidFill>
                          <a:effectLst/>
                          <a:latin typeface="+mn-lt"/>
                          <a:ea typeface="+mn-ea"/>
                          <a:cs typeface="+mn-cs"/>
                        </a:rPr>
                        <a:t>778 </a:t>
                      </a:r>
                      <a:br>
                        <a:rPr lang="en-GB" sz="1100" kern="1200" noProof="0" dirty="0">
                          <a:solidFill>
                            <a:schemeClr val="dk1"/>
                          </a:solidFill>
                          <a:effectLst/>
                          <a:latin typeface="+mn-lt"/>
                          <a:ea typeface="+mn-ea"/>
                          <a:cs typeface="+mn-cs"/>
                        </a:rPr>
                      </a:br>
                      <a:r>
                        <a:rPr lang="en-GB" sz="1100" kern="1200" noProof="0" dirty="0">
                          <a:solidFill>
                            <a:schemeClr val="dk1"/>
                          </a:solidFill>
                          <a:effectLst/>
                          <a:latin typeface="+mn-lt"/>
                          <a:ea typeface="+mn-ea"/>
                          <a:cs typeface="+mn-cs"/>
                        </a:rPr>
                        <a:t>(553, 1231)</a:t>
                      </a:r>
                    </a:p>
                  </a:txBody>
                  <a:tcPr marL="50800" marR="508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kern="1200" noProof="0" dirty="0">
                          <a:solidFill>
                            <a:schemeClr val="dk1"/>
                          </a:solidFill>
                          <a:effectLst/>
                          <a:latin typeface="+mn-lt"/>
                          <a:ea typeface="+mn-ea"/>
                          <a:cs typeface="+mn-cs"/>
                        </a:rPr>
                        <a:t>844 </a:t>
                      </a:r>
                      <a:br>
                        <a:rPr lang="en-GB" sz="1100" kern="1200" noProof="0" dirty="0">
                          <a:solidFill>
                            <a:schemeClr val="dk1"/>
                          </a:solidFill>
                          <a:effectLst/>
                          <a:latin typeface="+mn-lt"/>
                          <a:ea typeface="+mn-ea"/>
                          <a:cs typeface="+mn-cs"/>
                        </a:rPr>
                      </a:br>
                      <a:r>
                        <a:rPr lang="en-GB" sz="1100" kern="1200" noProof="0" dirty="0">
                          <a:solidFill>
                            <a:schemeClr val="dk1"/>
                          </a:solidFill>
                          <a:effectLst/>
                          <a:latin typeface="+mn-lt"/>
                          <a:ea typeface="+mn-ea"/>
                          <a:cs typeface="+mn-cs"/>
                        </a:rPr>
                        <a:t>(575, 1266)</a:t>
                      </a:r>
                    </a:p>
                  </a:txBody>
                  <a:tcPr marL="50800" marR="508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kern="1200" noProof="0" dirty="0">
                          <a:solidFill>
                            <a:schemeClr val="dk1"/>
                          </a:solidFill>
                          <a:effectLst/>
                          <a:latin typeface="+mn-lt"/>
                          <a:ea typeface="+mn-ea"/>
                          <a:cs typeface="+mn-cs"/>
                        </a:rPr>
                        <a:t>797 </a:t>
                      </a:r>
                      <a:br>
                        <a:rPr lang="en-GB" sz="1100" kern="1200" noProof="0" dirty="0">
                          <a:solidFill>
                            <a:schemeClr val="dk1"/>
                          </a:solidFill>
                          <a:effectLst/>
                          <a:latin typeface="+mn-lt"/>
                          <a:ea typeface="+mn-ea"/>
                          <a:cs typeface="+mn-cs"/>
                        </a:rPr>
                      </a:br>
                      <a:r>
                        <a:rPr lang="en-GB" sz="1100" kern="1200" noProof="0" dirty="0">
                          <a:solidFill>
                            <a:schemeClr val="dk1"/>
                          </a:solidFill>
                          <a:effectLst/>
                          <a:latin typeface="+mn-lt"/>
                          <a:ea typeface="+mn-ea"/>
                          <a:cs typeface="+mn-cs"/>
                        </a:rPr>
                        <a:t>(566, 1247)</a:t>
                      </a:r>
                    </a:p>
                  </a:txBody>
                  <a:tcPr marL="50800" marR="508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23128784"/>
                  </a:ext>
                </a:extLst>
              </a:tr>
              <a:tr h="172417">
                <a:tc>
                  <a:txBody>
                    <a:bodyPr/>
                    <a:lstStyle/>
                    <a:p>
                      <a:pPr marL="216000"/>
                      <a:r>
                        <a:rPr lang="en-GB" sz="1100" b="0" noProof="0" dirty="0">
                          <a:latin typeface="+mn-lt"/>
                          <a:ea typeface="Calibri" panose="020F0502020204030204" pitchFamily="34" charset="0"/>
                          <a:cs typeface="Calibri" panose="020F0502020204030204" pitchFamily="34" charset="0"/>
                        </a:rPr>
                        <a:t>≤1000 mg/g</a:t>
                      </a:r>
                      <a:r>
                        <a:rPr lang="en-GB" sz="1100" b="0" baseline="0" noProof="0" dirty="0">
                          <a:latin typeface="+mn-lt"/>
                        </a:rPr>
                        <a:t>, n (%)</a:t>
                      </a:r>
                      <a:endParaRPr lang="en-GB" sz="1100" b="0" noProof="0" dirty="0">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kern="1200" noProof="0" dirty="0">
                          <a:solidFill>
                            <a:schemeClr val="dk1"/>
                          </a:solidFill>
                          <a:effectLst/>
                          <a:latin typeface="+mn-lt"/>
                          <a:ea typeface="+mn-ea"/>
                          <a:cs typeface="+mn-cs"/>
                        </a:rPr>
                        <a:t>152 (65.0)</a:t>
                      </a:r>
                    </a:p>
                  </a:txBody>
                  <a:tcPr marL="50800" marR="508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kern="1200" noProof="0" dirty="0">
                          <a:solidFill>
                            <a:schemeClr val="dk1"/>
                          </a:solidFill>
                          <a:effectLst/>
                          <a:latin typeface="+mn-lt"/>
                          <a:ea typeface="+mn-ea"/>
                          <a:cs typeface="+mn-cs"/>
                        </a:rPr>
                        <a:t>142 (63.1)</a:t>
                      </a:r>
                    </a:p>
                  </a:txBody>
                  <a:tcPr marL="50800" marR="508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kern="1200" noProof="0" dirty="0">
                          <a:solidFill>
                            <a:schemeClr val="dk1"/>
                          </a:solidFill>
                          <a:effectLst/>
                          <a:latin typeface="+mn-lt"/>
                          <a:ea typeface="+mn-ea"/>
                          <a:cs typeface="+mn-cs"/>
                        </a:rPr>
                        <a:t>294 (64.1)</a:t>
                      </a:r>
                    </a:p>
                  </a:txBody>
                  <a:tcPr marL="50800" marR="508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2604850537"/>
                  </a:ext>
                </a:extLst>
              </a:tr>
              <a:tr h="172417">
                <a:tc>
                  <a:txBody>
                    <a:bodyPr/>
                    <a:lstStyle/>
                    <a:p>
                      <a:pPr marL="216000"/>
                      <a:r>
                        <a:rPr lang="en-GB" sz="1100" b="0" noProof="0" dirty="0">
                          <a:latin typeface="+mn-lt"/>
                        </a:rPr>
                        <a:t>&gt;1000 mg/g</a:t>
                      </a:r>
                      <a:r>
                        <a:rPr lang="en-GB" sz="1100" b="0" baseline="0" noProof="0" dirty="0">
                          <a:latin typeface="+mn-lt"/>
                        </a:rPr>
                        <a:t>, n (%)</a:t>
                      </a:r>
                      <a:endParaRPr lang="en-GB" sz="1100" b="0" noProof="0" dirty="0">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kern="1200" noProof="0" dirty="0">
                          <a:solidFill>
                            <a:schemeClr val="dk1"/>
                          </a:solidFill>
                          <a:effectLst/>
                          <a:latin typeface="+mn-lt"/>
                          <a:ea typeface="+mn-ea"/>
                          <a:cs typeface="+mn-cs"/>
                        </a:rPr>
                        <a:t>82 (35.0)</a:t>
                      </a:r>
                    </a:p>
                  </a:txBody>
                  <a:tcPr marL="50800" marR="508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kern="1200" noProof="0" dirty="0">
                          <a:solidFill>
                            <a:schemeClr val="dk1"/>
                          </a:solidFill>
                          <a:effectLst/>
                          <a:latin typeface="+mn-lt"/>
                          <a:ea typeface="+mn-ea"/>
                          <a:cs typeface="+mn-cs"/>
                        </a:rPr>
                        <a:t>83 (36.9)</a:t>
                      </a:r>
                    </a:p>
                  </a:txBody>
                  <a:tcPr marL="50800" marR="508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kern="1200" noProof="0" dirty="0">
                          <a:solidFill>
                            <a:schemeClr val="dk1"/>
                          </a:solidFill>
                          <a:effectLst/>
                          <a:latin typeface="+mn-lt"/>
                          <a:ea typeface="+mn-ea"/>
                          <a:cs typeface="+mn-cs"/>
                        </a:rPr>
                        <a:t>165 (35.9)</a:t>
                      </a:r>
                    </a:p>
                  </a:txBody>
                  <a:tcPr marL="50800" marR="508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2905275271"/>
                  </a:ext>
                </a:extLst>
              </a:tr>
              <a:tr h="17241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noProof="0" dirty="0">
                          <a:latin typeface="+mn-lt"/>
                        </a:rPr>
                        <a:t>Medication use</a:t>
                      </a:r>
                      <a:r>
                        <a:rPr lang="en-GB" sz="1100" b="0" noProof="0" dirty="0">
                          <a:latin typeface="+mn-lt"/>
                        </a:rPr>
                        <a:t>, n (%) </a:t>
                      </a: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noProof="0" dirty="0">
                        <a:solidFill>
                          <a:schemeClr val="dk1"/>
                        </a:solidFill>
                        <a:effectLst/>
                        <a:latin typeface="+mn-lt"/>
                        <a:ea typeface="+mn-ea"/>
                        <a:cs typeface="+mn-cs"/>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noProof="0" dirty="0">
                        <a:solidFill>
                          <a:schemeClr val="dk1"/>
                        </a:solidFill>
                        <a:effectLst/>
                        <a:latin typeface="+mn-lt"/>
                        <a:ea typeface="+mn-ea"/>
                        <a:cs typeface="+mn-cs"/>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tx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noProof="0" dirty="0">
                        <a:solidFill>
                          <a:schemeClr val="dk1"/>
                        </a:solidFill>
                        <a:effectLst/>
                        <a:latin typeface="+mn-lt"/>
                        <a:ea typeface="+mn-ea"/>
                        <a:cs typeface="+mn-cs"/>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3843995638"/>
                  </a:ext>
                </a:extLst>
              </a:tr>
              <a:tr h="172417">
                <a:tc>
                  <a:txBody>
                    <a:bodyPr/>
                    <a:lstStyle/>
                    <a:p>
                      <a:pPr marL="216000" marR="0" lvl="0" indent="0" algn="l" defTabSz="914400" rtl="0" eaLnBrk="1" fontAlgn="auto" latinLnBrk="0" hangingPunct="1">
                        <a:lnSpc>
                          <a:spcPct val="100000"/>
                        </a:lnSpc>
                        <a:spcBef>
                          <a:spcPts val="0"/>
                        </a:spcBef>
                        <a:spcAft>
                          <a:spcPts val="0"/>
                        </a:spcAft>
                        <a:buClrTx/>
                        <a:buSzTx/>
                        <a:buFontTx/>
                        <a:buNone/>
                        <a:tabLst/>
                        <a:defRPr/>
                      </a:pPr>
                      <a:r>
                        <a:rPr lang="en-GB" sz="1100" b="0" noProof="0" dirty="0" err="1">
                          <a:latin typeface="+mn-lt"/>
                        </a:rPr>
                        <a:t>SGLT-2i</a:t>
                      </a:r>
                      <a:endParaRPr lang="en-GB" sz="1100" b="0" noProof="0" dirty="0">
                        <a:latin typeface="+mn-lt"/>
                      </a:endParaRP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kern="1200" noProof="0" dirty="0">
                          <a:solidFill>
                            <a:schemeClr val="dk1"/>
                          </a:solidFill>
                          <a:effectLst/>
                          <a:latin typeface="+mn-lt"/>
                          <a:ea typeface="+mn-ea"/>
                          <a:cs typeface="+mn-cs"/>
                        </a:rPr>
                        <a:t>30 (12.8)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kern="1200" noProof="0" dirty="0">
                          <a:solidFill>
                            <a:schemeClr val="dk1"/>
                          </a:solidFill>
                          <a:effectLst/>
                          <a:latin typeface="+mn-lt"/>
                          <a:ea typeface="+mn-ea"/>
                          <a:cs typeface="+mn-cs"/>
                        </a:rPr>
                        <a:t>25 (11.1)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tx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kern="1200" noProof="0" dirty="0">
                          <a:solidFill>
                            <a:schemeClr val="dk1"/>
                          </a:solidFill>
                          <a:effectLst/>
                          <a:latin typeface="+mn-lt"/>
                          <a:ea typeface="+mn-ea"/>
                          <a:cs typeface="+mn-cs"/>
                        </a:rPr>
                        <a:t>55 (12.0)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3113165520"/>
                  </a:ext>
                </a:extLst>
              </a:tr>
              <a:tr h="172417">
                <a:tc>
                  <a:txBody>
                    <a:bodyPr/>
                    <a:lstStyle/>
                    <a:p>
                      <a:pPr marL="216000" marR="0" lvl="0" indent="0" algn="l" defTabSz="914400" rtl="0" eaLnBrk="1" fontAlgn="auto" latinLnBrk="0" hangingPunct="1">
                        <a:lnSpc>
                          <a:spcPct val="100000"/>
                        </a:lnSpc>
                        <a:spcBef>
                          <a:spcPts val="0"/>
                        </a:spcBef>
                        <a:spcAft>
                          <a:spcPts val="0"/>
                        </a:spcAft>
                        <a:buClrTx/>
                        <a:buSzTx/>
                        <a:buFontTx/>
                        <a:buNone/>
                        <a:tabLst/>
                        <a:defRPr/>
                      </a:pPr>
                      <a:r>
                        <a:rPr lang="en-GB" sz="1100" b="0" noProof="0" dirty="0">
                          <a:latin typeface="+mn-lt"/>
                        </a:rPr>
                        <a:t>ACE inhibitor</a:t>
                      </a: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algn="ctr">
                        <a:lnSpc>
                          <a:spcPct val="100000"/>
                        </a:lnSpc>
                        <a:spcAft>
                          <a:spcPts val="0"/>
                        </a:spcAft>
                        <a:buNone/>
                      </a:pPr>
                      <a:r>
                        <a:rPr lang="en-GB" sz="1100" kern="100" noProof="0" dirty="0">
                          <a:effectLst/>
                          <a:latin typeface="+mn-lt"/>
                          <a:ea typeface="Times New Roman" panose="02020603050405020304" pitchFamily="18" charset="0"/>
                        </a:rPr>
                        <a:t>73 (31.2)</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a:txBody>
                    <a:bodyPr/>
                    <a:lstStyle/>
                    <a:p>
                      <a:pPr algn="ctr">
                        <a:lnSpc>
                          <a:spcPct val="100000"/>
                        </a:lnSpc>
                        <a:spcAft>
                          <a:spcPts val="0"/>
                        </a:spcAft>
                        <a:buNone/>
                      </a:pPr>
                      <a:r>
                        <a:rPr lang="en-GB" sz="1100" kern="100" noProof="0" dirty="0">
                          <a:effectLst/>
                          <a:latin typeface="+mn-lt"/>
                          <a:ea typeface="Times New Roman" panose="02020603050405020304" pitchFamily="18" charset="0"/>
                        </a:rPr>
                        <a:t>54 (24.0)</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tx1">
                        <a:lumMod val="20000"/>
                        <a:lumOff val="80000"/>
                      </a:schemeClr>
                    </a:solidFill>
                  </a:tcPr>
                </a:tc>
                <a:tc>
                  <a:txBody>
                    <a:bodyPr/>
                    <a:lstStyle/>
                    <a:p>
                      <a:pPr algn="ctr">
                        <a:lnSpc>
                          <a:spcPct val="100000"/>
                        </a:lnSpc>
                        <a:spcAft>
                          <a:spcPts val="0"/>
                        </a:spcAft>
                        <a:buNone/>
                      </a:pPr>
                      <a:r>
                        <a:rPr lang="en-GB" sz="1100" kern="100" noProof="0" dirty="0">
                          <a:effectLst/>
                          <a:latin typeface="+mn-lt"/>
                          <a:ea typeface="Times New Roman" panose="02020603050405020304" pitchFamily="18" charset="0"/>
                        </a:rPr>
                        <a:t>127 (27.7)</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3283572005"/>
                  </a:ext>
                </a:extLst>
              </a:tr>
              <a:tr h="172417">
                <a:tc>
                  <a:txBody>
                    <a:bodyPr/>
                    <a:lstStyle/>
                    <a:p>
                      <a:pPr marL="216000" marR="0" lvl="0" indent="0" algn="l" defTabSz="914400" rtl="0" eaLnBrk="1" fontAlgn="auto" latinLnBrk="0" hangingPunct="1">
                        <a:lnSpc>
                          <a:spcPct val="100000"/>
                        </a:lnSpc>
                        <a:spcBef>
                          <a:spcPts val="0"/>
                        </a:spcBef>
                        <a:spcAft>
                          <a:spcPts val="0"/>
                        </a:spcAft>
                        <a:buClrTx/>
                        <a:buSzTx/>
                        <a:buFontTx/>
                        <a:buNone/>
                        <a:tabLst/>
                        <a:defRPr/>
                      </a:pPr>
                      <a:r>
                        <a:rPr lang="en-GB" sz="1100" b="0" noProof="0" dirty="0">
                          <a:latin typeface="+mn-lt"/>
                        </a:rPr>
                        <a:t>ARB </a:t>
                      </a: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algn="ctr">
                        <a:lnSpc>
                          <a:spcPct val="100000"/>
                        </a:lnSpc>
                        <a:spcAft>
                          <a:spcPts val="0"/>
                        </a:spcAft>
                        <a:buNone/>
                      </a:pPr>
                      <a:r>
                        <a:rPr lang="en-GB" sz="1100" kern="100" noProof="0" dirty="0">
                          <a:effectLst/>
                          <a:latin typeface="+mn-lt"/>
                          <a:ea typeface="Times New Roman" panose="02020603050405020304" pitchFamily="18" charset="0"/>
                        </a:rPr>
                        <a:t>160 (68.4)</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a:txBody>
                    <a:bodyPr/>
                    <a:lstStyle/>
                    <a:p>
                      <a:pPr algn="ctr">
                        <a:lnSpc>
                          <a:spcPct val="100000"/>
                        </a:lnSpc>
                        <a:spcAft>
                          <a:spcPts val="0"/>
                        </a:spcAft>
                        <a:buNone/>
                      </a:pPr>
                      <a:r>
                        <a:rPr lang="en-GB" sz="1100" kern="100" noProof="0" dirty="0">
                          <a:effectLst/>
                          <a:latin typeface="+mn-lt"/>
                          <a:ea typeface="Times New Roman" panose="02020603050405020304" pitchFamily="18" charset="0"/>
                        </a:rPr>
                        <a:t>171 (76.0)</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tx1">
                        <a:lumMod val="20000"/>
                        <a:lumOff val="80000"/>
                      </a:schemeClr>
                    </a:solidFill>
                  </a:tcPr>
                </a:tc>
                <a:tc>
                  <a:txBody>
                    <a:bodyPr/>
                    <a:lstStyle/>
                    <a:p>
                      <a:pPr algn="ctr">
                        <a:lnSpc>
                          <a:spcPct val="100000"/>
                        </a:lnSpc>
                        <a:spcAft>
                          <a:spcPts val="0"/>
                        </a:spcAft>
                        <a:buNone/>
                      </a:pPr>
                      <a:r>
                        <a:rPr lang="en-GB" sz="1100" kern="100" noProof="0" dirty="0">
                          <a:effectLst/>
                          <a:latin typeface="+mn-lt"/>
                          <a:ea typeface="Times New Roman" panose="02020603050405020304" pitchFamily="18" charset="0"/>
                        </a:rPr>
                        <a:t>331 (72.1)</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2894908322"/>
                  </a:ext>
                </a:extLst>
              </a:tr>
              <a:tr h="172417">
                <a:tc>
                  <a:txBody>
                    <a:bodyPr/>
                    <a:lstStyle/>
                    <a:p>
                      <a:pPr marL="216000" marR="0" lvl="0" indent="0" algn="l" defTabSz="914400" rtl="0" eaLnBrk="1" fontAlgn="auto" latinLnBrk="0" hangingPunct="1">
                        <a:lnSpc>
                          <a:spcPct val="100000"/>
                        </a:lnSpc>
                        <a:spcBef>
                          <a:spcPts val="0"/>
                        </a:spcBef>
                        <a:spcAft>
                          <a:spcPts val="0"/>
                        </a:spcAft>
                        <a:buClrTx/>
                        <a:buSzTx/>
                        <a:buFontTx/>
                        <a:buNone/>
                        <a:tabLst/>
                        <a:defRPr/>
                      </a:pPr>
                      <a:r>
                        <a:rPr lang="en-GB" sz="1100" b="0" noProof="0" dirty="0">
                          <a:latin typeface="+mn-lt"/>
                        </a:rPr>
                        <a:t>Diuretics</a:t>
                      </a: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algn="ctr">
                        <a:lnSpc>
                          <a:spcPct val="100000"/>
                        </a:lnSpc>
                        <a:spcAft>
                          <a:spcPts val="0"/>
                        </a:spcAft>
                        <a:buNone/>
                      </a:pPr>
                      <a:r>
                        <a:rPr lang="en-GB" sz="1100" kern="100" noProof="0" dirty="0">
                          <a:effectLst/>
                          <a:latin typeface="+mn-lt"/>
                          <a:ea typeface="Times New Roman" panose="02020603050405020304" pitchFamily="18" charset="0"/>
                        </a:rPr>
                        <a:t>64 (27.4)</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a:txBody>
                    <a:bodyPr/>
                    <a:lstStyle/>
                    <a:p>
                      <a:pPr algn="ctr">
                        <a:lnSpc>
                          <a:spcPct val="100000"/>
                        </a:lnSpc>
                        <a:spcAft>
                          <a:spcPts val="0"/>
                        </a:spcAft>
                        <a:buNone/>
                      </a:pPr>
                      <a:r>
                        <a:rPr lang="en-GB" sz="1100" kern="100" noProof="0" dirty="0">
                          <a:effectLst/>
                          <a:latin typeface="+mn-lt"/>
                          <a:ea typeface="Times New Roman" panose="02020603050405020304" pitchFamily="18" charset="0"/>
                        </a:rPr>
                        <a:t>64 (28.4)</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tx1">
                        <a:lumMod val="20000"/>
                        <a:lumOff val="80000"/>
                      </a:schemeClr>
                    </a:solidFill>
                  </a:tcPr>
                </a:tc>
                <a:tc>
                  <a:txBody>
                    <a:bodyPr/>
                    <a:lstStyle/>
                    <a:p>
                      <a:pPr algn="ctr">
                        <a:lnSpc>
                          <a:spcPct val="100000"/>
                        </a:lnSpc>
                        <a:spcAft>
                          <a:spcPts val="0"/>
                        </a:spcAft>
                        <a:buNone/>
                      </a:pPr>
                      <a:r>
                        <a:rPr lang="en-GB" sz="1100" kern="100" noProof="0" dirty="0">
                          <a:effectLst/>
                          <a:latin typeface="+mn-lt"/>
                          <a:ea typeface="Times New Roman" panose="02020603050405020304" pitchFamily="18" charset="0"/>
                        </a:rPr>
                        <a:t>128 (27.9)</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2047442780"/>
                  </a:ext>
                </a:extLst>
              </a:tr>
              <a:tr h="172417">
                <a:tc>
                  <a:txBody>
                    <a:bodyPr/>
                    <a:lstStyle/>
                    <a:p>
                      <a:pPr marL="216000" marR="0" lvl="0" indent="0" algn="l" defTabSz="914400" rtl="0" eaLnBrk="1" fontAlgn="auto" latinLnBrk="0" hangingPunct="1">
                        <a:lnSpc>
                          <a:spcPct val="100000"/>
                        </a:lnSpc>
                        <a:spcBef>
                          <a:spcPts val="0"/>
                        </a:spcBef>
                        <a:spcAft>
                          <a:spcPts val="0"/>
                        </a:spcAft>
                        <a:buClrTx/>
                        <a:buSzTx/>
                        <a:buFontTx/>
                        <a:buNone/>
                        <a:tabLst/>
                        <a:defRPr/>
                      </a:pPr>
                      <a:r>
                        <a:rPr lang="en-GB" sz="1100" b="0" noProof="0">
                          <a:latin typeface="+mn-lt"/>
                        </a:rPr>
                        <a:t>Beta blocker</a:t>
                      </a:r>
                      <a:endParaRPr lang="en-GB" sz="1100" b="0" noProof="0" dirty="0">
                        <a:latin typeface="+mn-lt"/>
                      </a:endParaRP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algn="ctr">
                        <a:lnSpc>
                          <a:spcPct val="100000"/>
                        </a:lnSpc>
                        <a:spcAft>
                          <a:spcPts val="0"/>
                        </a:spcAft>
                        <a:buNone/>
                      </a:pPr>
                      <a:r>
                        <a:rPr lang="en-GB" sz="1100" kern="100" noProof="0" dirty="0">
                          <a:effectLst/>
                          <a:latin typeface="+mn-lt"/>
                          <a:ea typeface="Times New Roman" panose="02020603050405020304" pitchFamily="18" charset="0"/>
                        </a:rPr>
                        <a:t>88 (37.6)</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a:txBody>
                    <a:bodyPr/>
                    <a:lstStyle/>
                    <a:p>
                      <a:pPr algn="ctr">
                        <a:lnSpc>
                          <a:spcPct val="100000"/>
                        </a:lnSpc>
                        <a:spcAft>
                          <a:spcPts val="0"/>
                        </a:spcAft>
                        <a:buNone/>
                      </a:pPr>
                      <a:r>
                        <a:rPr lang="en-GB" sz="1100" kern="100" noProof="0" dirty="0">
                          <a:effectLst/>
                          <a:latin typeface="+mn-lt"/>
                          <a:ea typeface="Times New Roman" panose="02020603050405020304" pitchFamily="18" charset="0"/>
                        </a:rPr>
                        <a:t>95 (42.2)</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tx1">
                        <a:lumMod val="20000"/>
                        <a:lumOff val="80000"/>
                      </a:schemeClr>
                    </a:solidFill>
                  </a:tcPr>
                </a:tc>
                <a:tc>
                  <a:txBody>
                    <a:bodyPr/>
                    <a:lstStyle/>
                    <a:p>
                      <a:pPr algn="ctr">
                        <a:lnSpc>
                          <a:spcPct val="100000"/>
                        </a:lnSpc>
                        <a:spcAft>
                          <a:spcPts val="0"/>
                        </a:spcAft>
                        <a:buNone/>
                      </a:pPr>
                      <a:r>
                        <a:rPr lang="en-GB" sz="1100" kern="100" noProof="0" dirty="0">
                          <a:effectLst/>
                          <a:latin typeface="+mn-lt"/>
                          <a:ea typeface="Times New Roman" panose="02020603050405020304" pitchFamily="18" charset="0"/>
                        </a:rPr>
                        <a:t>183 (39.9)</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2311374523"/>
                  </a:ext>
                </a:extLst>
              </a:tr>
              <a:tr h="172417">
                <a:tc>
                  <a:txBody>
                    <a:bodyPr/>
                    <a:lstStyle/>
                    <a:p>
                      <a:pPr marL="216000" marR="0" lvl="0" indent="0" algn="l" defTabSz="914400" rtl="0" eaLnBrk="1" fontAlgn="auto" latinLnBrk="0" hangingPunct="1">
                        <a:lnSpc>
                          <a:spcPct val="100000"/>
                        </a:lnSpc>
                        <a:spcBef>
                          <a:spcPts val="0"/>
                        </a:spcBef>
                        <a:spcAft>
                          <a:spcPts val="0"/>
                        </a:spcAft>
                        <a:buClrTx/>
                        <a:buSzTx/>
                        <a:buFontTx/>
                        <a:buNone/>
                        <a:tabLst/>
                        <a:defRPr/>
                      </a:pPr>
                      <a:r>
                        <a:rPr lang="en-GB" sz="1100" b="0" noProof="0" dirty="0">
                          <a:latin typeface="+mn-lt"/>
                        </a:rPr>
                        <a:t>Calcium antagonist</a:t>
                      </a: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0000"/>
                        </a:lnSpc>
                        <a:spcAft>
                          <a:spcPts val="0"/>
                        </a:spcAft>
                        <a:buNone/>
                      </a:pPr>
                      <a:r>
                        <a:rPr lang="en-GB" sz="1100" kern="100" noProof="0" dirty="0">
                          <a:effectLst/>
                          <a:latin typeface="+mn-lt"/>
                          <a:ea typeface="Times New Roman" panose="02020603050405020304" pitchFamily="18" charset="0"/>
                        </a:rPr>
                        <a:t>149 (63.7)</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00000"/>
                        </a:lnSpc>
                        <a:spcAft>
                          <a:spcPts val="0"/>
                        </a:spcAft>
                        <a:buNone/>
                      </a:pPr>
                      <a:r>
                        <a:rPr lang="en-GB" sz="1100" kern="100" noProof="0" dirty="0">
                          <a:effectLst/>
                          <a:latin typeface="+mn-lt"/>
                          <a:ea typeface="Times New Roman" panose="02020603050405020304" pitchFamily="18" charset="0"/>
                        </a:rPr>
                        <a:t>153 (68.0)</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tc>
                  <a:txBody>
                    <a:bodyPr/>
                    <a:lstStyle/>
                    <a:p>
                      <a:pPr algn="ctr">
                        <a:lnSpc>
                          <a:spcPct val="100000"/>
                        </a:lnSpc>
                        <a:spcAft>
                          <a:spcPts val="0"/>
                        </a:spcAft>
                        <a:buNone/>
                      </a:pPr>
                      <a:r>
                        <a:rPr lang="en-GB" sz="1100" kern="100" noProof="0" dirty="0">
                          <a:effectLst/>
                          <a:latin typeface="+mn-lt"/>
                          <a:ea typeface="Times New Roman" panose="02020603050405020304" pitchFamily="18" charset="0"/>
                        </a:rPr>
                        <a:t>302 (65.8)</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4267552663"/>
                  </a:ext>
                </a:extLst>
              </a:tr>
            </a:tbl>
          </a:graphicData>
        </a:graphic>
      </p:graphicFrame>
      <p:pic>
        <p:nvPicPr>
          <p:cNvPr id="9" name="Picture 8">
            <a:extLst>
              <a:ext uri="{FF2B5EF4-FFF2-40B4-BE49-F238E27FC236}">
                <a16:creationId xmlns:a16="http://schemas.microsoft.com/office/drawing/2014/main" id="{BAF7B758-BF79-DCCF-5064-23507FC255BF}"/>
              </a:ext>
            </a:extLst>
          </p:cNvPr>
          <p:cNvPicPr>
            <a:picLocks noChangeAspect="1"/>
          </p:cNvPicPr>
          <p:nvPr/>
        </p:nvPicPr>
        <p:blipFill>
          <a:blip r:embed="rId3">
            <a:clrChange>
              <a:clrFrom>
                <a:srgbClr val="FAFAFA"/>
              </a:clrFrom>
              <a:clrTo>
                <a:srgbClr val="FAFAFA">
                  <a:alpha val="0"/>
                </a:srgbClr>
              </a:clrTo>
            </a:clrChange>
          </a:blip>
          <a:stretch>
            <a:fillRect/>
          </a:stretch>
        </p:blipFill>
        <p:spPr>
          <a:xfrm>
            <a:off x="41733" y="6013459"/>
            <a:ext cx="1291102" cy="340129"/>
          </a:xfrm>
          <a:prstGeom prst="rect">
            <a:avLst/>
          </a:prstGeom>
        </p:spPr>
      </p:pic>
      <p:sp>
        <p:nvSpPr>
          <p:cNvPr id="2" name="Rectangle 1">
            <a:extLst>
              <a:ext uri="{FF2B5EF4-FFF2-40B4-BE49-F238E27FC236}">
                <a16:creationId xmlns:a16="http://schemas.microsoft.com/office/drawing/2014/main" id="{515AC4A3-D8E0-8222-995A-B26B5C9CA55C}"/>
              </a:ext>
            </a:extLst>
          </p:cNvPr>
          <p:cNvSpPr/>
          <p:nvPr/>
        </p:nvSpPr>
        <p:spPr>
          <a:xfrm>
            <a:off x="623888" y="5477152"/>
            <a:ext cx="11263311" cy="504000"/>
          </a:xfrm>
          <a:prstGeom prst="rect">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90000"/>
              </a:lnSpc>
            </a:pPr>
            <a:r>
              <a:rPr lang="en-GB" sz="1600" b="1" noProof="0" dirty="0"/>
              <a:t>Baseline characteristics in participants with hypertensive nephropathy were </a:t>
            </a:r>
            <a:br>
              <a:rPr lang="en-GB" sz="1600" b="1" noProof="0" dirty="0"/>
            </a:br>
            <a:r>
              <a:rPr lang="en-GB" sz="1600" b="1" noProof="0" dirty="0"/>
              <a:t>broadly consistent with the overall FIND-CKD population</a:t>
            </a:r>
          </a:p>
        </p:txBody>
      </p:sp>
    </p:spTree>
    <p:extLst>
      <p:ext uri="{BB962C8B-B14F-4D97-AF65-F5344CB8AC3E}">
        <p14:creationId xmlns:p14="http://schemas.microsoft.com/office/powerpoint/2010/main" val="18123825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9C5E88-B4E2-5943-9701-FDC9B6715ADF}"/>
            </a:ext>
          </a:extLst>
        </p:cNvPr>
        <p:cNvGrpSpPr/>
        <p:nvPr/>
      </p:nvGrpSpPr>
      <p:grpSpPr>
        <a:xfrm>
          <a:off x="0" y="0"/>
          <a:ext cx="0" cy="0"/>
          <a:chOff x="0" y="0"/>
          <a:chExt cx="0" cy="0"/>
        </a:xfrm>
      </p:grpSpPr>
      <p:sp>
        <p:nvSpPr>
          <p:cNvPr id="331" name="Line 80">
            <a:extLst>
              <a:ext uri="{FF2B5EF4-FFF2-40B4-BE49-F238E27FC236}">
                <a16:creationId xmlns:a16="http://schemas.microsoft.com/office/drawing/2014/main" id="{DD87FA7C-31F8-B3A9-ED42-D8AE911BCB32}"/>
              </a:ext>
            </a:extLst>
          </p:cNvPr>
          <p:cNvSpPr>
            <a:spLocks noChangeShapeType="1"/>
          </p:cNvSpPr>
          <p:nvPr/>
        </p:nvSpPr>
        <p:spPr bwMode="auto">
          <a:xfrm>
            <a:off x="1025482" y="2312134"/>
            <a:ext cx="33049" cy="0"/>
          </a:xfrm>
          <a:prstGeom prst="line">
            <a:avLst/>
          </a:prstGeom>
          <a:noFill/>
          <a:ln w="12700" cap="sq">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050" noProof="0" dirty="0"/>
          </a:p>
        </p:txBody>
      </p:sp>
      <p:graphicFrame>
        <p:nvGraphicFramePr>
          <p:cNvPr id="11" name="Chart 10">
            <a:extLst>
              <a:ext uri="{FF2B5EF4-FFF2-40B4-BE49-F238E27FC236}">
                <a16:creationId xmlns:a16="http://schemas.microsoft.com/office/drawing/2014/main" id="{41B5064D-78BC-9AEA-5892-5F8602E65EA9}"/>
              </a:ext>
            </a:extLst>
          </p:cNvPr>
          <p:cNvGraphicFramePr/>
          <p:nvPr/>
        </p:nvGraphicFramePr>
        <p:xfrm>
          <a:off x="6030139" y="2114139"/>
          <a:ext cx="5591589" cy="2917779"/>
        </p:xfrm>
        <a:graphic>
          <a:graphicData uri="http://schemas.openxmlformats.org/drawingml/2006/chart">
            <c:chart xmlns:c="http://schemas.openxmlformats.org/drawingml/2006/chart" xmlns:r="http://schemas.openxmlformats.org/officeDocument/2006/relationships" r:id="rId8"/>
          </a:graphicData>
        </a:graphic>
      </p:graphicFrame>
      <p:sp>
        <p:nvSpPr>
          <p:cNvPr id="90" name="Text Placeholder 89">
            <a:extLst>
              <a:ext uri="{FF2B5EF4-FFF2-40B4-BE49-F238E27FC236}">
                <a16:creationId xmlns:a16="http://schemas.microsoft.com/office/drawing/2014/main" id="{CDEA76B8-91D4-86D4-D154-C6AB1C165ECB}"/>
              </a:ext>
            </a:extLst>
          </p:cNvPr>
          <p:cNvSpPr>
            <a:spLocks noGrp="1"/>
          </p:cNvSpPr>
          <p:nvPr>
            <p:ph type="body" sz="quarter" idx="17"/>
          </p:nvPr>
        </p:nvSpPr>
        <p:spPr>
          <a:xfrm>
            <a:off x="6205538" y="889215"/>
            <a:ext cx="5328000" cy="468313"/>
          </a:xfrm>
        </p:spPr>
        <p:txBody>
          <a:bodyPr/>
          <a:lstStyle/>
          <a:p>
            <a:r>
              <a:rPr lang="en-GB" sz="1800" noProof="0" dirty="0">
                <a:solidFill>
                  <a:schemeClr val="bg2">
                    <a:lumMod val="75000"/>
                  </a:schemeClr>
                </a:solidFill>
              </a:rPr>
              <a:t>eGFR slopes stratified by baseline SBP</a:t>
            </a:r>
            <a:endParaRPr lang="en-GB" sz="1800" baseline="30000" noProof="0" dirty="0">
              <a:solidFill>
                <a:schemeClr val="bg2">
                  <a:lumMod val="75000"/>
                </a:schemeClr>
              </a:solidFill>
            </a:endParaRPr>
          </a:p>
        </p:txBody>
      </p:sp>
      <p:sp>
        <p:nvSpPr>
          <p:cNvPr id="3" name="Slide Number Placeholder 2">
            <a:extLst>
              <a:ext uri="{FF2B5EF4-FFF2-40B4-BE49-F238E27FC236}">
                <a16:creationId xmlns:a16="http://schemas.microsoft.com/office/drawing/2014/main" id="{463A05CC-4C74-89FC-D000-231BB550ECF9}"/>
              </a:ext>
            </a:extLst>
          </p:cNvPr>
          <p:cNvSpPr>
            <a:spLocks noGrp="1"/>
          </p:cNvSpPr>
          <p:nvPr>
            <p:ph type="sldNum" sz="quarter" idx="22"/>
          </p:nvPr>
        </p:nvSpPr>
        <p:spPr/>
        <p:txBody>
          <a:bodyPr/>
          <a:lstStyle/>
          <a:p>
            <a:pPr marL="0" marR="0" lvl="0" indent="0" algn="l" defTabSz="609585" rtl="0" eaLnBrk="0" fontAlgn="base" latinLnBrk="0" hangingPunct="0">
              <a:lnSpc>
                <a:spcPct val="100000"/>
              </a:lnSpc>
              <a:spcBef>
                <a:spcPct val="0"/>
              </a:spcBef>
              <a:spcAft>
                <a:spcPct val="0"/>
              </a:spcAft>
              <a:buClrTx/>
              <a:buSzTx/>
              <a:buFontTx/>
              <a:buNone/>
              <a:tabLst/>
              <a:defRPr/>
            </a:pPr>
            <a:fld id="{7AF8E309-D608-654D-B811-6A2C46C88181}" type="slidenum">
              <a:rPr kumimoji="0" lang="en-GB" sz="900" b="0" i="0" u="none" strike="noStrike" kern="1200" cap="none" spc="0" normalizeH="0" baseline="0" noProof="0" smtClean="0">
                <a:ln>
                  <a:noFill/>
                </a:ln>
                <a:solidFill>
                  <a:srgbClr val="FFFFFF"/>
                </a:solidFill>
                <a:effectLst/>
                <a:uLnTx/>
                <a:uFillTx/>
                <a:latin typeface="Arial" panose="020B0604020202020204"/>
                <a:ea typeface="MS PGothic" charset="0"/>
                <a:cs typeface="+mn-cs"/>
              </a:rPr>
              <a:pPr marL="0" marR="0" lvl="0" indent="0" algn="l" defTabSz="609585" rtl="0" eaLnBrk="0" fontAlgn="base" latinLnBrk="0" hangingPunct="0">
                <a:lnSpc>
                  <a:spcPct val="100000"/>
                </a:lnSpc>
                <a:spcBef>
                  <a:spcPct val="0"/>
                </a:spcBef>
                <a:spcAft>
                  <a:spcPct val="0"/>
                </a:spcAft>
                <a:buClrTx/>
                <a:buSzTx/>
                <a:buFontTx/>
                <a:buNone/>
                <a:tabLst/>
                <a:defRPr/>
              </a:pPr>
              <a:t>7</a:t>
            </a:fld>
            <a:endParaRPr kumimoji="0" lang="en-GB" sz="900" b="0" i="0" u="none" strike="noStrike" kern="1200" cap="none" spc="0" normalizeH="0" baseline="0" noProof="0" dirty="0">
              <a:ln>
                <a:noFill/>
              </a:ln>
              <a:solidFill>
                <a:srgbClr val="FFFFFF"/>
              </a:solidFill>
              <a:effectLst/>
              <a:uLnTx/>
              <a:uFillTx/>
              <a:latin typeface="Arial" panose="020B0604020202020204"/>
              <a:ea typeface="MS PGothic" charset="0"/>
              <a:cs typeface="+mn-cs"/>
            </a:endParaRPr>
          </a:p>
        </p:txBody>
      </p:sp>
      <p:sp>
        <p:nvSpPr>
          <p:cNvPr id="4" name="Title 3">
            <a:extLst>
              <a:ext uri="{FF2B5EF4-FFF2-40B4-BE49-F238E27FC236}">
                <a16:creationId xmlns:a16="http://schemas.microsoft.com/office/drawing/2014/main" id="{0716C371-EE93-97DB-BCE5-09CAC60F8A8F}"/>
              </a:ext>
            </a:extLst>
          </p:cNvPr>
          <p:cNvSpPr>
            <a:spLocks noGrp="1"/>
          </p:cNvSpPr>
          <p:nvPr>
            <p:ph type="title"/>
          </p:nvPr>
        </p:nvSpPr>
        <p:spPr/>
        <p:txBody>
          <a:bodyPr>
            <a:normAutofit/>
          </a:bodyPr>
          <a:lstStyle/>
          <a:p>
            <a:r>
              <a:rPr lang="en-GB" noProof="0" dirty="0"/>
              <a:t>eGFR slope</a:t>
            </a:r>
          </a:p>
        </p:txBody>
      </p:sp>
      <p:sp>
        <p:nvSpPr>
          <p:cNvPr id="24" name="TextBox 23">
            <a:extLst>
              <a:ext uri="{FF2B5EF4-FFF2-40B4-BE49-F238E27FC236}">
                <a16:creationId xmlns:a16="http://schemas.microsoft.com/office/drawing/2014/main" id="{848BB067-53E4-A9FA-83FD-6A298EFC96F3}"/>
              </a:ext>
            </a:extLst>
          </p:cNvPr>
          <p:cNvSpPr txBox="1"/>
          <p:nvPr>
            <p:custDataLst>
              <p:tags r:id="rId1"/>
            </p:custDataLst>
          </p:nvPr>
        </p:nvSpPr>
        <p:spPr>
          <a:xfrm>
            <a:off x="6285106" y="4999187"/>
            <a:ext cx="1958920" cy="600164"/>
          </a:xfrm>
          <a:prstGeom prst="rect">
            <a:avLst/>
          </a:prstGeom>
          <a:noFill/>
        </p:spPr>
        <p:txBody>
          <a:bodyPr wrap="square" rtlCol="0">
            <a:spAutoFit/>
          </a:bodyPr>
          <a:lstStyle/>
          <a:p>
            <a:pPr marL="0" marR="0" lvl="0" indent="0" algn="ctr" defTabSz="1199909" rtl="0" eaLnBrk="0" fontAlgn="base" latinLnBrk="0" hangingPunct="0">
              <a:lnSpc>
                <a:spcPct val="100000"/>
              </a:lnSpc>
              <a:spcBef>
                <a:spcPct val="0"/>
              </a:spcBef>
              <a:spcAft>
                <a:spcPct val="0"/>
              </a:spcAft>
              <a:buClrTx/>
              <a:buSzTx/>
              <a:buFontTx/>
              <a:buNone/>
              <a:tabLst/>
              <a:defRPr/>
            </a:pPr>
            <a:r>
              <a:rPr kumimoji="0" lang="en-GB" sz="1100" b="1" i="0" u="none" strike="noStrike" kern="1200" cap="none" spc="0" normalizeH="0" baseline="0" noProof="0" dirty="0">
                <a:ln>
                  <a:noFill/>
                </a:ln>
                <a:solidFill>
                  <a:srgbClr val="8F3685"/>
                </a:solidFill>
                <a:effectLst/>
                <a:uLnTx/>
                <a:uFillTx/>
                <a:latin typeface="Arial" panose="020B0604020202020204" pitchFamily="34" charset="0"/>
                <a:ea typeface="MS PGothic" charset="0"/>
                <a:cs typeface="Arial" panose="020B0604020202020204" pitchFamily="34" charset="0"/>
              </a:rPr>
              <a:t>0.63 </a:t>
            </a:r>
            <a:br>
              <a:rPr kumimoji="0" lang="en-GB" sz="1100" b="1" i="0" u="none" strike="noStrike" kern="1200" cap="none" spc="0" normalizeH="0" baseline="0" noProof="0" dirty="0">
                <a:ln>
                  <a:noFill/>
                </a:ln>
                <a:solidFill>
                  <a:srgbClr val="8F3685"/>
                </a:solidFill>
                <a:effectLst/>
                <a:uLnTx/>
                <a:uFillTx/>
                <a:latin typeface="Arial" panose="020B0604020202020204" pitchFamily="34" charset="0"/>
                <a:ea typeface="MS PGothic" charset="0"/>
                <a:cs typeface="Arial" panose="020B0604020202020204" pitchFamily="34" charset="0"/>
              </a:rPr>
            </a:br>
            <a:r>
              <a:rPr kumimoji="0" lang="en-GB" sz="1100" b="1" i="0" u="none" strike="noStrike" kern="1200" cap="none" spc="0" normalizeH="0" baseline="0" noProof="0" dirty="0">
                <a:ln>
                  <a:noFill/>
                </a:ln>
                <a:solidFill>
                  <a:srgbClr val="8F3685"/>
                </a:solidFill>
                <a:effectLst/>
                <a:uLnTx/>
                <a:uFillTx/>
                <a:latin typeface="Arial" panose="020B0604020202020204" pitchFamily="34" charset="0"/>
                <a:ea typeface="MS PGothic" charset="0"/>
                <a:cs typeface="Arial" panose="020B0604020202020204" pitchFamily="34" charset="0"/>
              </a:rPr>
              <a:t>(95</a:t>
            </a:r>
            <a:r>
              <a:rPr lang="en-GB" sz="1100" b="1" noProof="0" dirty="0">
                <a:solidFill>
                  <a:srgbClr val="8F3685"/>
                </a:solidFill>
                <a:latin typeface="Arial" panose="020B0604020202020204" pitchFamily="34" charset="0"/>
                <a:cs typeface="Arial" panose="020B0604020202020204" pitchFamily="34" charset="0"/>
              </a:rPr>
              <a:t>% CI</a:t>
            </a:r>
            <a:br>
              <a:rPr lang="en-GB" sz="1100" b="1" noProof="0" dirty="0">
                <a:solidFill>
                  <a:srgbClr val="8F3685"/>
                </a:solidFill>
                <a:latin typeface="Arial" panose="020B0604020202020204" pitchFamily="34" charset="0"/>
                <a:cs typeface="Arial" panose="020B0604020202020204" pitchFamily="34" charset="0"/>
              </a:rPr>
            </a:br>
            <a:r>
              <a:rPr kumimoji="0" lang="en-GB" sz="1100" b="1" i="0" u="none" strike="noStrike" kern="1200" cap="none" spc="0" normalizeH="0" baseline="0" noProof="0" dirty="0">
                <a:ln>
                  <a:noFill/>
                </a:ln>
                <a:solidFill>
                  <a:srgbClr val="8F3685"/>
                </a:solidFill>
                <a:effectLst/>
                <a:uLnTx/>
                <a:uFillTx/>
                <a:latin typeface="Arial" panose="020B0604020202020204" pitchFamily="34" charset="0"/>
                <a:ea typeface="MS PGothic" charset="0"/>
                <a:cs typeface="Arial" panose="020B0604020202020204" pitchFamily="34" charset="0"/>
              </a:rPr>
              <a:t>–0.42, 1.68)</a:t>
            </a:r>
          </a:p>
        </p:txBody>
      </p:sp>
      <p:sp>
        <p:nvSpPr>
          <p:cNvPr id="10" name="Left Brace 9">
            <a:extLst>
              <a:ext uri="{FF2B5EF4-FFF2-40B4-BE49-F238E27FC236}">
                <a16:creationId xmlns:a16="http://schemas.microsoft.com/office/drawing/2014/main" id="{866F9852-A989-77CE-8DA8-C3E1265047C6}"/>
              </a:ext>
            </a:extLst>
          </p:cNvPr>
          <p:cNvSpPr/>
          <p:nvPr/>
        </p:nvSpPr>
        <p:spPr>
          <a:xfrm rot="16200000">
            <a:off x="7201706" y="4470748"/>
            <a:ext cx="162880" cy="959459"/>
          </a:xfrm>
          <a:prstGeom prst="leftBrace">
            <a:avLst/>
          </a:prstGeom>
          <a:ln w="19050">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algn="l" defTabSz="609585" rtl="0" eaLnBrk="0" fontAlgn="base" hangingPunct="0">
              <a:spcBef>
                <a:spcPct val="0"/>
              </a:spcBef>
              <a:spcAft>
                <a:spcPct val="0"/>
              </a:spcAft>
              <a:defRPr kern="1200">
                <a:solidFill>
                  <a:schemeClr val="tx1"/>
                </a:solidFill>
                <a:latin typeface="+mn-lt"/>
                <a:ea typeface="+mn-ea"/>
                <a:cs typeface="+mn-cs"/>
              </a:defRPr>
            </a:lvl1pPr>
            <a:lvl2pPr marL="609585" algn="l" defTabSz="609585" rtl="0" eaLnBrk="0" fontAlgn="base" hangingPunct="0">
              <a:spcBef>
                <a:spcPct val="0"/>
              </a:spcBef>
              <a:spcAft>
                <a:spcPct val="0"/>
              </a:spcAft>
              <a:defRPr kern="1200">
                <a:solidFill>
                  <a:schemeClr val="tx1"/>
                </a:solidFill>
                <a:latin typeface="+mn-lt"/>
                <a:ea typeface="+mn-ea"/>
                <a:cs typeface="+mn-cs"/>
              </a:defRPr>
            </a:lvl2pPr>
            <a:lvl3pPr marL="1219170" algn="l" defTabSz="609585" rtl="0" eaLnBrk="0" fontAlgn="base" hangingPunct="0">
              <a:spcBef>
                <a:spcPct val="0"/>
              </a:spcBef>
              <a:spcAft>
                <a:spcPct val="0"/>
              </a:spcAft>
              <a:defRPr kern="1200">
                <a:solidFill>
                  <a:schemeClr val="tx1"/>
                </a:solidFill>
                <a:latin typeface="+mn-lt"/>
                <a:ea typeface="+mn-ea"/>
                <a:cs typeface="+mn-cs"/>
              </a:defRPr>
            </a:lvl3pPr>
            <a:lvl4pPr marL="1828754" algn="l" defTabSz="609585" rtl="0" eaLnBrk="0" fontAlgn="base" hangingPunct="0">
              <a:spcBef>
                <a:spcPct val="0"/>
              </a:spcBef>
              <a:spcAft>
                <a:spcPct val="0"/>
              </a:spcAft>
              <a:defRPr kern="1200">
                <a:solidFill>
                  <a:schemeClr val="tx1"/>
                </a:solidFill>
                <a:latin typeface="+mn-lt"/>
                <a:ea typeface="+mn-ea"/>
                <a:cs typeface="+mn-cs"/>
              </a:defRPr>
            </a:lvl4pPr>
            <a:lvl5pPr marL="2438339" algn="l" defTabSz="609585" rtl="0" eaLnBrk="0" fontAlgn="base" hangingPunct="0">
              <a:spcBef>
                <a:spcPct val="0"/>
              </a:spcBef>
              <a:spcAft>
                <a:spcPct val="0"/>
              </a:spcAft>
              <a:defRPr kern="1200">
                <a:solidFill>
                  <a:schemeClr val="tx1"/>
                </a:solidFill>
                <a:latin typeface="+mn-lt"/>
                <a:ea typeface="+mn-ea"/>
                <a:cs typeface="+mn-cs"/>
              </a:defRPr>
            </a:lvl5pPr>
            <a:lvl6pPr marL="3047924" algn="l" defTabSz="609585" rtl="0" eaLnBrk="1" latinLnBrk="0" hangingPunct="1">
              <a:defRPr kern="1200">
                <a:solidFill>
                  <a:schemeClr val="tx1"/>
                </a:solidFill>
                <a:latin typeface="+mn-lt"/>
                <a:ea typeface="+mn-ea"/>
                <a:cs typeface="+mn-cs"/>
              </a:defRPr>
            </a:lvl6pPr>
            <a:lvl7pPr marL="3657509" algn="l" defTabSz="609585" rtl="0" eaLnBrk="1" latinLnBrk="0" hangingPunct="1">
              <a:defRPr kern="1200">
                <a:solidFill>
                  <a:schemeClr val="tx1"/>
                </a:solidFill>
                <a:latin typeface="+mn-lt"/>
                <a:ea typeface="+mn-ea"/>
                <a:cs typeface="+mn-cs"/>
              </a:defRPr>
            </a:lvl7pPr>
            <a:lvl8pPr marL="4267093" algn="l" defTabSz="609585" rtl="0" eaLnBrk="1" latinLnBrk="0" hangingPunct="1">
              <a:defRPr kern="1200">
                <a:solidFill>
                  <a:schemeClr val="tx1"/>
                </a:solidFill>
                <a:latin typeface="+mn-lt"/>
                <a:ea typeface="+mn-ea"/>
                <a:cs typeface="+mn-cs"/>
              </a:defRPr>
            </a:lvl8pPr>
            <a:lvl9pPr marL="4876678" algn="l" defTabSz="609585" rtl="0" eaLnBrk="1" latinLnBrk="0" hangingPunct="1">
              <a:defRPr kern="1200">
                <a:solidFill>
                  <a:schemeClr val="tx1"/>
                </a:solidFill>
                <a:latin typeface="+mn-lt"/>
                <a:ea typeface="+mn-ea"/>
                <a:cs typeface="+mn-cs"/>
              </a:defRPr>
            </a:lvl9pPr>
          </a:lstStyle>
          <a:p>
            <a:pPr marL="0" marR="0" lvl="0" indent="0" algn="ctr" defTabSz="609585" rtl="0" eaLnBrk="0" fontAlgn="base" latinLnBrk="0" hangingPunct="0">
              <a:lnSpc>
                <a:spcPct val="100000"/>
              </a:lnSpc>
              <a:spcBef>
                <a:spcPct val="0"/>
              </a:spcBef>
              <a:spcAft>
                <a:spcPct val="0"/>
              </a:spcAft>
              <a:buClrTx/>
              <a:buSzTx/>
              <a:buFontTx/>
              <a:buNone/>
              <a:tabLst/>
              <a:defRPr/>
            </a:pPr>
            <a:endParaRPr kumimoji="0" lang="en-GB" sz="1800" b="1" i="0" u="none" strike="noStrike" kern="1200" cap="none" spc="0" normalizeH="0" baseline="0" noProof="0" dirty="0">
              <a:ln>
                <a:noFill/>
              </a:ln>
              <a:solidFill>
                <a:srgbClr val="8F3685"/>
              </a:solidFill>
              <a:effectLst/>
              <a:uLnTx/>
              <a:uFillTx/>
              <a:latin typeface="Arial" panose="020B0604020202020204"/>
              <a:ea typeface="+mn-ea"/>
              <a:cs typeface="+mn-cs"/>
            </a:endParaRPr>
          </a:p>
        </p:txBody>
      </p:sp>
      <p:sp>
        <p:nvSpPr>
          <p:cNvPr id="16" name="Footer Placeholder 4">
            <a:extLst>
              <a:ext uri="{FF2B5EF4-FFF2-40B4-BE49-F238E27FC236}">
                <a16:creationId xmlns:a16="http://schemas.microsoft.com/office/drawing/2014/main" id="{2E6FBEAC-C20E-D195-E145-41B11310325F}"/>
              </a:ext>
            </a:extLst>
          </p:cNvPr>
          <p:cNvSpPr txBox="1">
            <a:spLocks/>
          </p:cNvSpPr>
          <p:nvPr/>
        </p:nvSpPr>
        <p:spPr>
          <a:xfrm>
            <a:off x="1384527" y="6033123"/>
            <a:ext cx="10296195" cy="506124"/>
          </a:xfrm>
          <a:prstGeom prst="rect">
            <a:avLst/>
          </a:prstGeom>
        </p:spPr>
        <p:txBody>
          <a:bodyPr vert="horz" lIns="91440" tIns="45720" rIns="91440" bIns="45720" rtlCol="0" anchor="b"/>
          <a:lstStyle>
            <a:defPPr>
              <a:defRPr lang="en-US"/>
            </a:defPPr>
            <a:lvl1pPr>
              <a:defRPr sz="800">
                <a:latin typeface="+mn-lt"/>
              </a:defRPr>
            </a:lvl1pPr>
            <a:lvl2pPr marL="609585"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2pPr>
            <a:lvl3pPr marL="1219170"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3pPr>
            <a:lvl4pPr marL="1828754"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4pPr>
            <a:lvl5pPr marL="2438339"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5pPr>
            <a:lvl6pPr marL="3047924" algn="l" defTabSz="609585" rtl="0" eaLnBrk="1" latinLnBrk="0" hangingPunct="1">
              <a:defRPr kern="1200">
                <a:solidFill>
                  <a:schemeClr val="tx1"/>
                </a:solidFill>
                <a:latin typeface="Calibri" charset="0"/>
                <a:ea typeface="MS PGothic" charset="0"/>
                <a:cs typeface="MS PGothic" charset="0"/>
              </a:defRPr>
            </a:lvl6pPr>
            <a:lvl7pPr marL="3657509" algn="l" defTabSz="609585" rtl="0" eaLnBrk="1" latinLnBrk="0" hangingPunct="1">
              <a:defRPr kern="1200">
                <a:solidFill>
                  <a:schemeClr val="tx1"/>
                </a:solidFill>
                <a:latin typeface="Calibri" charset="0"/>
                <a:ea typeface="MS PGothic" charset="0"/>
                <a:cs typeface="MS PGothic" charset="0"/>
              </a:defRPr>
            </a:lvl7pPr>
            <a:lvl8pPr marL="4267093" algn="l" defTabSz="609585" rtl="0" eaLnBrk="1" latinLnBrk="0" hangingPunct="1">
              <a:defRPr kern="1200">
                <a:solidFill>
                  <a:schemeClr val="tx1"/>
                </a:solidFill>
                <a:latin typeface="Calibri" charset="0"/>
                <a:ea typeface="MS PGothic" charset="0"/>
                <a:cs typeface="MS PGothic" charset="0"/>
              </a:defRPr>
            </a:lvl8pPr>
            <a:lvl9pPr marL="4876678" algn="l" defTabSz="609585" rtl="0" eaLnBrk="1" latinLnBrk="0" hangingPunct="1">
              <a:defRPr kern="1200">
                <a:solidFill>
                  <a:schemeClr val="tx1"/>
                </a:solidFill>
                <a:latin typeface="Calibri" charset="0"/>
                <a:ea typeface="MS PGothic" charset="0"/>
                <a:cs typeface="MS PGothic" charset="0"/>
              </a:defRPr>
            </a:lvl9pPr>
          </a:lstStyle>
          <a:p>
            <a:r>
              <a:rPr lang="en-GB" dirty="0"/>
              <a:t>*Analysed using a two-slope linear spline mixed-effects model in accordance with Vonesh E, </a:t>
            </a:r>
            <a:r>
              <a:rPr lang="en-GB" i="1" dirty="0"/>
              <a:t>et al</a:t>
            </a:r>
            <a:r>
              <a:rPr lang="en-GB" dirty="0"/>
              <a:t>. 2019 with fixed change point at month 3 to characterise acute and chronic eGFR slopes. The model included fixed effects for treatment, time, treatment-by-time interaction, baseline eGFR, screening UACR stratum, and baseline SGLT-2i use, with random effects for intercept, acute slope and chronic slope; ; </a:t>
            </a:r>
            <a:r>
              <a:rPr lang="en-GB" baseline="30000" dirty="0"/>
              <a:t>#</a:t>
            </a:r>
            <a:r>
              <a:rPr lang="en-GB" dirty="0"/>
              <a:t>took place when the last randomised participant reached 32 months of treatment;</a:t>
            </a:r>
            <a:r>
              <a:rPr lang="en-GB" baseline="30000" dirty="0"/>
              <a:t> ‡</a:t>
            </a:r>
            <a:r>
              <a:rPr lang="en-GB" dirty="0"/>
              <a:t>took place approximately 1 month after last administration of study drug; </a:t>
            </a:r>
            <a:r>
              <a:rPr lang="en-GB" baseline="30000" dirty="0"/>
              <a:t>§</a:t>
            </a:r>
            <a:r>
              <a:rPr lang="en-GB" dirty="0"/>
              <a:t>mean annualised change in eGFR from baseline to month 32; </a:t>
            </a:r>
            <a:r>
              <a:rPr lang="en-GB" baseline="30000" dirty="0"/>
              <a:t>¶</a:t>
            </a:r>
            <a:r>
              <a:rPr lang="en-GB" dirty="0"/>
              <a:t>mean annualised change in eGFR from month 3 to end of treatment. CI, confidence interval; eGFR, estimated glomerular filtration rate; EOT, end of treatment; FU, follow-up; SBP, systolic blood pressure; SGLT-2i, sodium-glucose co-transporter-2 inhibitor; UACR, urine albumin-to-creatinine ratio</a:t>
            </a:r>
          </a:p>
        </p:txBody>
      </p:sp>
      <p:sp>
        <p:nvSpPr>
          <p:cNvPr id="12" name="Text Placeholder 11">
            <a:extLst>
              <a:ext uri="{FF2B5EF4-FFF2-40B4-BE49-F238E27FC236}">
                <a16:creationId xmlns:a16="http://schemas.microsoft.com/office/drawing/2014/main" id="{02D3A32D-464F-F189-5E9E-48402BD2FC8D}"/>
              </a:ext>
            </a:extLst>
          </p:cNvPr>
          <p:cNvSpPr>
            <a:spLocks noGrp="1"/>
          </p:cNvSpPr>
          <p:nvPr>
            <p:ph type="body" sz="quarter" idx="13"/>
          </p:nvPr>
        </p:nvSpPr>
        <p:spPr>
          <a:xfrm>
            <a:off x="622800" y="889215"/>
            <a:ext cx="5328000" cy="468313"/>
          </a:xfrm>
        </p:spPr>
        <p:txBody>
          <a:bodyPr/>
          <a:lstStyle/>
          <a:p>
            <a:r>
              <a:rPr lang="en-GB" sz="1800" noProof="0" dirty="0">
                <a:solidFill>
                  <a:schemeClr val="bg2">
                    <a:lumMod val="75000"/>
                  </a:schemeClr>
                </a:solidFill>
              </a:rPr>
              <a:t>Change in eGFR from baseline over time*</a:t>
            </a:r>
            <a:endParaRPr lang="en-GB" sz="1800" baseline="30000" noProof="0" dirty="0">
              <a:solidFill>
                <a:schemeClr val="bg2">
                  <a:lumMod val="75000"/>
                </a:schemeClr>
              </a:solidFill>
            </a:endParaRPr>
          </a:p>
        </p:txBody>
      </p:sp>
      <p:sp>
        <p:nvSpPr>
          <p:cNvPr id="9" name="TextBox 4">
            <a:extLst>
              <a:ext uri="{FF2B5EF4-FFF2-40B4-BE49-F238E27FC236}">
                <a16:creationId xmlns:a16="http://schemas.microsoft.com/office/drawing/2014/main" id="{4E6EAEAC-BB85-5561-EACE-51995BAA14EC}"/>
              </a:ext>
            </a:extLst>
          </p:cNvPr>
          <p:cNvSpPr txBox="1"/>
          <p:nvPr/>
        </p:nvSpPr>
        <p:spPr>
          <a:xfrm>
            <a:off x="7637291" y="4321781"/>
            <a:ext cx="3428931" cy="787030"/>
          </a:xfrm>
          <a:prstGeom prst="rect">
            <a:avLst/>
          </a:prstGeom>
          <a:noFill/>
          <a:ln w="19050"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l" defTabSz="609585" rtl="0" eaLnBrk="0" fontAlgn="base" latinLnBrk="0" hangingPunct="0">
              <a:lnSpc>
                <a:spcPct val="100000"/>
              </a:lnSpc>
              <a:spcBef>
                <a:spcPct val="0"/>
              </a:spcBef>
              <a:spcAft>
                <a:spcPct val="0"/>
              </a:spcAft>
              <a:buClrTx/>
              <a:buSzTx/>
              <a:buFontTx/>
              <a:buNone/>
              <a:tabLst/>
              <a:defRPr/>
            </a:pPr>
            <a:r>
              <a:rPr kumimoji="0" lang="en-GB" sz="1050" b="1" i="0" u="none" strike="noStrike" kern="1200" cap="none" spc="0" normalizeH="0" baseline="0" noProof="0" dirty="0">
                <a:ln>
                  <a:noFill/>
                </a:ln>
                <a:solidFill>
                  <a:srgbClr val="8F3685"/>
                </a:solidFill>
                <a:effectLst/>
                <a:uLnTx/>
                <a:uFillTx/>
                <a:latin typeface="Arial" panose="020B0604020202020204"/>
                <a:ea typeface="+mn-ea"/>
                <a:cs typeface="Times New Roman" panose="02020603050405020304" pitchFamily="18" charset="0"/>
              </a:rPr>
              <a:t>Treatment </a:t>
            </a:r>
            <a:r>
              <a:rPr lang="en-GB" sz="1050" b="1" noProof="0" dirty="0">
                <a:solidFill>
                  <a:schemeClr val="accent4"/>
                </a:solidFill>
                <a:latin typeface="Arial" panose="020B0604020202020204"/>
                <a:cs typeface="Times New Roman" panose="02020603050405020304" pitchFamily="18" charset="0"/>
              </a:rPr>
              <a:t>d</a:t>
            </a:r>
            <a:r>
              <a:rPr kumimoji="0" lang="en-GB" sz="1050" b="1" i="0" u="none" strike="noStrike" kern="1200" cap="none" spc="0" normalizeH="0" baseline="0" noProof="0" dirty="0">
                <a:ln>
                  <a:noFill/>
                </a:ln>
                <a:solidFill>
                  <a:schemeClr val="accent4"/>
                </a:solidFill>
                <a:effectLst/>
                <a:uLnTx/>
                <a:uFillTx/>
                <a:latin typeface="Arial" panose="020B0604020202020204"/>
                <a:ea typeface="+mn-ea"/>
                <a:cs typeface="Times New Roman" panose="02020603050405020304" pitchFamily="18" charset="0"/>
              </a:rPr>
              <a:t>ifference</a:t>
            </a:r>
            <a:r>
              <a:rPr kumimoji="0" lang="en-GB" sz="1050" b="1" i="0" u="none" strike="noStrike" kern="1200" cap="none" spc="0" normalizeH="0" baseline="0" noProof="0" dirty="0">
                <a:ln>
                  <a:noFill/>
                </a:ln>
                <a:solidFill>
                  <a:srgbClr val="8F3685"/>
                </a:solidFill>
                <a:effectLst/>
                <a:uLnTx/>
                <a:uFillTx/>
                <a:latin typeface="Arial" panose="020B0604020202020204"/>
                <a:ea typeface="+mn-ea"/>
                <a:cs typeface="Times New Roman" panose="02020603050405020304" pitchFamily="18" charset="0"/>
              </a:rPr>
              <a:t> </a:t>
            </a:r>
            <a:r>
              <a:rPr lang="en-GB" sz="1050" b="1" noProof="0" dirty="0">
                <a:solidFill>
                  <a:schemeClr val="accent4"/>
                </a:solidFill>
              </a:rPr>
              <a:t>(ml/min/1.73 m</a:t>
            </a:r>
            <a:r>
              <a:rPr lang="en-GB" sz="1050" b="1" baseline="30000" noProof="0" dirty="0">
                <a:solidFill>
                  <a:schemeClr val="accent4"/>
                </a:solidFill>
              </a:rPr>
              <a:t>2</a:t>
            </a:r>
            <a:r>
              <a:rPr lang="en-GB" sz="1050" b="1" noProof="0" dirty="0">
                <a:solidFill>
                  <a:schemeClr val="accent4"/>
                </a:solidFill>
              </a:rPr>
              <a:t>/year):</a:t>
            </a:r>
          </a:p>
        </p:txBody>
      </p:sp>
      <p:sp>
        <p:nvSpPr>
          <p:cNvPr id="17" name="TextBox 16">
            <a:extLst>
              <a:ext uri="{FF2B5EF4-FFF2-40B4-BE49-F238E27FC236}">
                <a16:creationId xmlns:a16="http://schemas.microsoft.com/office/drawing/2014/main" id="{D318BB77-FADB-4FE5-CCD5-A2F6EB261C91}"/>
              </a:ext>
            </a:extLst>
          </p:cNvPr>
          <p:cNvSpPr txBox="1"/>
          <p:nvPr>
            <p:custDataLst>
              <p:tags r:id="rId2"/>
            </p:custDataLst>
          </p:nvPr>
        </p:nvSpPr>
        <p:spPr>
          <a:xfrm>
            <a:off x="7508032" y="5013406"/>
            <a:ext cx="1958920" cy="600164"/>
          </a:xfrm>
          <a:prstGeom prst="rect">
            <a:avLst/>
          </a:prstGeom>
          <a:noFill/>
        </p:spPr>
        <p:txBody>
          <a:bodyPr wrap="square" rtlCol="0">
            <a:spAutoFit/>
          </a:bodyPr>
          <a:lstStyle/>
          <a:p>
            <a:pPr marL="0" marR="0" lvl="0" indent="0" algn="ctr" defTabSz="1199909" rtl="0" eaLnBrk="0" fontAlgn="base" latinLnBrk="0" hangingPunct="0">
              <a:lnSpc>
                <a:spcPct val="100000"/>
              </a:lnSpc>
              <a:spcBef>
                <a:spcPct val="0"/>
              </a:spcBef>
              <a:spcAft>
                <a:spcPct val="0"/>
              </a:spcAft>
              <a:buClrTx/>
              <a:buSzTx/>
              <a:buFontTx/>
              <a:buNone/>
              <a:tabLst/>
              <a:defRPr/>
            </a:pPr>
            <a:r>
              <a:rPr kumimoji="0" lang="en-GB" sz="1100" b="1" i="0" u="none" strike="noStrike" kern="1200" cap="none" spc="0" normalizeH="0" baseline="0" noProof="0" dirty="0">
                <a:ln>
                  <a:noFill/>
                </a:ln>
                <a:solidFill>
                  <a:srgbClr val="8F3685"/>
                </a:solidFill>
                <a:effectLst/>
                <a:uLnTx/>
                <a:uFillTx/>
                <a:latin typeface="Arial" panose="020B0604020202020204" pitchFamily="34" charset="0"/>
                <a:ea typeface="MS PGothic" charset="0"/>
                <a:cs typeface="Arial" panose="020B0604020202020204" pitchFamily="34" charset="0"/>
              </a:rPr>
              <a:t>0.66 </a:t>
            </a:r>
            <a:br>
              <a:rPr kumimoji="0" lang="en-GB" sz="1100" b="1" i="0" u="none" strike="noStrike" kern="1200" cap="none" spc="0" normalizeH="0" baseline="0" noProof="0" dirty="0">
                <a:ln>
                  <a:noFill/>
                </a:ln>
                <a:solidFill>
                  <a:srgbClr val="8F3685"/>
                </a:solidFill>
                <a:effectLst/>
                <a:uLnTx/>
                <a:uFillTx/>
                <a:latin typeface="Arial" panose="020B0604020202020204" pitchFamily="34" charset="0"/>
                <a:ea typeface="MS PGothic" charset="0"/>
                <a:cs typeface="Arial" panose="020B0604020202020204" pitchFamily="34" charset="0"/>
              </a:rPr>
            </a:br>
            <a:r>
              <a:rPr kumimoji="0" lang="en-GB" sz="1100" b="1" i="0" u="none" strike="noStrike" kern="1200" cap="none" spc="0" normalizeH="0" baseline="0" noProof="0" dirty="0">
                <a:ln>
                  <a:noFill/>
                </a:ln>
                <a:solidFill>
                  <a:srgbClr val="8F3685"/>
                </a:solidFill>
                <a:effectLst/>
                <a:uLnTx/>
                <a:uFillTx/>
                <a:latin typeface="Arial" panose="020B0604020202020204" pitchFamily="34" charset="0"/>
                <a:ea typeface="MS PGothic" charset="0"/>
                <a:cs typeface="Arial" panose="020B0604020202020204" pitchFamily="34" charset="0"/>
              </a:rPr>
              <a:t>(95</a:t>
            </a:r>
            <a:r>
              <a:rPr lang="en-GB" sz="1100" b="1" noProof="0" dirty="0">
                <a:solidFill>
                  <a:srgbClr val="8F3685"/>
                </a:solidFill>
                <a:latin typeface="Arial" panose="020B0604020202020204" pitchFamily="34" charset="0"/>
                <a:cs typeface="Arial" panose="020B0604020202020204" pitchFamily="34" charset="0"/>
              </a:rPr>
              <a:t>% CI</a:t>
            </a:r>
            <a:br>
              <a:rPr lang="en-GB" sz="1100" b="1" noProof="0" dirty="0">
                <a:solidFill>
                  <a:srgbClr val="8F3685"/>
                </a:solidFill>
                <a:latin typeface="Arial" panose="020B0604020202020204" pitchFamily="34" charset="0"/>
                <a:cs typeface="Arial" panose="020B0604020202020204" pitchFamily="34" charset="0"/>
              </a:rPr>
            </a:br>
            <a:r>
              <a:rPr lang="en-GB" sz="1100" b="1" noProof="0" dirty="0">
                <a:solidFill>
                  <a:srgbClr val="8F3685"/>
                </a:solidFill>
                <a:latin typeface="Arial" panose="020B0604020202020204" pitchFamily="34" charset="0"/>
                <a:cs typeface="Arial" panose="020B0604020202020204" pitchFamily="34" charset="0"/>
              </a:rPr>
              <a:t>–0.14</a:t>
            </a:r>
            <a:r>
              <a:rPr kumimoji="0" lang="en-GB" sz="1100" b="1" i="0" u="none" strike="noStrike" kern="1200" cap="none" spc="0" normalizeH="0" baseline="0" noProof="0" dirty="0">
                <a:ln>
                  <a:noFill/>
                </a:ln>
                <a:solidFill>
                  <a:srgbClr val="8F3685"/>
                </a:solidFill>
                <a:effectLst/>
                <a:uLnTx/>
                <a:uFillTx/>
                <a:latin typeface="Arial" panose="020B0604020202020204" pitchFamily="34" charset="0"/>
                <a:ea typeface="MS PGothic" charset="0"/>
                <a:cs typeface="Arial" panose="020B0604020202020204" pitchFamily="34" charset="0"/>
              </a:rPr>
              <a:t>, 1.47)</a:t>
            </a:r>
          </a:p>
        </p:txBody>
      </p:sp>
      <p:sp>
        <p:nvSpPr>
          <p:cNvPr id="18" name="Left Brace 17">
            <a:extLst>
              <a:ext uri="{FF2B5EF4-FFF2-40B4-BE49-F238E27FC236}">
                <a16:creationId xmlns:a16="http://schemas.microsoft.com/office/drawing/2014/main" id="{8008013C-27C6-9E04-1B0D-F189447DB401}"/>
              </a:ext>
            </a:extLst>
          </p:cNvPr>
          <p:cNvSpPr/>
          <p:nvPr/>
        </p:nvSpPr>
        <p:spPr>
          <a:xfrm rot="16200000">
            <a:off x="8387825" y="4495483"/>
            <a:ext cx="130063" cy="922299"/>
          </a:xfrm>
          <a:prstGeom prst="leftBrace">
            <a:avLst/>
          </a:prstGeom>
          <a:ln w="19050">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algn="l" defTabSz="609585" rtl="0" eaLnBrk="0" fontAlgn="base" hangingPunct="0">
              <a:spcBef>
                <a:spcPct val="0"/>
              </a:spcBef>
              <a:spcAft>
                <a:spcPct val="0"/>
              </a:spcAft>
              <a:defRPr kern="1200">
                <a:solidFill>
                  <a:schemeClr val="tx1"/>
                </a:solidFill>
                <a:latin typeface="+mn-lt"/>
                <a:ea typeface="+mn-ea"/>
                <a:cs typeface="+mn-cs"/>
              </a:defRPr>
            </a:lvl1pPr>
            <a:lvl2pPr marL="609585" algn="l" defTabSz="609585" rtl="0" eaLnBrk="0" fontAlgn="base" hangingPunct="0">
              <a:spcBef>
                <a:spcPct val="0"/>
              </a:spcBef>
              <a:spcAft>
                <a:spcPct val="0"/>
              </a:spcAft>
              <a:defRPr kern="1200">
                <a:solidFill>
                  <a:schemeClr val="tx1"/>
                </a:solidFill>
                <a:latin typeface="+mn-lt"/>
                <a:ea typeface="+mn-ea"/>
                <a:cs typeface="+mn-cs"/>
              </a:defRPr>
            </a:lvl2pPr>
            <a:lvl3pPr marL="1219170" algn="l" defTabSz="609585" rtl="0" eaLnBrk="0" fontAlgn="base" hangingPunct="0">
              <a:spcBef>
                <a:spcPct val="0"/>
              </a:spcBef>
              <a:spcAft>
                <a:spcPct val="0"/>
              </a:spcAft>
              <a:defRPr kern="1200">
                <a:solidFill>
                  <a:schemeClr val="tx1"/>
                </a:solidFill>
                <a:latin typeface="+mn-lt"/>
                <a:ea typeface="+mn-ea"/>
                <a:cs typeface="+mn-cs"/>
              </a:defRPr>
            </a:lvl3pPr>
            <a:lvl4pPr marL="1828754" algn="l" defTabSz="609585" rtl="0" eaLnBrk="0" fontAlgn="base" hangingPunct="0">
              <a:spcBef>
                <a:spcPct val="0"/>
              </a:spcBef>
              <a:spcAft>
                <a:spcPct val="0"/>
              </a:spcAft>
              <a:defRPr kern="1200">
                <a:solidFill>
                  <a:schemeClr val="tx1"/>
                </a:solidFill>
                <a:latin typeface="+mn-lt"/>
                <a:ea typeface="+mn-ea"/>
                <a:cs typeface="+mn-cs"/>
              </a:defRPr>
            </a:lvl4pPr>
            <a:lvl5pPr marL="2438339" algn="l" defTabSz="609585" rtl="0" eaLnBrk="0" fontAlgn="base" hangingPunct="0">
              <a:spcBef>
                <a:spcPct val="0"/>
              </a:spcBef>
              <a:spcAft>
                <a:spcPct val="0"/>
              </a:spcAft>
              <a:defRPr kern="1200">
                <a:solidFill>
                  <a:schemeClr val="tx1"/>
                </a:solidFill>
                <a:latin typeface="+mn-lt"/>
                <a:ea typeface="+mn-ea"/>
                <a:cs typeface="+mn-cs"/>
              </a:defRPr>
            </a:lvl5pPr>
            <a:lvl6pPr marL="3047924" algn="l" defTabSz="609585" rtl="0" eaLnBrk="1" latinLnBrk="0" hangingPunct="1">
              <a:defRPr kern="1200">
                <a:solidFill>
                  <a:schemeClr val="tx1"/>
                </a:solidFill>
                <a:latin typeface="+mn-lt"/>
                <a:ea typeface="+mn-ea"/>
                <a:cs typeface="+mn-cs"/>
              </a:defRPr>
            </a:lvl6pPr>
            <a:lvl7pPr marL="3657509" algn="l" defTabSz="609585" rtl="0" eaLnBrk="1" latinLnBrk="0" hangingPunct="1">
              <a:defRPr kern="1200">
                <a:solidFill>
                  <a:schemeClr val="tx1"/>
                </a:solidFill>
                <a:latin typeface="+mn-lt"/>
                <a:ea typeface="+mn-ea"/>
                <a:cs typeface="+mn-cs"/>
              </a:defRPr>
            </a:lvl7pPr>
            <a:lvl8pPr marL="4267093" algn="l" defTabSz="609585" rtl="0" eaLnBrk="1" latinLnBrk="0" hangingPunct="1">
              <a:defRPr kern="1200">
                <a:solidFill>
                  <a:schemeClr val="tx1"/>
                </a:solidFill>
                <a:latin typeface="+mn-lt"/>
                <a:ea typeface="+mn-ea"/>
                <a:cs typeface="+mn-cs"/>
              </a:defRPr>
            </a:lvl8pPr>
            <a:lvl9pPr marL="4876678" algn="l" defTabSz="609585" rtl="0" eaLnBrk="1" latinLnBrk="0" hangingPunct="1">
              <a:defRPr kern="1200">
                <a:solidFill>
                  <a:schemeClr val="tx1"/>
                </a:solidFill>
                <a:latin typeface="+mn-lt"/>
                <a:ea typeface="+mn-ea"/>
                <a:cs typeface="+mn-cs"/>
              </a:defRPr>
            </a:lvl9pPr>
          </a:lstStyle>
          <a:p>
            <a:pPr marL="0" marR="0" lvl="0" indent="0" algn="ctr" defTabSz="609585" rtl="0" eaLnBrk="0" fontAlgn="base" latinLnBrk="0" hangingPunct="0">
              <a:lnSpc>
                <a:spcPct val="100000"/>
              </a:lnSpc>
              <a:spcBef>
                <a:spcPct val="0"/>
              </a:spcBef>
              <a:spcAft>
                <a:spcPct val="0"/>
              </a:spcAft>
              <a:buClrTx/>
              <a:buSzTx/>
              <a:buFontTx/>
              <a:buNone/>
              <a:tabLst/>
              <a:defRPr/>
            </a:pPr>
            <a:endParaRPr kumimoji="0" lang="en-GB" sz="1800" b="1" i="0" u="none" strike="noStrike" kern="1200" cap="none" spc="0" normalizeH="0" baseline="0" noProof="0" dirty="0">
              <a:ln>
                <a:noFill/>
              </a:ln>
              <a:solidFill>
                <a:srgbClr val="8F3685"/>
              </a:solidFill>
              <a:effectLst/>
              <a:uLnTx/>
              <a:uFillTx/>
              <a:latin typeface="Arial" panose="020B0604020202020204"/>
              <a:ea typeface="+mn-ea"/>
              <a:cs typeface="+mn-cs"/>
            </a:endParaRPr>
          </a:p>
        </p:txBody>
      </p:sp>
      <p:sp>
        <p:nvSpPr>
          <p:cNvPr id="20" name="TextBox 19">
            <a:extLst>
              <a:ext uri="{FF2B5EF4-FFF2-40B4-BE49-F238E27FC236}">
                <a16:creationId xmlns:a16="http://schemas.microsoft.com/office/drawing/2014/main" id="{F7A2C782-B58F-0359-B86F-2AA6B20CEB72}"/>
              </a:ext>
            </a:extLst>
          </p:cNvPr>
          <p:cNvSpPr txBox="1"/>
          <p:nvPr>
            <p:custDataLst>
              <p:tags r:id="rId3"/>
            </p:custDataLst>
          </p:nvPr>
        </p:nvSpPr>
        <p:spPr>
          <a:xfrm>
            <a:off x="8730958" y="4997738"/>
            <a:ext cx="1958920" cy="600164"/>
          </a:xfrm>
          <a:prstGeom prst="rect">
            <a:avLst/>
          </a:prstGeom>
          <a:noFill/>
        </p:spPr>
        <p:txBody>
          <a:bodyPr wrap="square" rtlCol="0">
            <a:spAutoFit/>
          </a:bodyPr>
          <a:lstStyle/>
          <a:p>
            <a:pPr marL="0" marR="0" lvl="0" indent="0" algn="ctr" defTabSz="1199909" rtl="0" eaLnBrk="0" fontAlgn="base" latinLnBrk="0" hangingPunct="0">
              <a:lnSpc>
                <a:spcPct val="100000"/>
              </a:lnSpc>
              <a:spcBef>
                <a:spcPct val="0"/>
              </a:spcBef>
              <a:spcAft>
                <a:spcPct val="0"/>
              </a:spcAft>
              <a:buClrTx/>
              <a:buSzTx/>
              <a:buFontTx/>
              <a:buNone/>
              <a:tabLst/>
              <a:defRPr/>
            </a:pPr>
            <a:r>
              <a:rPr kumimoji="0" lang="en-GB" sz="1100" b="1" i="0" u="none" strike="noStrike" kern="1200" cap="none" spc="0" normalizeH="0" baseline="0" noProof="0" dirty="0">
                <a:ln>
                  <a:noFill/>
                </a:ln>
                <a:solidFill>
                  <a:srgbClr val="8F3685"/>
                </a:solidFill>
                <a:effectLst/>
                <a:uLnTx/>
                <a:uFillTx/>
                <a:latin typeface="Arial" panose="020B0604020202020204" pitchFamily="34" charset="0"/>
                <a:ea typeface="MS PGothic" charset="0"/>
                <a:cs typeface="Arial" panose="020B0604020202020204" pitchFamily="34" charset="0"/>
              </a:rPr>
              <a:t>1.05 </a:t>
            </a:r>
            <a:br>
              <a:rPr kumimoji="0" lang="en-GB" sz="1100" b="1" i="0" u="none" strike="noStrike" kern="1200" cap="none" spc="0" normalizeH="0" baseline="0" noProof="0" dirty="0">
                <a:ln>
                  <a:noFill/>
                </a:ln>
                <a:solidFill>
                  <a:srgbClr val="8F3685"/>
                </a:solidFill>
                <a:effectLst/>
                <a:uLnTx/>
                <a:uFillTx/>
                <a:latin typeface="Arial" panose="020B0604020202020204" pitchFamily="34" charset="0"/>
                <a:ea typeface="MS PGothic" charset="0"/>
                <a:cs typeface="Arial" panose="020B0604020202020204" pitchFamily="34" charset="0"/>
              </a:rPr>
            </a:br>
            <a:r>
              <a:rPr kumimoji="0" lang="en-GB" sz="1100" b="1" i="0" u="none" strike="noStrike" kern="1200" cap="none" spc="0" normalizeH="0" baseline="0" noProof="0" dirty="0">
                <a:ln>
                  <a:noFill/>
                </a:ln>
                <a:solidFill>
                  <a:srgbClr val="8F3685"/>
                </a:solidFill>
                <a:effectLst/>
                <a:uLnTx/>
                <a:uFillTx/>
                <a:latin typeface="Arial" panose="020B0604020202020204" pitchFamily="34" charset="0"/>
                <a:ea typeface="MS PGothic" charset="0"/>
                <a:cs typeface="Arial" panose="020B0604020202020204" pitchFamily="34" charset="0"/>
              </a:rPr>
              <a:t>(95</a:t>
            </a:r>
            <a:r>
              <a:rPr lang="en-GB" sz="1100" b="1" noProof="0" dirty="0">
                <a:solidFill>
                  <a:srgbClr val="8F3685"/>
                </a:solidFill>
                <a:latin typeface="Arial" panose="020B0604020202020204" pitchFamily="34" charset="0"/>
                <a:cs typeface="Arial" panose="020B0604020202020204" pitchFamily="34" charset="0"/>
              </a:rPr>
              <a:t>% CI</a:t>
            </a:r>
            <a:br>
              <a:rPr lang="en-GB" sz="1100" b="1" noProof="0" dirty="0">
                <a:solidFill>
                  <a:srgbClr val="8F3685"/>
                </a:solidFill>
                <a:latin typeface="Arial" panose="020B0604020202020204" pitchFamily="34" charset="0"/>
                <a:cs typeface="Arial" panose="020B0604020202020204" pitchFamily="34" charset="0"/>
              </a:rPr>
            </a:br>
            <a:r>
              <a:rPr kumimoji="0" lang="en-GB" sz="1100" b="1" i="0" u="none" strike="noStrike" kern="1200" cap="none" spc="0" normalizeH="0" baseline="0" noProof="0" dirty="0">
                <a:ln>
                  <a:noFill/>
                </a:ln>
                <a:solidFill>
                  <a:srgbClr val="8F3685"/>
                </a:solidFill>
                <a:effectLst/>
                <a:uLnTx/>
                <a:uFillTx/>
                <a:latin typeface="Arial" panose="020B0604020202020204" pitchFamily="34" charset="0"/>
                <a:ea typeface="MS PGothic" charset="0"/>
                <a:cs typeface="Arial" panose="020B0604020202020204" pitchFamily="34" charset="0"/>
              </a:rPr>
              <a:t>–0.07, 2.18)</a:t>
            </a:r>
          </a:p>
        </p:txBody>
      </p:sp>
      <p:sp>
        <p:nvSpPr>
          <p:cNvPr id="25" name="Left Brace 24">
            <a:extLst>
              <a:ext uri="{FF2B5EF4-FFF2-40B4-BE49-F238E27FC236}">
                <a16:creationId xmlns:a16="http://schemas.microsoft.com/office/drawing/2014/main" id="{0FFE86F2-A2A4-88BC-C70B-9DFDE419948C}"/>
              </a:ext>
            </a:extLst>
          </p:cNvPr>
          <p:cNvSpPr/>
          <p:nvPr/>
        </p:nvSpPr>
        <p:spPr>
          <a:xfrm rot="16200000">
            <a:off x="9667253" y="4480382"/>
            <a:ext cx="130063" cy="922299"/>
          </a:xfrm>
          <a:prstGeom prst="leftBrace">
            <a:avLst/>
          </a:prstGeom>
          <a:ln w="19050">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algn="l" defTabSz="609585" rtl="0" eaLnBrk="0" fontAlgn="base" hangingPunct="0">
              <a:spcBef>
                <a:spcPct val="0"/>
              </a:spcBef>
              <a:spcAft>
                <a:spcPct val="0"/>
              </a:spcAft>
              <a:defRPr kern="1200">
                <a:solidFill>
                  <a:schemeClr val="tx1"/>
                </a:solidFill>
                <a:latin typeface="+mn-lt"/>
                <a:ea typeface="+mn-ea"/>
                <a:cs typeface="+mn-cs"/>
              </a:defRPr>
            </a:lvl1pPr>
            <a:lvl2pPr marL="609585" algn="l" defTabSz="609585" rtl="0" eaLnBrk="0" fontAlgn="base" hangingPunct="0">
              <a:spcBef>
                <a:spcPct val="0"/>
              </a:spcBef>
              <a:spcAft>
                <a:spcPct val="0"/>
              </a:spcAft>
              <a:defRPr kern="1200">
                <a:solidFill>
                  <a:schemeClr val="tx1"/>
                </a:solidFill>
                <a:latin typeface="+mn-lt"/>
                <a:ea typeface="+mn-ea"/>
                <a:cs typeface="+mn-cs"/>
              </a:defRPr>
            </a:lvl2pPr>
            <a:lvl3pPr marL="1219170" algn="l" defTabSz="609585" rtl="0" eaLnBrk="0" fontAlgn="base" hangingPunct="0">
              <a:spcBef>
                <a:spcPct val="0"/>
              </a:spcBef>
              <a:spcAft>
                <a:spcPct val="0"/>
              </a:spcAft>
              <a:defRPr kern="1200">
                <a:solidFill>
                  <a:schemeClr val="tx1"/>
                </a:solidFill>
                <a:latin typeface="+mn-lt"/>
                <a:ea typeface="+mn-ea"/>
                <a:cs typeface="+mn-cs"/>
              </a:defRPr>
            </a:lvl3pPr>
            <a:lvl4pPr marL="1828754" algn="l" defTabSz="609585" rtl="0" eaLnBrk="0" fontAlgn="base" hangingPunct="0">
              <a:spcBef>
                <a:spcPct val="0"/>
              </a:spcBef>
              <a:spcAft>
                <a:spcPct val="0"/>
              </a:spcAft>
              <a:defRPr kern="1200">
                <a:solidFill>
                  <a:schemeClr val="tx1"/>
                </a:solidFill>
                <a:latin typeface="+mn-lt"/>
                <a:ea typeface="+mn-ea"/>
                <a:cs typeface="+mn-cs"/>
              </a:defRPr>
            </a:lvl4pPr>
            <a:lvl5pPr marL="2438339" algn="l" defTabSz="609585" rtl="0" eaLnBrk="0" fontAlgn="base" hangingPunct="0">
              <a:spcBef>
                <a:spcPct val="0"/>
              </a:spcBef>
              <a:spcAft>
                <a:spcPct val="0"/>
              </a:spcAft>
              <a:defRPr kern="1200">
                <a:solidFill>
                  <a:schemeClr val="tx1"/>
                </a:solidFill>
                <a:latin typeface="+mn-lt"/>
                <a:ea typeface="+mn-ea"/>
                <a:cs typeface="+mn-cs"/>
              </a:defRPr>
            </a:lvl5pPr>
            <a:lvl6pPr marL="3047924" algn="l" defTabSz="609585" rtl="0" eaLnBrk="1" latinLnBrk="0" hangingPunct="1">
              <a:defRPr kern="1200">
                <a:solidFill>
                  <a:schemeClr val="tx1"/>
                </a:solidFill>
                <a:latin typeface="+mn-lt"/>
                <a:ea typeface="+mn-ea"/>
                <a:cs typeface="+mn-cs"/>
              </a:defRPr>
            </a:lvl6pPr>
            <a:lvl7pPr marL="3657509" algn="l" defTabSz="609585" rtl="0" eaLnBrk="1" latinLnBrk="0" hangingPunct="1">
              <a:defRPr kern="1200">
                <a:solidFill>
                  <a:schemeClr val="tx1"/>
                </a:solidFill>
                <a:latin typeface="+mn-lt"/>
                <a:ea typeface="+mn-ea"/>
                <a:cs typeface="+mn-cs"/>
              </a:defRPr>
            </a:lvl7pPr>
            <a:lvl8pPr marL="4267093" algn="l" defTabSz="609585" rtl="0" eaLnBrk="1" latinLnBrk="0" hangingPunct="1">
              <a:defRPr kern="1200">
                <a:solidFill>
                  <a:schemeClr val="tx1"/>
                </a:solidFill>
                <a:latin typeface="+mn-lt"/>
                <a:ea typeface="+mn-ea"/>
                <a:cs typeface="+mn-cs"/>
              </a:defRPr>
            </a:lvl8pPr>
            <a:lvl9pPr marL="4876678" algn="l" defTabSz="609585" rtl="0" eaLnBrk="1" latinLnBrk="0" hangingPunct="1">
              <a:defRPr kern="1200">
                <a:solidFill>
                  <a:schemeClr val="tx1"/>
                </a:solidFill>
                <a:latin typeface="+mn-lt"/>
                <a:ea typeface="+mn-ea"/>
                <a:cs typeface="+mn-cs"/>
              </a:defRPr>
            </a:lvl9pPr>
          </a:lstStyle>
          <a:p>
            <a:pPr marL="0" marR="0" lvl="0" indent="0" algn="ctr" defTabSz="609585" rtl="0" eaLnBrk="0" fontAlgn="base" latinLnBrk="0" hangingPunct="0">
              <a:lnSpc>
                <a:spcPct val="100000"/>
              </a:lnSpc>
              <a:spcBef>
                <a:spcPct val="0"/>
              </a:spcBef>
              <a:spcAft>
                <a:spcPct val="0"/>
              </a:spcAft>
              <a:buClrTx/>
              <a:buSzTx/>
              <a:buFontTx/>
              <a:buNone/>
              <a:tabLst/>
              <a:defRPr/>
            </a:pPr>
            <a:endParaRPr kumimoji="0" lang="en-GB" sz="1800" b="1" i="0" u="none" strike="noStrike" kern="1200" cap="none" spc="0" normalizeH="0" baseline="0" noProof="0" dirty="0">
              <a:ln>
                <a:noFill/>
              </a:ln>
              <a:solidFill>
                <a:srgbClr val="8F3685"/>
              </a:solidFill>
              <a:effectLst/>
              <a:uLnTx/>
              <a:uFillTx/>
              <a:latin typeface="Arial" panose="020B0604020202020204"/>
              <a:ea typeface="+mn-ea"/>
              <a:cs typeface="+mn-cs"/>
            </a:endParaRPr>
          </a:p>
        </p:txBody>
      </p:sp>
      <p:sp>
        <p:nvSpPr>
          <p:cNvPr id="29" name="TextBox 28">
            <a:extLst>
              <a:ext uri="{FF2B5EF4-FFF2-40B4-BE49-F238E27FC236}">
                <a16:creationId xmlns:a16="http://schemas.microsoft.com/office/drawing/2014/main" id="{1D0BEEAA-7613-25AF-C3C0-F778A4482365}"/>
              </a:ext>
            </a:extLst>
          </p:cNvPr>
          <p:cNvSpPr txBox="1"/>
          <p:nvPr>
            <p:custDataLst>
              <p:tags r:id="rId4"/>
            </p:custDataLst>
          </p:nvPr>
        </p:nvSpPr>
        <p:spPr>
          <a:xfrm>
            <a:off x="9939281" y="4974376"/>
            <a:ext cx="1958920" cy="600164"/>
          </a:xfrm>
          <a:prstGeom prst="rect">
            <a:avLst/>
          </a:prstGeom>
          <a:noFill/>
        </p:spPr>
        <p:txBody>
          <a:bodyPr wrap="square" rtlCol="0">
            <a:spAutoFit/>
          </a:bodyPr>
          <a:lstStyle/>
          <a:p>
            <a:pPr marL="0" marR="0" lvl="0" indent="0" algn="ctr" defTabSz="1199909" rtl="0" eaLnBrk="0" fontAlgn="base" latinLnBrk="0" hangingPunct="0">
              <a:lnSpc>
                <a:spcPct val="100000"/>
              </a:lnSpc>
              <a:spcBef>
                <a:spcPct val="0"/>
              </a:spcBef>
              <a:spcAft>
                <a:spcPct val="0"/>
              </a:spcAft>
              <a:buClrTx/>
              <a:buSzTx/>
              <a:buFontTx/>
              <a:buNone/>
              <a:tabLst/>
              <a:defRPr/>
            </a:pPr>
            <a:r>
              <a:rPr kumimoji="0" lang="en-GB" sz="1100" b="1" i="0" u="none" strike="noStrike" kern="1200" cap="none" spc="0" normalizeH="0" baseline="0" noProof="0" dirty="0">
                <a:ln>
                  <a:noFill/>
                </a:ln>
                <a:solidFill>
                  <a:srgbClr val="8F3685"/>
                </a:solidFill>
                <a:effectLst/>
                <a:uLnTx/>
                <a:uFillTx/>
                <a:latin typeface="Arial" panose="020B0604020202020204" pitchFamily="34" charset="0"/>
                <a:ea typeface="MS PGothic" charset="0"/>
                <a:cs typeface="Arial" panose="020B0604020202020204" pitchFamily="34" charset="0"/>
              </a:rPr>
              <a:t>1.23 </a:t>
            </a:r>
            <a:br>
              <a:rPr kumimoji="0" lang="en-GB" sz="1100" b="1" i="0" u="none" strike="noStrike" kern="1200" cap="none" spc="0" normalizeH="0" baseline="0" noProof="0" dirty="0">
                <a:ln>
                  <a:noFill/>
                </a:ln>
                <a:solidFill>
                  <a:srgbClr val="8F3685"/>
                </a:solidFill>
                <a:effectLst/>
                <a:uLnTx/>
                <a:uFillTx/>
                <a:latin typeface="Arial" panose="020B0604020202020204" pitchFamily="34" charset="0"/>
                <a:ea typeface="MS PGothic" charset="0"/>
                <a:cs typeface="Arial" panose="020B0604020202020204" pitchFamily="34" charset="0"/>
              </a:rPr>
            </a:br>
            <a:r>
              <a:rPr kumimoji="0" lang="en-GB" sz="1100" b="1" i="0" u="none" strike="noStrike" kern="1200" cap="none" spc="0" normalizeH="0" baseline="0" noProof="0" dirty="0">
                <a:ln>
                  <a:noFill/>
                </a:ln>
                <a:solidFill>
                  <a:srgbClr val="8F3685"/>
                </a:solidFill>
                <a:effectLst/>
                <a:uLnTx/>
                <a:uFillTx/>
                <a:latin typeface="Arial" panose="020B0604020202020204" pitchFamily="34" charset="0"/>
                <a:ea typeface="MS PGothic" charset="0"/>
                <a:cs typeface="Arial" panose="020B0604020202020204" pitchFamily="34" charset="0"/>
              </a:rPr>
              <a:t>(95</a:t>
            </a:r>
            <a:r>
              <a:rPr lang="en-GB" sz="1100" b="1" noProof="0" dirty="0">
                <a:solidFill>
                  <a:srgbClr val="8F3685"/>
                </a:solidFill>
                <a:latin typeface="Arial" panose="020B0604020202020204" pitchFamily="34" charset="0"/>
                <a:cs typeface="Arial" panose="020B0604020202020204" pitchFamily="34" charset="0"/>
              </a:rPr>
              <a:t>% CI</a:t>
            </a:r>
            <a:br>
              <a:rPr lang="en-GB" sz="1100" b="1" noProof="0" dirty="0">
                <a:solidFill>
                  <a:srgbClr val="8F3685"/>
                </a:solidFill>
                <a:latin typeface="Arial" panose="020B0604020202020204" pitchFamily="34" charset="0"/>
                <a:cs typeface="Arial" panose="020B0604020202020204" pitchFamily="34" charset="0"/>
              </a:rPr>
            </a:br>
            <a:r>
              <a:rPr lang="en-GB" sz="1100" b="1" noProof="0" dirty="0">
                <a:solidFill>
                  <a:srgbClr val="8F3685"/>
                </a:solidFill>
                <a:latin typeface="Arial" panose="020B0604020202020204" pitchFamily="34" charset="0"/>
                <a:cs typeface="Arial" panose="020B0604020202020204" pitchFamily="34" charset="0"/>
              </a:rPr>
              <a:t>0.37</a:t>
            </a:r>
            <a:r>
              <a:rPr kumimoji="0" lang="en-GB" sz="1100" b="1" i="0" u="none" strike="noStrike" kern="1200" cap="none" spc="0" normalizeH="0" baseline="0" noProof="0" dirty="0">
                <a:ln>
                  <a:noFill/>
                </a:ln>
                <a:solidFill>
                  <a:srgbClr val="8F3685"/>
                </a:solidFill>
                <a:effectLst/>
                <a:uLnTx/>
                <a:uFillTx/>
                <a:latin typeface="Arial" panose="020B0604020202020204" pitchFamily="34" charset="0"/>
                <a:ea typeface="MS PGothic" charset="0"/>
                <a:cs typeface="Arial" panose="020B0604020202020204" pitchFamily="34" charset="0"/>
              </a:rPr>
              <a:t>, 2.09)</a:t>
            </a:r>
          </a:p>
        </p:txBody>
      </p:sp>
      <p:sp>
        <p:nvSpPr>
          <p:cNvPr id="30" name="Left Brace 29">
            <a:extLst>
              <a:ext uri="{FF2B5EF4-FFF2-40B4-BE49-F238E27FC236}">
                <a16:creationId xmlns:a16="http://schemas.microsoft.com/office/drawing/2014/main" id="{63AC06CF-7AF9-CA5C-6182-5C32E6CE7F7A}"/>
              </a:ext>
            </a:extLst>
          </p:cNvPr>
          <p:cNvSpPr/>
          <p:nvPr/>
        </p:nvSpPr>
        <p:spPr>
          <a:xfrm rot="16200000">
            <a:off x="10863802" y="4475680"/>
            <a:ext cx="130063" cy="922299"/>
          </a:xfrm>
          <a:prstGeom prst="leftBrace">
            <a:avLst/>
          </a:prstGeom>
          <a:ln w="19050">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algn="l" defTabSz="609585" rtl="0" eaLnBrk="0" fontAlgn="base" hangingPunct="0">
              <a:spcBef>
                <a:spcPct val="0"/>
              </a:spcBef>
              <a:spcAft>
                <a:spcPct val="0"/>
              </a:spcAft>
              <a:defRPr kern="1200">
                <a:solidFill>
                  <a:schemeClr val="tx1"/>
                </a:solidFill>
                <a:latin typeface="+mn-lt"/>
                <a:ea typeface="+mn-ea"/>
                <a:cs typeface="+mn-cs"/>
              </a:defRPr>
            </a:lvl1pPr>
            <a:lvl2pPr marL="609585" algn="l" defTabSz="609585" rtl="0" eaLnBrk="0" fontAlgn="base" hangingPunct="0">
              <a:spcBef>
                <a:spcPct val="0"/>
              </a:spcBef>
              <a:spcAft>
                <a:spcPct val="0"/>
              </a:spcAft>
              <a:defRPr kern="1200">
                <a:solidFill>
                  <a:schemeClr val="tx1"/>
                </a:solidFill>
                <a:latin typeface="+mn-lt"/>
                <a:ea typeface="+mn-ea"/>
                <a:cs typeface="+mn-cs"/>
              </a:defRPr>
            </a:lvl2pPr>
            <a:lvl3pPr marL="1219170" algn="l" defTabSz="609585" rtl="0" eaLnBrk="0" fontAlgn="base" hangingPunct="0">
              <a:spcBef>
                <a:spcPct val="0"/>
              </a:spcBef>
              <a:spcAft>
                <a:spcPct val="0"/>
              </a:spcAft>
              <a:defRPr kern="1200">
                <a:solidFill>
                  <a:schemeClr val="tx1"/>
                </a:solidFill>
                <a:latin typeface="+mn-lt"/>
                <a:ea typeface="+mn-ea"/>
                <a:cs typeface="+mn-cs"/>
              </a:defRPr>
            </a:lvl3pPr>
            <a:lvl4pPr marL="1828754" algn="l" defTabSz="609585" rtl="0" eaLnBrk="0" fontAlgn="base" hangingPunct="0">
              <a:spcBef>
                <a:spcPct val="0"/>
              </a:spcBef>
              <a:spcAft>
                <a:spcPct val="0"/>
              </a:spcAft>
              <a:defRPr kern="1200">
                <a:solidFill>
                  <a:schemeClr val="tx1"/>
                </a:solidFill>
                <a:latin typeface="+mn-lt"/>
                <a:ea typeface="+mn-ea"/>
                <a:cs typeface="+mn-cs"/>
              </a:defRPr>
            </a:lvl4pPr>
            <a:lvl5pPr marL="2438339" algn="l" defTabSz="609585" rtl="0" eaLnBrk="0" fontAlgn="base" hangingPunct="0">
              <a:spcBef>
                <a:spcPct val="0"/>
              </a:spcBef>
              <a:spcAft>
                <a:spcPct val="0"/>
              </a:spcAft>
              <a:defRPr kern="1200">
                <a:solidFill>
                  <a:schemeClr val="tx1"/>
                </a:solidFill>
                <a:latin typeface="+mn-lt"/>
                <a:ea typeface="+mn-ea"/>
                <a:cs typeface="+mn-cs"/>
              </a:defRPr>
            </a:lvl5pPr>
            <a:lvl6pPr marL="3047924" algn="l" defTabSz="609585" rtl="0" eaLnBrk="1" latinLnBrk="0" hangingPunct="1">
              <a:defRPr kern="1200">
                <a:solidFill>
                  <a:schemeClr val="tx1"/>
                </a:solidFill>
                <a:latin typeface="+mn-lt"/>
                <a:ea typeface="+mn-ea"/>
                <a:cs typeface="+mn-cs"/>
              </a:defRPr>
            </a:lvl6pPr>
            <a:lvl7pPr marL="3657509" algn="l" defTabSz="609585" rtl="0" eaLnBrk="1" latinLnBrk="0" hangingPunct="1">
              <a:defRPr kern="1200">
                <a:solidFill>
                  <a:schemeClr val="tx1"/>
                </a:solidFill>
                <a:latin typeface="+mn-lt"/>
                <a:ea typeface="+mn-ea"/>
                <a:cs typeface="+mn-cs"/>
              </a:defRPr>
            </a:lvl7pPr>
            <a:lvl8pPr marL="4267093" algn="l" defTabSz="609585" rtl="0" eaLnBrk="1" latinLnBrk="0" hangingPunct="1">
              <a:defRPr kern="1200">
                <a:solidFill>
                  <a:schemeClr val="tx1"/>
                </a:solidFill>
                <a:latin typeface="+mn-lt"/>
                <a:ea typeface="+mn-ea"/>
                <a:cs typeface="+mn-cs"/>
              </a:defRPr>
            </a:lvl8pPr>
            <a:lvl9pPr marL="4876678" algn="l" defTabSz="609585" rtl="0" eaLnBrk="1" latinLnBrk="0" hangingPunct="1">
              <a:defRPr kern="1200">
                <a:solidFill>
                  <a:schemeClr val="tx1"/>
                </a:solidFill>
                <a:latin typeface="+mn-lt"/>
                <a:ea typeface="+mn-ea"/>
                <a:cs typeface="+mn-cs"/>
              </a:defRPr>
            </a:lvl9pPr>
          </a:lstStyle>
          <a:p>
            <a:pPr marL="0" marR="0" lvl="0" indent="0" algn="ctr" defTabSz="609585" rtl="0" eaLnBrk="0" fontAlgn="base" latinLnBrk="0" hangingPunct="0">
              <a:lnSpc>
                <a:spcPct val="100000"/>
              </a:lnSpc>
              <a:spcBef>
                <a:spcPct val="0"/>
              </a:spcBef>
              <a:spcAft>
                <a:spcPct val="0"/>
              </a:spcAft>
              <a:buClrTx/>
              <a:buSzTx/>
              <a:buFontTx/>
              <a:buNone/>
              <a:tabLst/>
              <a:defRPr/>
            </a:pPr>
            <a:endParaRPr kumimoji="0" lang="en-GB" sz="1800" b="1" i="0" u="none" strike="noStrike" kern="1200" cap="none" spc="0" normalizeH="0" baseline="0" noProof="0" dirty="0">
              <a:ln>
                <a:noFill/>
              </a:ln>
              <a:solidFill>
                <a:srgbClr val="8F3685"/>
              </a:solidFill>
              <a:effectLst/>
              <a:uLnTx/>
              <a:uFillTx/>
              <a:latin typeface="Arial" panose="020B0604020202020204"/>
              <a:ea typeface="+mn-ea"/>
              <a:cs typeface="+mn-cs"/>
            </a:endParaRPr>
          </a:p>
        </p:txBody>
      </p:sp>
      <p:sp>
        <p:nvSpPr>
          <p:cNvPr id="32" name="Rectangle 31">
            <a:extLst>
              <a:ext uri="{FF2B5EF4-FFF2-40B4-BE49-F238E27FC236}">
                <a16:creationId xmlns:a16="http://schemas.microsoft.com/office/drawing/2014/main" id="{2F9BE49D-1FA0-F8C5-491A-9AA1E8E6C2FF}"/>
              </a:ext>
            </a:extLst>
          </p:cNvPr>
          <p:cNvSpPr/>
          <p:nvPr/>
        </p:nvSpPr>
        <p:spPr>
          <a:xfrm>
            <a:off x="6725936" y="1777137"/>
            <a:ext cx="2370439" cy="316179"/>
          </a:xfrm>
          <a:prstGeom prst="rect">
            <a:avLst/>
          </a:prstGeom>
          <a:solidFill>
            <a:schemeClr val="accent3">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0" fontAlgn="base" latinLnBrk="0" hangingPunct="0">
              <a:lnSpc>
                <a:spcPct val="100000"/>
              </a:lnSpc>
              <a:spcBef>
                <a:spcPct val="0"/>
              </a:spcBef>
              <a:spcAft>
                <a:spcPct val="0"/>
              </a:spcAft>
              <a:buClrTx/>
              <a:buSzTx/>
              <a:buFontTx/>
              <a:buNone/>
              <a:tabLst/>
              <a:defRPr/>
            </a:pPr>
            <a:r>
              <a:rPr kumimoji="0" lang="en-GB" sz="1600" b="1" i="0" u="none" strike="noStrike" kern="1200" cap="none" spc="0" normalizeH="0" baseline="0" noProof="0" dirty="0">
                <a:ln>
                  <a:noFill/>
                </a:ln>
                <a:solidFill>
                  <a:srgbClr val="16374D"/>
                </a:solidFill>
                <a:effectLst/>
                <a:uLnTx/>
                <a:uFillTx/>
                <a:latin typeface="Arial" panose="020B0604020202020204"/>
                <a:ea typeface="+mn-ea"/>
                <a:cs typeface="+mn-cs"/>
              </a:rPr>
              <a:t>Total slope</a:t>
            </a:r>
            <a:r>
              <a:rPr kumimoji="0" lang="en-GB" sz="1600" b="1" i="0" u="none" strike="noStrike" kern="1200" cap="none" spc="0" normalizeH="0" baseline="30000" noProof="0" dirty="0">
                <a:ln>
                  <a:noFill/>
                </a:ln>
                <a:solidFill>
                  <a:srgbClr val="16374D"/>
                </a:solidFill>
                <a:effectLst/>
                <a:uLnTx/>
                <a:uFillTx/>
                <a:latin typeface="Arial" panose="020B0604020202020204"/>
                <a:ea typeface="+mn-ea"/>
                <a:cs typeface="+mn-cs"/>
              </a:rPr>
              <a:t>§</a:t>
            </a:r>
          </a:p>
        </p:txBody>
      </p:sp>
      <p:sp>
        <p:nvSpPr>
          <p:cNvPr id="34" name="TextBox 4">
            <a:extLst>
              <a:ext uri="{FF2B5EF4-FFF2-40B4-BE49-F238E27FC236}">
                <a16:creationId xmlns:a16="http://schemas.microsoft.com/office/drawing/2014/main" id="{A4F26853-5AA1-5E13-467B-D8FDDB9A2A6E}"/>
              </a:ext>
            </a:extLst>
          </p:cNvPr>
          <p:cNvSpPr txBox="1"/>
          <p:nvPr/>
        </p:nvSpPr>
        <p:spPr>
          <a:xfrm>
            <a:off x="7214836" y="5276881"/>
            <a:ext cx="1578122" cy="787030"/>
          </a:xfrm>
          <a:prstGeom prst="rect">
            <a:avLst/>
          </a:prstGeom>
          <a:noFill/>
          <a:ln w="19050"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l" defTabSz="609585" rtl="0" eaLnBrk="0" fontAlgn="base" latinLnBrk="0" hangingPunct="0">
              <a:lnSpc>
                <a:spcPct val="100000"/>
              </a:lnSpc>
              <a:spcBef>
                <a:spcPct val="0"/>
              </a:spcBef>
              <a:spcAft>
                <a:spcPct val="0"/>
              </a:spcAft>
              <a:buClrTx/>
              <a:buSzTx/>
              <a:buFontTx/>
              <a:buNone/>
              <a:tabLst/>
              <a:defRPr/>
            </a:pPr>
            <a:r>
              <a:rPr kumimoji="0" lang="en-GB" sz="1050" b="1" i="1" u="none" strike="noStrike" kern="1200" cap="none" spc="0" normalizeH="0" baseline="0" noProof="0" dirty="0">
                <a:ln>
                  <a:noFill/>
                </a:ln>
                <a:solidFill>
                  <a:schemeClr val="tx1"/>
                </a:solidFill>
                <a:effectLst/>
                <a:uLnTx/>
                <a:uFillTx/>
                <a:latin typeface="Arial" panose="020B0604020202020204"/>
                <a:ea typeface="+mn-ea"/>
                <a:cs typeface="Times New Roman" panose="02020603050405020304" pitchFamily="18" charset="0"/>
              </a:rPr>
              <a:t>p</a:t>
            </a:r>
            <a:r>
              <a:rPr kumimoji="0" lang="en-GB" sz="1050" b="1" i="0" u="none" strike="noStrike" kern="1200" cap="none" spc="0" normalizeH="0" baseline="0" noProof="0" dirty="0">
                <a:ln>
                  <a:noFill/>
                </a:ln>
                <a:solidFill>
                  <a:schemeClr val="tx1"/>
                </a:solidFill>
                <a:effectLst/>
                <a:uLnTx/>
                <a:uFillTx/>
                <a:latin typeface="Arial" panose="020B0604020202020204"/>
                <a:ea typeface="+mn-ea"/>
                <a:cs typeface="Times New Roman" panose="02020603050405020304" pitchFamily="18" charset="0"/>
              </a:rPr>
              <a:t>-interaction: 0.960</a:t>
            </a:r>
            <a:endParaRPr lang="en-GB" sz="1050" b="1" noProof="0" dirty="0">
              <a:solidFill>
                <a:schemeClr val="tx1"/>
              </a:solidFill>
            </a:endParaRPr>
          </a:p>
        </p:txBody>
      </p:sp>
      <p:sp>
        <p:nvSpPr>
          <p:cNvPr id="36" name="TextBox 4">
            <a:extLst>
              <a:ext uri="{FF2B5EF4-FFF2-40B4-BE49-F238E27FC236}">
                <a16:creationId xmlns:a16="http://schemas.microsoft.com/office/drawing/2014/main" id="{7A057589-8260-E50D-5A92-F2CAFED1AA7B}"/>
              </a:ext>
            </a:extLst>
          </p:cNvPr>
          <p:cNvSpPr txBox="1"/>
          <p:nvPr/>
        </p:nvSpPr>
        <p:spPr>
          <a:xfrm>
            <a:off x="9651551" y="5276881"/>
            <a:ext cx="1578122" cy="787030"/>
          </a:xfrm>
          <a:prstGeom prst="rect">
            <a:avLst/>
          </a:prstGeom>
          <a:noFill/>
          <a:ln w="19050"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l" defTabSz="609585" rtl="0" eaLnBrk="0" fontAlgn="base" latinLnBrk="0" hangingPunct="0">
              <a:lnSpc>
                <a:spcPct val="100000"/>
              </a:lnSpc>
              <a:spcBef>
                <a:spcPct val="0"/>
              </a:spcBef>
              <a:spcAft>
                <a:spcPct val="0"/>
              </a:spcAft>
              <a:buClrTx/>
              <a:buSzTx/>
              <a:buFontTx/>
              <a:buNone/>
              <a:tabLst/>
              <a:defRPr/>
            </a:pPr>
            <a:r>
              <a:rPr kumimoji="0" lang="en-GB" sz="1050" b="1" i="1" u="none" strike="noStrike" kern="1200" cap="none" spc="0" normalizeH="0" baseline="0" noProof="0" dirty="0">
                <a:ln>
                  <a:noFill/>
                </a:ln>
                <a:solidFill>
                  <a:schemeClr val="tx1"/>
                </a:solidFill>
                <a:effectLst/>
                <a:uLnTx/>
                <a:uFillTx/>
                <a:latin typeface="Arial" panose="020B0604020202020204"/>
                <a:ea typeface="+mn-ea"/>
                <a:cs typeface="Times New Roman" panose="02020603050405020304" pitchFamily="18" charset="0"/>
              </a:rPr>
              <a:t>p</a:t>
            </a:r>
            <a:r>
              <a:rPr kumimoji="0" lang="en-GB" sz="1050" b="1" i="0" u="none" strike="noStrike" kern="1200" cap="none" spc="0" normalizeH="0" baseline="0" noProof="0" dirty="0">
                <a:ln>
                  <a:noFill/>
                </a:ln>
                <a:solidFill>
                  <a:schemeClr val="tx1"/>
                </a:solidFill>
                <a:effectLst/>
                <a:uLnTx/>
                <a:uFillTx/>
                <a:latin typeface="Arial" panose="020B0604020202020204"/>
                <a:ea typeface="+mn-ea"/>
                <a:cs typeface="Times New Roman" panose="02020603050405020304" pitchFamily="18" charset="0"/>
              </a:rPr>
              <a:t>-interaction: 0.810</a:t>
            </a:r>
            <a:endParaRPr lang="en-GB" sz="1050" b="1" noProof="0" dirty="0">
              <a:solidFill>
                <a:schemeClr val="tx1"/>
              </a:solidFill>
            </a:endParaRPr>
          </a:p>
        </p:txBody>
      </p:sp>
      <p:sp>
        <p:nvSpPr>
          <p:cNvPr id="38" name="Rectangle 37">
            <a:extLst>
              <a:ext uri="{FF2B5EF4-FFF2-40B4-BE49-F238E27FC236}">
                <a16:creationId xmlns:a16="http://schemas.microsoft.com/office/drawing/2014/main" id="{C6B48745-9979-079D-B8F8-8C7E69CBEE3D}"/>
              </a:ext>
            </a:extLst>
          </p:cNvPr>
          <p:cNvSpPr/>
          <p:nvPr/>
        </p:nvSpPr>
        <p:spPr>
          <a:xfrm>
            <a:off x="9110528" y="1780648"/>
            <a:ext cx="2423010" cy="300476"/>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kumimoji="0" lang="en-GB" sz="1600" b="1" i="0" u="none" strike="noStrike" kern="1200" cap="none" spc="0" normalizeH="0" baseline="0" noProof="0" dirty="0">
                <a:ln>
                  <a:noFill/>
                </a:ln>
                <a:solidFill>
                  <a:srgbClr val="16374D"/>
                </a:solidFill>
                <a:effectLst/>
                <a:uLnTx/>
                <a:uFillTx/>
                <a:latin typeface="Arial" panose="020B0604020202020204"/>
                <a:ea typeface="+mn-ea"/>
                <a:cs typeface="+mn-cs"/>
              </a:rPr>
              <a:t>Chronic slope</a:t>
            </a:r>
            <a:r>
              <a:rPr lang="en-GB" sz="1600" b="1" baseline="30000" noProof="0" dirty="0">
                <a:solidFill>
                  <a:schemeClr val="accent3"/>
                </a:solidFill>
              </a:rPr>
              <a:t>¶</a:t>
            </a:r>
            <a:r>
              <a:rPr kumimoji="0" lang="en-GB" sz="1600" b="1" i="0" u="none" strike="noStrike" kern="1200" cap="none" spc="0" normalizeH="0" baseline="0" noProof="0" dirty="0">
                <a:ln>
                  <a:noFill/>
                </a:ln>
                <a:solidFill>
                  <a:schemeClr val="accent3"/>
                </a:solidFill>
                <a:effectLst/>
                <a:uLnTx/>
                <a:uFillTx/>
                <a:ea typeface="+mn-ea"/>
                <a:cs typeface="+mn-cs"/>
              </a:rPr>
              <a:t> </a:t>
            </a:r>
          </a:p>
        </p:txBody>
      </p:sp>
      <p:grpSp>
        <p:nvGrpSpPr>
          <p:cNvPr id="6" name="Group 5">
            <a:extLst>
              <a:ext uri="{FF2B5EF4-FFF2-40B4-BE49-F238E27FC236}">
                <a16:creationId xmlns:a16="http://schemas.microsoft.com/office/drawing/2014/main" id="{9365C3DB-8D32-1B7E-F252-E389A098E6CB}"/>
              </a:ext>
            </a:extLst>
          </p:cNvPr>
          <p:cNvGrpSpPr/>
          <p:nvPr/>
        </p:nvGrpSpPr>
        <p:grpSpPr>
          <a:xfrm>
            <a:off x="4796415" y="1328834"/>
            <a:ext cx="2488726" cy="267629"/>
            <a:chOff x="4880600" y="1288253"/>
            <a:chExt cx="2488726" cy="267629"/>
          </a:xfrm>
        </p:grpSpPr>
        <p:grpSp>
          <p:nvGrpSpPr>
            <p:cNvPr id="2" name="Group 1">
              <a:extLst>
                <a:ext uri="{FF2B5EF4-FFF2-40B4-BE49-F238E27FC236}">
                  <a16:creationId xmlns:a16="http://schemas.microsoft.com/office/drawing/2014/main" id="{6C4C8792-7444-7989-1EDA-0064EB07FCA2}"/>
                </a:ext>
              </a:extLst>
            </p:cNvPr>
            <p:cNvGrpSpPr/>
            <p:nvPr/>
          </p:nvGrpSpPr>
          <p:grpSpPr>
            <a:xfrm>
              <a:off x="4880600" y="1288253"/>
              <a:ext cx="1343063" cy="267629"/>
              <a:chOff x="5336845" y="1273759"/>
              <a:chExt cx="1343063" cy="267629"/>
            </a:xfrm>
          </p:grpSpPr>
          <p:sp>
            <p:nvSpPr>
              <p:cNvPr id="42" name="Rectangle 41">
                <a:extLst>
                  <a:ext uri="{FF2B5EF4-FFF2-40B4-BE49-F238E27FC236}">
                    <a16:creationId xmlns:a16="http://schemas.microsoft.com/office/drawing/2014/main" id="{937FBABE-8A72-3BBB-0A4C-B51C80BCBFA7}"/>
                  </a:ext>
                </a:extLst>
              </p:cNvPr>
              <p:cNvSpPr/>
              <p:nvPr/>
            </p:nvSpPr>
            <p:spPr>
              <a:xfrm>
                <a:off x="5336845" y="1318364"/>
                <a:ext cx="180000" cy="17841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46" name="TextBox 45">
                <a:extLst>
                  <a:ext uri="{FF2B5EF4-FFF2-40B4-BE49-F238E27FC236}">
                    <a16:creationId xmlns:a16="http://schemas.microsoft.com/office/drawing/2014/main" id="{EDCC37B4-6FDC-75C4-F55A-4B5ECC87644D}"/>
                  </a:ext>
                </a:extLst>
              </p:cNvPr>
              <p:cNvSpPr txBox="1"/>
              <p:nvPr/>
            </p:nvSpPr>
            <p:spPr>
              <a:xfrm>
                <a:off x="5482430" y="1273759"/>
                <a:ext cx="1197478" cy="267629"/>
              </a:xfrm>
              <a:prstGeom prst="rect">
                <a:avLst/>
              </a:prstGeom>
            </p:spPr>
            <p:txBody>
              <a:bodyPr vert="horz" wrap="square" lIns="91440" tIns="45720" rIns="91440" bIns="45720" rtlCol="0">
                <a:noAutofit/>
              </a:bodyPr>
              <a:lstStyle/>
              <a:p>
                <a:pPr algn="l">
                  <a:spcBef>
                    <a:spcPts val="600"/>
                  </a:spcBef>
                </a:pPr>
                <a:r>
                  <a:rPr lang="en-GB" sz="1200" noProof="0" dirty="0">
                    <a:latin typeface="+mn-lt"/>
                  </a:rPr>
                  <a:t>Finerenone</a:t>
                </a:r>
              </a:p>
            </p:txBody>
          </p:sp>
        </p:grpSp>
        <p:grpSp>
          <p:nvGrpSpPr>
            <p:cNvPr id="5" name="Group 4">
              <a:extLst>
                <a:ext uri="{FF2B5EF4-FFF2-40B4-BE49-F238E27FC236}">
                  <a16:creationId xmlns:a16="http://schemas.microsoft.com/office/drawing/2014/main" id="{2E54035D-1C3D-6915-E464-3B6C21B230B4}"/>
                </a:ext>
              </a:extLst>
            </p:cNvPr>
            <p:cNvGrpSpPr/>
            <p:nvPr/>
          </p:nvGrpSpPr>
          <p:grpSpPr>
            <a:xfrm>
              <a:off x="6026263" y="1288253"/>
              <a:ext cx="1343063" cy="267629"/>
              <a:chOff x="5336845" y="1619447"/>
              <a:chExt cx="1343063" cy="267629"/>
            </a:xfrm>
          </p:grpSpPr>
          <p:sp>
            <p:nvSpPr>
              <p:cNvPr id="44" name="Rectangle 43">
                <a:extLst>
                  <a:ext uri="{FF2B5EF4-FFF2-40B4-BE49-F238E27FC236}">
                    <a16:creationId xmlns:a16="http://schemas.microsoft.com/office/drawing/2014/main" id="{0FA51065-3669-D9D2-33D2-ADF8CE56E380}"/>
                  </a:ext>
                </a:extLst>
              </p:cNvPr>
              <p:cNvSpPr/>
              <p:nvPr/>
            </p:nvSpPr>
            <p:spPr>
              <a:xfrm>
                <a:off x="5336845" y="1664052"/>
                <a:ext cx="180000" cy="178419"/>
              </a:xfrm>
              <a:prstGeom prst="rect">
                <a:avLst/>
              </a:prstGeom>
              <a:solidFill>
                <a:srgbClr val="5358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48" name="TextBox 47">
                <a:extLst>
                  <a:ext uri="{FF2B5EF4-FFF2-40B4-BE49-F238E27FC236}">
                    <a16:creationId xmlns:a16="http://schemas.microsoft.com/office/drawing/2014/main" id="{E8F3177D-9775-C49F-4350-0491ACF6C240}"/>
                  </a:ext>
                </a:extLst>
              </p:cNvPr>
              <p:cNvSpPr txBox="1"/>
              <p:nvPr/>
            </p:nvSpPr>
            <p:spPr>
              <a:xfrm>
                <a:off x="5482430" y="1619447"/>
                <a:ext cx="1197478" cy="267629"/>
              </a:xfrm>
              <a:prstGeom prst="rect">
                <a:avLst/>
              </a:prstGeom>
            </p:spPr>
            <p:txBody>
              <a:bodyPr vert="horz" wrap="square" lIns="91440" tIns="45720" rIns="91440" bIns="45720" rtlCol="0">
                <a:noAutofit/>
              </a:bodyPr>
              <a:lstStyle/>
              <a:p>
                <a:pPr algn="l">
                  <a:spcBef>
                    <a:spcPts val="600"/>
                  </a:spcBef>
                </a:pPr>
                <a:r>
                  <a:rPr lang="en-GB" sz="1200" noProof="0" dirty="0">
                    <a:latin typeface="+mn-lt"/>
                  </a:rPr>
                  <a:t>Placebo</a:t>
                </a:r>
              </a:p>
            </p:txBody>
          </p:sp>
        </p:grpSp>
      </p:grpSp>
      <p:pic>
        <p:nvPicPr>
          <p:cNvPr id="13" name="Picture 12">
            <a:extLst>
              <a:ext uri="{FF2B5EF4-FFF2-40B4-BE49-F238E27FC236}">
                <a16:creationId xmlns:a16="http://schemas.microsoft.com/office/drawing/2014/main" id="{155823ED-93E8-048B-BA49-F410702DB8DC}"/>
              </a:ext>
            </a:extLst>
          </p:cNvPr>
          <p:cNvPicPr>
            <a:picLocks noChangeAspect="1"/>
          </p:cNvPicPr>
          <p:nvPr/>
        </p:nvPicPr>
        <p:blipFill>
          <a:blip r:embed="rId9">
            <a:clrChange>
              <a:clrFrom>
                <a:srgbClr val="FAFAFA"/>
              </a:clrFrom>
              <a:clrTo>
                <a:srgbClr val="FAFAFA">
                  <a:alpha val="0"/>
                </a:srgbClr>
              </a:clrTo>
            </a:clrChange>
          </a:blip>
          <a:stretch>
            <a:fillRect/>
          </a:stretch>
        </p:blipFill>
        <p:spPr>
          <a:xfrm>
            <a:off x="41733" y="6013459"/>
            <a:ext cx="1291102" cy="340129"/>
          </a:xfrm>
          <a:prstGeom prst="rect">
            <a:avLst/>
          </a:prstGeom>
        </p:spPr>
      </p:pic>
      <p:grpSp>
        <p:nvGrpSpPr>
          <p:cNvPr id="325" name="Group 324">
            <a:extLst>
              <a:ext uri="{FF2B5EF4-FFF2-40B4-BE49-F238E27FC236}">
                <a16:creationId xmlns:a16="http://schemas.microsoft.com/office/drawing/2014/main" id="{15425818-0CC4-7092-0125-23C0ECA8EA45}"/>
              </a:ext>
            </a:extLst>
          </p:cNvPr>
          <p:cNvGrpSpPr/>
          <p:nvPr/>
        </p:nvGrpSpPr>
        <p:grpSpPr>
          <a:xfrm>
            <a:off x="139561" y="1951822"/>
            <a:ext cx="5626652" cy="3583714"/>
            <a:chOff x="139561" y="1951822"/>
            <a:chExt cx="5626652" cy="3583714"/>
          </a:xfrm>
        </p:grpSpPr>
        <p:cxnSp>
          <p:nvCxnSpPr>
            <p:cNvPr id="7" name="Straight Connector 6">
              <a:extLst>
                <a:ext uri="{FF2B5EF4-FFF2-40B4-BE49-F238E27FC236}">
                  <a16:creationId xmlns:a16="http://schemas.microsoft.com/office/drawing/2014/main" id="{081966DF-798F-7F10-12C5-633D0E011A60}"/>
                </a:ext>
              </a:extLst>
            </p:cNvPr>
            <p:cNvCxnSpPr>
              <a:cxnSpLocks/>
            </p:cNvCxnSpPr>
            <p:nvPr/>
          </p:nvCxnSpPr>
          <p:spPr>
            <a:xfrm flipV="1">
              <a:off x="3778250" y="1989138"/>
              <a:ext cx="0" cy="256909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9" name="Freeform 39">
              <a:extLst>
                <a:ext uri="{FF2B5EF4-FFF2-40B4-BE49-F238E27FC236}">
                  <a16:creationId xmlns:a16="http://schemas.microsoft.com/office/drawing/2014/main" id="{B16E3861-2168-51BA-92D4-EF8D48F57205}"/>
                </a:ext>
              </a:extLst>
            </p:cNvPr>
            <p:cNvSpPr>
              <a:spLocks/>
            </p:cNvSpPr>
            <p:nvPr/>
          </p:nvSpPr>
          <p:spPr bwMode="auto">
            <a:xfrm>
              <a:off x="1078168" y="2266709"/>
              <a:ext cx="3719701" cy="1417815"/>
            </a:xfrm>
            <a:custGeom>
              <a:avLst/>
              <a:gdLst>
                <a:gd name="T0" fmla="*/ 0 w 2251"/>
                <a:gd name="T1" fmla="*/ 27 h 858"/>
                <a:gd name="T2" fmla="*/ 51 w 2251"/>
                <a:gd name="T3" fmla="*/ 0 h 858"/>
                <a:gd name="T4" fmla="*/ 154 w 2251"/>
                <a:gd name="T5" fmla="*/ 74 h 858"/>
                <a:gd name="T6" fmla="*/ 307 w 2251"/>
                <a:gd name="T7" fmla="*/ 91 h 858"/>
                <a:gd name="T8" fmla="*/ 461 w 2251"/>
                <a:gd name="T9" fmla="*/ 160 h 858"/>
                <a:gd name="T10" fmla="*/ 615 w 2251"/>
                <a:gd name="T11" fmla="*/ 176 h 858"/>
                <a:gd name="T12" fmla="*/ 820 w 2251"/>
                <a:gd name="T13" fmla="*/ 269 h 858"/>
                <a:gd name="T14" fmla="*/ 1023 w 2251"/>
                <a:gd name="T15" fmla="*/ 325 h 858"/>
                <a:gd name="T16" fmla="*/ 1228 w 2251"/>
                <a:gd name="T17" fmla="*/ 439 h 858"/>
                <a:gd name="T18" fmla="*/ 1433 w 2251"/>
                <a:gd name="T19" fmla="*/ 532 h 858"/>
                <a:gd name="T20" fmla="*/ 1638 w 2251"/>
                <a:gd name="T21" fmla="*/ 582 h 858"/>
                <a:gd name="T22" fmla="*/ 1841 w 2251"/>
                <a:gd name="T23" fmla="*/ 637 h 858"/>
                <a:gd name="T24" fmla="*/ 2046 w 2251"/>
                <a:gd name="T25" fmla="*/ 687 h 858"/>
                <a:gd name="T26" fmla="*/ 2251 w 2251"/>
                <a:gd name="T27" fmla="*/ 858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51" h="858">
                  <a:moveTo>
                    <a:pt x="0" y="27"/>
                  </a:moveTo>
                  <a:lnTo>
                    <a:pt x="51" y="0"/>
                  </a:lnTo>
                  <a:lnTo>
                    <a:pt x="154" y="74"/>
                  </a:lnTo>
                  <a:lnTo>
                    <a:pt x="307" y="91"/>
                  </a:lnTo>
                  <a:lnTo>
                    <a:pt x="461" y="160"/>
                  </a:lnTo>
                  <a:lnTo>
                    <a:pt x="615" y="176"/>
                  </a:lnTo>
                  <a:lnTo>
                    <a:pt x="820" y="269"/>
                  </a:lnTo>
                  <a:lnTo>
                    <a:pt x="1023" y="325"/>
                  </a:lnTo>
                  <a:lnTo>
                    <a:pt x="1228" y="439"/>
                  </a:lnTo>
                  <a:lnTo>
                    <a:pt x="1433" y="532"/>
                  </a:lnTo>
                  <a:lnTo>
                    <a:pt x="1638" y="582"/>
                  </a:lnTo>
                  <a:lnTo>
                    <a:pt x="1841" y="637"/>
                  </a:lnTo>
                  <a:lnTo>
                    <a:pt x="2046" y="687"/>
                  </a:lnTo>
                  <a:lnTo>
                    <a:pt x="2251" y="858"/>
                  </a:lnTo>
                </a:path>
              </a:pathLst>
            </a:custGeom>
            <a:noFill/>
            <a:ln w="19050" cap="flat">
              <a:solidFill>
                <a:srgbClr val="53585A"/>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noProof="0" dirty="0"/>
            </a:p>
          </p:txBody>
        </p:sp>
        <p:sp>
          <p:nvSpPr>
            <p:cNvPr id="21" name="Freeform 82">
              <a:extLst>
                <a:ext uri="{FF2B5EF4-FFF2-40B4-BE49-F238E27FC236}">
                  <a16:creationId xmlns:a16="http://schemas.microsoft.com/office/drawing/2014/main" id="{2F1FE0C0-1701-8887-FCC5-EFEDCD6D8CBB}"/>
                </a:ext>
              </a:extLst>
            </p:cNvPr>
            <p:cNvSpPr>
              <a:spLocks/>
            </p:cNvSpPr>
            <p:nvPr/>
          </p:nvSpPr>
          <p:spPr bwMode="auto">
            <a:xfrm>
              <a:off x="1071558" y="2111647"/>
              <a:ext cx="3921302" cy="2456946"/>
            </a:xfrm>
            <a:custGeom>
              <a:avLst/>
              <a:gdLst>
                <a:gd name="T0" fmla="*/ 2373 w 2373"/>
                <a:gd name="T1" fmla="*/ 1566 h 1566"/>
                <a:gd name="T2" fmla="*/ 0 w 2373"/>
                <a:gd name="T3" fmla="*/ 1566 h 1566"/>
                <a:gd name="T4" fmla="*/ 0 w 2373"/>
                <a:gd name="T5" fmla="*/ 0 h 1566"/>
              </a:gdLst>
              <a:ahLst/>
              <a:cxnLst>
                <a:cxn ang="0">
                  <a:pos x="T0" y="T1"/>
                </a:cxn>
                <a:cxn ang="0">
                  <a:pos x="T2" y="T3"/>
                </a:cxn>
                <a:cxn ang="0">
                  <a:pos x="T4" y="T5"/>
                </a:cxn>
              </a:cxnLst>
              <a:rect l="0" t="0" r="r" b="b"/>
              <a:pathLst>
                <a:path w="2373" h="1566">
                  <a:moveTo>
                    <a:pt x="2373" y="1566"/>
                  </a:moveTo>
                  <a:lnTo>
                    <a:pt x="0" y="1566"/>
                  </a:lnTo>
                  <a:lnTo>
                    <a:pt x="0" y="0"/>
                  </a:lnTo>
                </a:path>
              </a:pathLst>
            </a:custGeom>
            <a:noFill/>
            <a:ln w="12700" cap="sq">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noProof="0" dirty="0"/>
            </a:p>
          </p:txBody>
        </p:sp>
        <p:sp>
          <p:nvSpPr>
            <p:cNvPr id="22" name="Line 6">
              <a:extLst>
                <a:ext uri="{FF2B5EF4-FFF2-40B4-BE49-F238E27FC236}">
                  <a16:creationId xmlns:a16="http://schemas.microsoft.com/office/drawing/2014/main" id="{104B238A-50B9-CF19-F23A-1DF066AF56D7}"/>
                </a:ext>
              </a:extLst>
            </p:cNvPr>
            <p:cNvSpPr>
              <a:spLocks noChangeShapeType="1"/>
            </p:cNvSpPr>
            <p:nvPr/>
          </p:nvSpPr>
          <p:spPr bwMode="auto">
            <a:xfrm>
              <a:off x="1064948" y="2311327"/>
              <a:ext cx="28092" cy="0"/>
            </a:xfrm>
            <a:prstGeom prst="line">
              <a:avLst/>
            </a:prstGeom>
            <a:noFill/>
            <a:ln w="11113" cap="flat">
              <a:solidFill>
                <a:srgbClr val="5358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050" noProof="0" dirty="0"/>
            </a:p>
          </p:txBody>
        </p:sp>
        <p:sp>
          <p:nvSpPr>
            <p:cNvPr id="23" name="Line 7">
              <a:extLst>
                <a:ext uri="{FF2B5EF4-FFF2-40B4-BE49-F238E27FC236}">
                  <a16:creationId xmlns:a16="http://schemas.microsoft.com/office/drawing/2014/main" id="{4641C458-E2D0-ACF6-0BBC-73DDB913E8DD}"/>
                </a:ext>
              </a:extLst>
            </p:cNvPr>
            <p:cNvSpPr>
              <a:spLocks noChangeShapeType="1"/>
            </p:cNvSpPr>
            <p:nvPr/>
          </p:nvSpPr>
          <p:spPr bwMode="auto">
            <a:xfrm>
              <a:off x="1078168" y="2311327"/>
              <a:ext cx="0" cy="0"/>
            </a:xfrm>
            <a:prstGeom prst="line">
              <a:avLst/>
            </a:prstGeom>
            <a:noFill/>
            <a:ln w="11113" cap="flat">
              <a:solidFill>
                <a:srgbClr val="5358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050" noProof="0" dirty="0"/>
            </a:p>
          </p:txBody>
        </p:sp>
        <p:sp>
          <p:nvSpPr>
            <p:cNvPr id="26" name="Line 8">
              <a:extLst>
                <a:ext uri="{FF2B5EF4-FFF2-40B4-BE49-F238E27FC236}">
                  <a16:creationId xmlns:a16="http://schemas.microsoft.com/office/drawing/2014/main" id="{CB1A527D-0A58-567A-AE25-2A8975D63766}"/>
                </a:ext>
              </a:extLst>
            </p:cNvPr>
            <p:cNvSpPr>
              <a:spLocks noChangeShapeType="1"/>
            </p:cNvSpPr>
            <p:nvPr/>
          </p:nvSpPr>
          <p:spPr bwMode="auto">
            <a:xfrm>
              <a:off x="1064948" y="2311327"/>
              <a:ext cx="28092" cy="0"/>
            </a:xfrm>
            <a:prstGeom prst="line">
              <a:avLst/>
            </a:prstGeom>
            <a:noFill/>
            <a:ln w="11113" cap="flat">
              <a:solidFill>
                <a:srgbClr val="5358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050" noProof="0" dirty="0"/>
            </a:p>
          </p:txBody>
        </p:sp>
        <p:sp>
          <p:nvSpPr>
            <p:cNvPr id="27" name="Line 9">
              <a:extLst>
                <a:ext uri="{FF2B5EF4-FFF2-40B4-BE49-F238E27FC236}">
                  <a16:creationId xmlns:a16="http://schemas.microsoft.com/office/drawing/2014/main" id="{CB511952-FA7E-2AB3-686D-A436F018A687}"/>
                </a:ext>
              </a:extLst>
            </p:cNvPr>
            <p:cNvSpPr>
              <a:spLocks noChangeShapeType="1"/>
            </p:cNvSpPr>
            <p:nvPr/>
          </p:nvSpPr>
          <p:spPr bwMode="auto">
            <a:xfrm>
              <a:off x="1051729" y="2311327"/>
              <a:ext cx="28092" cy="0"/>
            </a:xfrm>
            <a:prstGeom prst="line">
              <a:avLst/>
            </a:prstGeom>
            <a:noFill/>
            <a:ln w="11113" cap="flat">
              <a:solidFill>
                <a:srgbClr val="669BD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050" noProof="0" dirty="0"/>
            </a:p>
          </p:txBody>
        </p:sp>
        <p:sp>
          <p:nvSpPr>
            <p:cNvPr id="28" name="Line 10">
              <a:extLst>
                <a:ext uri="{FF2B5EF4-FFF2-40B4-BE49-F238E27FC236}">
                  <a16:creationId xmlns:a16="http://schemas.microsoft.com/office/drawing/2014/main" id="{CB539CFC-158B-C8BB-82EE-400A01C486B0}"/>
                </a:ext>
              </a:extLst>
            </p:cNvPr>
            <p:cNvSpPr>
              <a:spLocks noChangeShapeType="1"/>
            </p:cNvSpPr>
            <p:nvPr/>
          </p:nvSpPr>
          <p:spPr bwMode="auto">
            <a:xfrm>
              <a:off x="1066600" y="2311327"/>
              <a:ext cx="0" cy="0"/>
            </a:xfrm>
            <a:prstGeom prst="line">
              <a:avLst/>
            </a:prstGeom>
            <a:noFill/>
            <a:ln w="11113" cap="flat">
              <a:solidFill>
                <a:srgbClr val="669BD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050" noProof="0" dirty="0"/>
            </a:p>
          </p:txBody>
        </p:sp>
        <p:sp>
          <p:nvSpPr>
            <p:cNvPr id="31" name="Line 11">
              <a:extLst>
                <a:ext uri="{FF2B5EF4-FFF2-40B4-BE49-F238E27FC236}">
                  <a16:creationId xmlns:a16="http://schemas.microsoft.com/office/drawing/2014/main" id="{943EF88F-1940-6654-E360-885667681648}"/>
                </a:ext>
              </a:extLst>
            </p:cNvPr>
            <p:cNvSpPr>
              <a:spLocks noChangeShapeType="1"/>
            </p:cNvSpPr>
            <p:nvPr/>
          </p:nvSpPr>
          <p:spPr bwMode="auto">
            <a:xfrm>
              <a:off x="1051729" y="2311327"/>
              <a:ext cx="28092" cy="0"/>
            </a:xfrm>
            <a:prstGeom prst="line">
              <a:avLst/>
            </a:prstGeom>
            <a:noFill/>
            <a:ln w="11113" cap="flat">
              <a:solidFill>
                <a:srgbClr val="669BD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050" noProof="0" dirty="0"/>
            </a:p>
          </p:txBody>
        </p:sp>
        <p:sp>
          <p:nvSpPr>
            <p:cNvPr id="33" name="Freeform 12">
              <a:extLst>
                <a:ext uri="{FF2B5EF4-FFF2-40B4-BE49-F238E27FC236}">
                  <a16:creationId xmlns:a16="http://schemas.microsoft.com/office/drawing/2014/main" id="{6B65FD18-1579-8252-DBC7-A8192A7D91EC}"/>
                </a:ext>
              </a:extLst>
            </p:cNvPr>
            <p:cNvSpPr>
              <a:spLocks noEditPoints="1"/>
            </p:cNvSpPr>
            <p:nvPr/>
          </p:nvSpPr>
          <p:spPr bwMode="auto">
            <a:xfrm>
              <a:off x="1136004" y="2438566"/>
              <a:ext cx="28092" cy="142112"/>
            </a:xfrm>
            <a:custGeom>
              <a:avLst/>
              <a:gdLst>
                <a:gd name="T0" fmla="*/ 0 w 17"/>
                <a:gd name="T1" fmla="*/ 0 h 86"/>
                <a:gd name="T2" fmla="*/ 17 w 17"/>
                <a:gd name="T3" fmla="*/ 0 h 86"/>
                <a:gd name="T4" fmla="*/ 8 w 17"/>
                <a:gd name="T5" fmla="*/ 0 h 86"/>
                <a:gd name="T6" fmla="*/ 8 w 17"/>
                <a:gd name="T7" fmla="*/ 86 h 86"/>
                <a:gd name="T8" fmla="*/ 0 w 17"/>
                <a:gd name="T9" fmla="*/ 86 h 86"/>
                <a:gd name="T10" fmla="*/ 17 w 17"/>
                <a:gd name="T11" fmla="*/ 86 h 86"/>
              </a:gdLst>
              <a:ahLst/>
              <a:cxnLst>
                <a:cxn ang="0">
                  <a:pos x="T0" y="T1"/>
                </a:cxn>
                <a:cxn ang="0">
                  <a:pos x="T2" y="T3"/>
                </a:cxn>
                <a:cxn ang="0">
                  <a:pos x="T4" y="T5"/>
                </a:cxn>
                <a:cxn ang="0">
                  <a:pos x="T6" y="T7"/>
                </a:cxn>
                <a:cxn ang="0">
                  <a:pos x="T8" y="T9"/>
                </a:cxn>
                <a:cxn ang="0">
                  <a:pos x="T10" y="T11"/>
                </a:cxn>
              </a:cxnLst>
              <a:rect l="0" t="0" r="r" b="b"/>
              <a:pathLst>
                <a:path w="17" h="86">
                  <a:moveTo>
                    <a:pt x="0" y="0"/>
                  </a:moveTo>
                  <a:lnTo>
                    <a:pt x="17" y="0"/>
                  </a:lnTo>
                  <a:moveTo>
                    <a:pt x="8" y="0"/>
                  </a:moveTo>
                  <a:lnTo>
                    <a:pt x="8" y="86"/>
                  </a:lnTo>
                  <a:moveTo>
                    <a:pt x="0" y="86"/>
                  </a:moveTo>
                  <a:lnTo>
                    <a:pt x="17" y="86"/>
                  </a:lnTo>
                </a:path>
              </a:pathLst>
            </a:custGeom>
            <a:noFill/>
            <a:ln w="19050" cap="flat">
              <a:solidFill>
                <a:srgbClr val="669BD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sz="1050" noProof="0" dirty="0"/>
            </a:p>
          </p:txBody>
        </p:sp>
        <p:sp>
          <p:nvSpPr>
            <p:cNvPr id="35" name="Freeform 13">
              <a:extLst>
                <a:ext uri="{FF2B5EF4-FFF2-40B4-BE49-F238E27FC236}">
                  <a16:creationId xmlns:a16="http://schemas.microsoft.com/office/drawing/2014/main" id="{679EEB40-F7EE-C0D6-3A0F-48C33F0F25CA}"/>
                </a:ext>
              </a:extLst>
            </p:cNvPr>
            <p:cNvSpPr>
              <a:spLocks noEditPoints="1"/>
            </p:cNvSpPr>
            <p:nvPr/>
          </p:nvSpPr>
          <p:spPr bwMode="auto">
            <a:xfrm>
              <a:off x="1149224" y="2197306"/>
              <a:ext cx="28092" cy="138807"/>
            </a:xfrm>
            <a:custGeom>
              <a:avLst/>
              <a:gdLst>
                <a:gd name="T0" fmla="*/ 0 w 17"/>
                <a:gd name="T1" fmla="*/ 0 h 84"/>
                <a:gd name="T2" fmla="*/ 17 w 17"/>
                <a:gd name="T3" fmla="*/ 0 h 84"/>
                <a:gd name="T4" fmla="*/ 8 w 17"/>
                <a:gd name="T5" fmla="*/ 0 h 84"/>
                <a:gd name="T6" fmla="*/ 8 w 17"/>
                <a:gd name="T7" fmla="*/ 84 h 84"/>
                <a:gd name="T8" fmla="*/ 0 w 17"/>
                <a:gd name="T9" fmla="*/ 84 h 84"/>
                <a:gd name="T10" fmla="*/ 17 w 17"/>
                <a:gd name="T11" fmla="*/ 84 h 84"/>
              </a:gdLst>
              <a:ahLst/>
              <a:cxnLst>
                <a:cxn ang="0">
                  <a:pos x="T0" y="T1"/>
                </a:cxn>
                <a:cxn ang="0">
                  <a:pos x="T2" y="T3"/>
                </a:cxn>
                <a:cxn ang="0">
                  <a:pos x="T4" y="T5"/>
                </a:cxn>
                <a:cxn ang="0">
                  <a:pos x="T6" y="T7"/>
                </a:cxn>
                <a:cxn ang="0">
                  <a:pos x="T8" y="T9"/>
                </a:cxn>
                <a:cxn ang="0">
                  <a:pos x="T10" y="T11"/>
                </a:cxn>
              </a:cxnLst>
              <a:rect l="0" t="0" r="r" b="b"/>
              <a:pathLst>
                <a:path w="17" h="84">
                  <a:moveTo>
                    <a:pt x="0" y="0"/>
                  </a:moveTo>
                  <a:lnTo>
                    <a:pt x="17" y="0"/>
                  </a:lnTo>
                  <a:moveTo>
                    <a:pt x="8" y="0"/>
                  </a:moveTo>
                  <a:lnTo>
                    <a:pt x="8" y="84"/>
                  </a:lnTo>
                  <a:moveTo>
                    <a:pt x="0" y="84"/>
                  </a:moveTo>
                  <a:lnTo>
                    <a:pt x="17" y="84"/>
                  </a:lnTo>
                </a:path>
              </a:pathLst>
            </a:custGeom>
            <a:noFill/>
            <a:ln w="19050" cap="flat">
              <a:solidFill>
                <a:srgbClr val="53585A"/>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sz="1050" noProof="0" dirty="0"/>
            </a:p>
          </p:txBody>
        </p:sp>
        <p:sp>
          <p:nvSpPr>
            <p:cNvPr id="37" name="Freeform 14">
              <a:extLst>
                <a:ext uri="{FF2B5EF4-FFF2-40B4-BE49-F238E27FC236}">
                  <a16:creationId xmlns:a16="http://schemas.microsoft.com/office/drawing/2014/main" id="{C2F44E78-1CF5-FE6A-3639-979A813A796B}"/>
                </a:ext>
              </a:extLst>
            </p:cNvPr>
            <p:cNvSpPr>
              <a:spLocks noEditPoints="1"/>
            </p:cNvSpPr>
            <p:nvPr/>
          </p:nvSpPr>
          <p:spPr bwMode="auto">
            <a:xfrm>
              <a:off x="1306208" y="2527799"/>
              <a:ext cx="28092" cy="152027"/>
            </a:xfrm>
            <a:custGeom>
              <a:avLst/>
              <a:gdLst>
                <a:gd name="T0" fmla="*/ 0 w 17"/>
                <a:gd name="T1" fmla="*/ 0 h 92"/>
                <a:gd name="T2" fmla="*/ 17 w 17"/>
                <a:gd name="T3" fmla="*/ 0 h 92"/>
                <a:gd name="T4" fmla="*/ 8 w 17"/>
                <a:gd name="T5" fmla="*/ 0 h 92"/>
                <a:gd name="T6" fmla="*/ 8 w 17"/>
                <a:gd name="T7" fmla="*/ 92 h 92"/>
                <a:gd name="T8" fmla="*/ 0 w 17"/>
                <a:gd name="T9" fmla="*/ 92 h 92"/>
                <a:gd name="T10" fmla="*/ 17 w 17"/>
                <a:gd name="T11" fmla="*/ 92 h 92"/>
              </a:gdLst>
              <a:ahLst/>
              <a:cxnLst>
                <a:cxn ang="0">
                  <a:pos x="T0" y="T1"/>
                </a:cxn>
                <a:cxn ang="0">
                  <a:pos x="T2" y="T3"/>
                </a:cxn>
                <a:cxn ang="0">
                  <a:pos x="T4" y="T5"/>
                </a:cxn>
                <a:cxn ang="0">
                  <a:pos x="T6" y="T7"/>
                </a:cxn>
                <a:cxn ang="0">
                  <a:pos x="T8" y="T9"/>
                </a:cxn>
                <a:cxn ang="0">
                  <a:pos x="T10" y="T11"/>
                </a:cxn>
              </a:cxnLst>
              <a:rect l="0" t="0" r="r" b="b"/>
              <a:pathLst>
                <a:path w="17" h="92">
                  <a:moveTo>
                    <a:pt x="0" y="0"/>
                  </a:moveTo>
                  <a:lnTo>
                    <a:pt x="17" y="0"/>
                  </a:lnTo>
                  <a:moveTo>
                    <a:pt x="8" y="0"/>
                  </a:moveTo>
                  <a:lnTo>
                    <a:pt x="8" y="92"/>
                  </a:lnTo>
                  <a:moveTo>
                    <a:pt x="0" y="92"/>
                  </a:moveTo>
                  <a:lnTo>
                    <a:pt x="17" y="92"/>
                  </a:lnTo>
                </a:path>
              </a:pathLst>
            </a:custGeom>
            <a:noFill/>
            <a:ln w="19050" cap="flat">
              <a:solidFill>
                <a:srgbClr val="669BD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noProof="0" dirty="0"/>
            </a:p>
          </p:txBody>
        </p:sp>
        <p:sp>
          <p:nvSpPr>
            <p:cNvPr id="39" name="Freeform 15">
              <a:extLst>
                <a:ext uri="{FF2B5EF4-FFF2-40B4-BE49-F238E27FC236}">
                  <a16:creationId xmlns:a16="http://schemas.microsoft.com/office/drawing/2014/main" id="{6C28BFA6-1474-9CF5-0535-90BD313C8817}"/>
                </a:ext>
              </a:extLst>
            </p:cNvPr>
            <p:cNvSpPr>
              <a:spLocks noEditPoints="1"/>
            </p:cNvSpPr>
            <p:nvPr/>
          </p:nvSpPr>
          <p:spPr bwMode="auto">
            <a:xfrm>
              <a:off x="1314666" y="2303792"/>
              <a:ext cx="28092" cy="173509"/>
            </a:xfrm>
            <a:custGeom>
              <a:avLst/>
              <a:gdLst>
                <a:gd name="T0" fmla="*/ 0 w 17"/>
                <a:gd name="T1" fmla="*/ 0 h 105"/>
                <a:gd name="T2" fmla="*/ 17 w 17"/>
                <a:gd name="T3" fmla="*/ 0 h 105"/>
                <a:gd name="T4" fmla="*/ 8 w 17"/>
                <a:gd name="T5" fmla="*/ 0 h 105"/>
                <a:gd name="T6" fmla="*/ 8 w 17"/>
                <a:gd name="T7" fmla="*/ 105 h 105"/>
                <a:gd name="T8" fmla="*/ 0 w 17"/>
                <a:gd name="T9" fmla="*/ 105 h 105"/>
                <a:gd name="T10" fmla="*/ 17 w 17"/>
                <a:gd name="T11" fmla="*/ 105 h 105"/>
              </a:gdLst>
              <a:ahLst/>
              <a:cxnLst>
                <a:cxn ang="0">
                  <a:pos x="T0" y="T1"/>
                </a:cxn>
                <a:cxn ang="0">
                  <a:pos x="T2" y="T3"/>
                </a:cxn>
                <a:cxn ang="0">
                  <a:pos x="T4" y="T5"/>
                </a:cxn>
                <a:cxn ang="0">
                  <a:pos x="T6" y="T7"/>
                </a:cxn>
                <a:cxn ang="0">
                  <a:pos x="T8" y="T9"/>
                </a:cxn>
                <a:cxn ang="0">
                  <a:pos x="T10" y="T11"/>
                </a:cxn>
              </a:cxnLst>
              <a:rect l="0" t="0" r="r" b="b"/>
              <a:pathLst>
                <a:path w="17" h="105">
                  <a:moveTo>
                    <a:pt x="0" y="0"/>
                  </a:moveTo>
                  <a:lnTo>
                    <a:pt x="17" y="0"/>
                  </a:lnTo>
                  <a:moveTo>
                    <a:pt x="8" y="0"/>
                  </a:moveTo>
                  <a:lnTo>
                    <a:pt x="8" y="105"/>
                  </a:lnTo>
                  <a:moveTo>
                    <a:pt x="0" y="105"/>
                  </a:moveTo>
                  <a:lnTo>
                    <a:pt x="17" y="105"/>
                  </a:lnTo>
                </a:path>
              </a:pathLst>
            </a:custGeom>
            <a:noFill/>
            <a:ln w="19050" cap="flat">
              <a:solidFill>
                <a:srgbClr val="53585A"/>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noProof="0" dirty="0"/>
            </a:p>
          </p:txBody>
        </p:sp>
        <p:sp>
          <p:nvSpPr>
            <p:cNvPr id="40" name="Freeform 17">
              <a:extLst>
                <a:ext uri="{FF2B5EF4-FFF2-40B4-BE49-F238E27FC236}">
                  <a16:creationId xmlns:a16="http://schemas.microsoft.com/office/drawing/2014/main" id="{5D2DBCD7-A2C4-3322-3255-8BD5D0C56D87}"/>
                </a:ext>
              </a:extLst>
            </p:cNvPr>
            <p:cNvSpPr>
              <a:spLocks noEditPoints="1"/>
            </p:cNvSpPr>
            <p:nvPr/>
          </p:nvSpPr>
          <p:spPr bwMode="auto">
            <a:xfrm>
              <a:off x="1572255" y="2312978"/>
              <a:ext cx="26439" cy="206559"/>
            </a:xfrm>
            <a:custGeom>
              <a:avLst/>
              <a:gdLst>
                <a:gd name="T0" fmla="*/ 0 w 16"/>
                <a:gd name="T1" fmla="*/ 0 h 125"/>
                <a:gd name="T2" fmla="*/ 16 w 16"/>
                <a:gd name="T3" fmla="*/ 0 h 125"/>
                <a:gd name="T4" fmla="*/ 8 w 16"/>
                <a:gd name="T5" fmla="*/ 0 h 125"/>
                <a:gd name="T6" fmla="*/ 8 w 16"/>
                <a:gd name="T7" fmla="*/ 125 h 125"/>
                <a:gd name="T8" fmla="*/ 0 w 16"/>
                <a:gd name="T9" fmla="*/ 125 h 125"/>
                <a:gd name="T10" fmla="*/ 16 w 16"/>
                <a:gd name="T11" fmla="*/ 125 h 125"/>
              </a:gdLst>
              <a:ahLst/>
              <a:cxnLst>
                <a:cxn ang="0">
                  <a:pos x="T0" y="T1"/>
                </a:cxn>
                <a:cxn ang="0">
                  <a:pos x="T2" y="T3"/>
                </a:cxn>
                <a:cxn ang="0">
                  <a:pos x="T4" y="T5"/>
                </a:cxn>
                <a:cxn ang="0">
                  <a:pos x="T6" y="T7"/>
                </a:cxn>
                <a:cxn ang="0">
                  <a:pos x="T8" y="T9"/>
                </a:cxn>
                <a:cxn ang="0">
                  <a:pos x="T10" y="T11"/>
                </a:cxn>
              </a:cxnLst>
              <a:rect l="0" t="0" r="r" b="b"/>
              <a:pathLst>
                <a:path w="16" h="125">
                  <a:moveTo>
                    <a:pt x="0" y="0"/>
                  </a:moveTo>
                  <a:lnTo>
                    <a:pt x="16" y="0"/>
                  </a:lnTo>
                  <a:moveTo>
                    <a:pt x="8" y="0"/>
                  </a:moveTo>
                  <a:lnTo>
                    <a:pt x="8" y="125"/>
                  </a:lnTo>
                  <a:moveTo>
                    <a:pt x="0" y="125"/>
                  </a:moveTo>
                  <a:lnTo>
                    <a:pt x="16" y="125"/>
                  </a:lnTo>
                </a:path>
              </a:pathLst>
            </a:custGeom>
            <a:noFill/>
            <a:ln w="19050" cap="flat">
              <a:solidFill>
                <a:srgbClr val="53585A"/>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noProof="0" dirty="0"/>
            </a:p>
          </p:txBody>
        </p:sp>
        <p:sp>
          <p:nvSpPr>
            <p:cNvPr id="41" name="Freeform 19">
              <a:extLst>
                <a:ext uri="{FF2B5EF4-FFF2-40B4-BE49-F238E27FC236}">
                  <a16:creationId xmlns:a16="http://schemas.microsoft.com/office/drawing/2014/main" id="{72C545FC-460F-8922-672C-896C02CB5EAC}"/>
                </a:ext>
              </a:extLst>
            </p:cNvPr>
            <p:cNvSpPr>
              <a:spLocks noEditPoints="1"/>
            </p:cNvSpPr>
            <p:nvPr/>
          </p:nvSpPr>
          <p:spPr bwMode="auto">
            <a:xfrm>
              <a:off x="1824354" y="2440219"/>
              <a:ext cx="26439" cy="185076"/>
            </a:xfrm>
            <a:custGeom>
              <a:avLst/>
              <a:gdLst>
                <a:gd name="T0" fmla="*/ 0 w 16"/>
                <a:gd name="T1" fmla="*/ 0 h 112"/>
                <a:gd name="T2" fmla="*/ 16 w 16"/>
                <a:gd name="T3" fmla="*/ 0 h 112"/>
                <a:gd name="T4" fmla="*/ 8 w 16"/>
                <a:gd name="T5" fmla="*/ 0 h 112"/>
                <a:gd name="T6" fmla="*/ 8 w 16"/>
                <a:gd name="T7" fmla="*/ 112 h 112"/>
                <a:gd name="T8" fmla="*/ 0 w 16"/>
                <a:gd name="T9" fmla="*/ 112 h 112"/>
                <a:gd name="T10" fmla="*/ 16 w 16"/>
                <a:gd name="T11" fmla="*/ 112 h 112"/>
              </a:gdLst>
              <a:ahLst/>
              <a:cxnLst>
                <a:cxn ang="0">
                  <a:pos x="T0" y="T1"/>
                </a:cxn>
                <a:cxn ang="0">
                  <a:pos x="T2" y="T3"/>
                </a:cxn>
                <a:cxn ang="0">
                  <a:pos x="T4" y="T5"/>
                </a:cxn>
                <a:cxn ang="0">
                  <a:pos x="T6" y="T7"/>
                </a:cxn>
                <a:cxn ang="0">
                  <a:pos x="T8" y="T9"/>
                </a:cxn>
                <a:cxn ang="0">
                  <a:pos x="T10" y="T11"/>
                </a:cxn>
              </a:cxnLst>
              <a:rect l="0" t="0" r="r" b="b"/>
              <a:pathLst>
                <a:path w="16" h="112">
                  <a:moveTo>
                    <a:pt x="0" y="0"/>
                  </a:moveTo>
                  <a:lnTo>
                    <a:pt x="16" y="0"/>
                  </a:lnTo>
                  <a:moveTo>
                    <a:pt x="8" y="0"/>
                  </a:moveTo>
                  <a:lnTo>
                    <a:pt x="8" y="112"/>
                  </a:lnTo>
                  <a:moveTo>
                    <a:pt x="0" y="112"/>
                  </a:moveTo>
                  <a:lnTo>
                    <a:pt x="16" y="112"/>
                  </a:lnTo>
                </a:path>
              </a:pathLst>
            </a:custGeom>
            <a:noFill/>
            <a:ln w="19050" cap="flat">
              <a:solidFill>
                <a:srgbClr val="53585A"/>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noProof="0" dirty="0"/>
            </a:p>
          </p:txBody>
        </p:sp>
        <p:sp>
          <p:nvSpPr>
            <p:cNvPr id="43" name="Freeform 21">
              <a:extLst>
                <a:ext uri="{FF2B5EF4-FFF2-40B4-BE49-F238E27FC236}">
                  <a16:creationId xmlns:a16="http://schemas.microsoft.com/office/drawing/2014/main" id="{860410DD-C350-847F-DDB6-3FC2DEAF9B5E}"/>
                </a:ext>
              </a:extLst>
            </p:cNvPr>
            <p:cNvSpPr>
              <a:spLocks noEditPoints="1"/>
            </p:cNvSpPr>
            <p:nvPr/>
          </p:nvSpPr>
          <p:spPr bwMode="auto">
            <a:xfrm>
              <a:off x="2073148" y="2468310"/>
              <a:ext cx="29744" cy="176814"/>
            </a:xfrm>
            <a:custGeom>
              <a:avLst/>
              <a:gdLst>
                <a:gd name="T0" fmla="*/ 0 w 18"/>
                <a:gd name="T1" fmla="*/ 0 h 107"/>
                <a:gd name="T2" fmla="*/ 18 w 18"/>
                <a:gd name="T3" fmla="*/ 0 h 107"/>
                <a:gd name="T4" fmla="*/ 10 w 18"/>
                <a:gd name="T5" fmla="*/ 0 h 107"/>
                <a:gd name="T6" fmla="*/ 10 w 18"/>
                <a:gd name="T7" fmla="*/ 107 h 107"/>
                <a:gd name="T8" fmla="*/ 0 w 18"/>
                <a:gd name="T9" fmla="*/ 107 h 107"/>
                <a:gd name="T10" fmla="*/ 18 w 18"/>
                <a:gd name="T11" fmla="*/ 107 h 107"/>
              </a:gdLst>
              <a:ahLst/>
              <a:cxnLst>
                <a:cxn ang="0">
                  <a:pos x="T0" y="T1"/>
                </a:cxn>
                <a:cxn ang="0">
                  <a:pos x="T2" y="T3"/>
                </a:cxn>
                <a:cxn ang="0">
                  <a:pos x="T4" y="T5"/>
                </a:cxn>
                <a:cxn ang="0">
                  <a:pos x="T6" y="T7"/>
                </a:cxn>
                <a:cxn ang="0">
                  <a:pos x="T8" y="T9"/>
                </a:cxn>
                <a:cxn ang="0">
                  <a:pos x="T10" y="T11"/>
                </a:cxn>
              </a:cxnLst>
              <a:rect l="0" t="0" r="r" b="b"/>
              <a:pathLst>
                <a:path w="18" h="107">
                  <a:moveTo>
                    <a:pt x="0" y="0"/>
                  </a:moveTo>
                  <a:lnTo>
                    <a:pt x="18" y="0"/>
                  </a:lnTo>
                  <a:moveTo>
                    <a:pt x="10" y="0"/>
                  </a:moveTo>
                  <a:lnTo>
                    <a:pt x="10" y="107"/>
                  </a:lnTo>
                  <a:moveTo>
                    <a:pt x="0" y="107"/>
                  </a:moveTo>
                  <a:lnTo>
                    <a:pt x="18" y="107"/>
                  </a:lnTo>
                </a:path>
              </a:pathLst>
            </a:custGeom>
            <a:noFill/>
            <a:ln w="19050" cap="flat">
              <a:solidFill>
                <a:srgbClr val="53585A"/>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noProof="0" dirty="0"/>
            </a:p>
          </p:txBody>
        </p:sp>
        <p:sp>
          <p:nvSpPr>
            <p:cNvPr id="45" name="Freeform 23">
              <a:extLst>
                <a:ext uri="{FF2B5EF4-FFF2-40B4-BE49-F238E27FC236}">
                  <a16:creationId xmlns:a16="http://schemas.microsoft.com/office/drawing/2014/main" id="{37D6D144-5E00-711B-903C-B49C1A225FD0}"/>
                </a:ext>
              </a:extLst>
            </p:cNvPr>
            <p:cNvSpPr>
              <a:spLocks noEditPoints="1"/>
            </p:cNvSpPr>
            <p:nvPr/>
          </p:nvSpPr>
          <p:spPr bwMode="auto">
            <a:xfrm>
              <a:off x="2411904" y="2600507"/>
              <a:ext cx="28092" cy="219778"/>
            </a:xfrm>
            <a:custGeom>
              <a:avLst/>
              <a:gdLst>
                <a:gd name="T0" fmla="*/ 0 w 17"/>
                <a:gd name="T1" fmla="*/ 0 h 133"/>
                <a:gd name="T2" fmla="*/ 17 w 17"/>
                <a:gd name="T3" fmla="*/ 0 h 133"/>
                <a:gd name="T4" fmla="*/ 10 w 17"/>
                <a:gd name="T5" fmla="*/ 0 h 133"/>
                <a:gd name="T6" fmla="*/ 10 w 17"/>
                <a:gd name="T7" fmla="*/ 133 h 133"/>
                <a:gd name="T8" fmla="*/ 0 w 17"/>
                <a:gd name="T9" fmla="*/ 133 h 133"/>
                <a:gd name="T10" fmla="*/ 17 w 17"/>
                <a:gd name="T11" fmla="*/ 133 h 133"/>
              </a:gdLst>
              <a:ahLst/>
              <a:cxnLst>
                <a:cxn ang="0">
                  <a:pos x="T0" y="T1"/>
                </a:cxn>
                <a:cxn ang="0">
                  <a:pos x="T2" y="T3"/>
                </a:cxn>
                <a:cxn ang="0">
                  <a:pos x="T4" y="T5"/>
                </a:cxn>
                <a:cxn ang="0">
                  <a:pos x="T6" y="T7"/>
                </a:cxn>
                <a:cxn ang="0">
                  <a:pos x="T8" y="T9"/>
                </a:cxn>
                <a:cxn ang="0">
                  <a:pos x="T10" y="T11"/>
                </a:cxn>
              </a:cxnLst>
              <a:rect l="0" t="0" r="r" b="b"/>
              <a:pathLst>
                <a:path w="17" h="133">
                  <a:moveTo>
                    <a:pt x="0" y="0"/>
                  </a:moveTo>
                  <a:lnTo>
                    <a:pt x="17" y="0"/>
                  </a:lnTo>
                  <a:moveTo>
                    <a:pt x="10" y="0"/>
                  </a:moveTo>
                  <a:lnTo>
                    <a:pt x="10" y="133"/>
                  </a:lnTo>
                  <a:moveTo>
                    <a:pt x="0" y="133"/>
                  </a:moveTo>
                  <a:lnTo>
                    <a:pt x="17" y="133"/>
                  </a:lnTo>
                </a:path>
              </a:pathLst>
            </a:custGeom>
            <a:noFill/>
            <a:ln w="19050" cap="flat">
              <a:solidFill>
                <a:srgbClr val="53585A"/>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noProof="0" dirty="0"/>
            </a:p>
          </p:txBody>
        </p:sp>
        <p:sp>
          <p:nvSpPr>
            <p:cNvPr id="47" name="Freeform 25">
              <a:extLst>
                <a:ext uri="{FF2B5EF4-FFF2-40B4-BE49-F238E27FC236}">
                  <a16:creationId xmlns:a16="http://schemas.microsoft.com/office/drawing/2014/main" id="{AF70A3A6-3ACE-AB6E-2AA8-764ACD0B5C98}"/>
                </a:ext>
              </a:extLst>
            </p:cNvPr>
            <p:cNvSpPr>
              <a:spLocks noEditPoints="1"/>
            </p:cNvSpPr>
            <p:nvPr/>
          </p:nvSpPr>
          <p:spPr bwMode="auto">
            <a:xfrm>
              <a:off x="2753040" y="2694698"/>
              <a:ext cx="28092" cy="218125"/>
            </a:xfrm>
            <a:custGeom>
              <a:avLst/>
              <a:gdLst>
                <a:gd name="T0" fmla="*/ 0 w 17"/>
                <a:gd name="T1" fmla="*/ 0 h 132"/>
                <a:gd name="T2" fmla="*/ 17 w 17"/>
                <a:gd name="T3" fmla="*/ 0 h 132"/>
                <a:gd name="T4" fmla="*/ 8 w 17"/>
                <a:gd name="T5" fmla="*/ 0 h 132"/>
                <a:gd name="T6" fmla="*/ 8 w 17"/>
                <a:gd name="T7" fmla="*/ 132 h 132"/>
                <a:gd name="T8" fmla="*/ 0 w 17"/>
                <a:gd name="T9" fmla="*/ 132 h 132"/>
                <a:gd name="T10" fmla="*/ 17 w 17"/>
                <a:gd name="T11" fmla="*/ 132 h 132"/>
              </a:gdLst>
              <a:ahLst/>
              <a:cxnLst>
                <a:cxn ang="0">
                  <a:pos x="T0" y="T1"/>
                </a:cxn>
                <a:cxn ang="0">
                  <a:pos x="T2" y="T3"/>
                </a:cxn>
                <a:cxn ang="0">
                  <a:pos x="T4" y="T5"/>
                </a:cxn>
                <a:cxn ang="0">
                  <a:pos x="T6" y="T7"/>
                </a:cxn>
                <a:cxn ang="0">
                  <a:pos x="T8" y="T9"/>
                </a:cxn>
                <a:cxn ang="0">
                  <a:pos x="T10" y="T11"/>
                </a:cxn>
              </a:cxnLst>
              <a:rect l="0" t="0" r="r" b="b"/>
              <a:pathLst>
                <a:path w="17" h="132">
                  <a:moveTo>
                    <a:pt x="0" y="0"/>
                  </a:moveTo>
                  <a:lnTo>
                    <a:pt x="17" y="0"/>
                  </a:lnTo>
                  <a:moveTo>
                    <a:pt x="8" y="0"/>
                  </a:moveTo>
                  <a:lnTo>
                    <a:pt x="8" y="132"/>
                  </a:lnTo>
                  <a:moveTo>
                    <a:pt x="0" y="132"/>
                  </a:moveTo>
                  <a:lnTo>
                    <a:pt x="17" y="132"/>
                  </a:lnTo>
                </a:path>
              </a:pathLst>
            </a:custGeom>
            <a:noFill/>
            <a:ln w="19050" cap="flat">
              <a:solidFill>
                <a:srgbClr val="53585A"/>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noProof="0" dirty="0"/>
            </a:p>
          </p:txBody>
        </p:sp>
        <p:sp>
          <p:nvSpPr>
            <p:cNvPr id="49" name="Freeform 27">
              <a:extLst>
                <a:ext uri="{FF2B5EF4-FFF2-40B4-BE49-F238E27FC236}">
                  <a16:creationId xmlns:a16="http://schemas.microsoft.com/office/drawing/2014/main" id="{A6E9529C-5F53-F36A-25F0-A4F3AFF06CDD}"/>
                </a:ext>
              </a:extLst>
            </p:cNvPr>
            <p:cNvSpPr>
              <a:spLocks noEditPoints="1"/>
            </p:cNvSpPr>
            <p:nvPr/>
          </p:nvSpPr>
          <p:spPr bwMode="auto">
            <a:xfrm>
              <a:off x="3091796" y="2879774"/>
              <a:ext cx="26439" cy="228040"/>
            </a:xfrm>
            <a:custGeom>
              <a:avLst/>
              <a:gdLst>
                <a:gd name="T0" fmla="*/ 0 w 16"/>
                <a:gd name="T1" fmla="*/ 0 h 138"/>
                <a:gd name="T2" fmla="*/ 16 w 16"/>
                <a:gd name="T3" fmla="*/ 0 h 138"/>
                <a:gd name="T4" fmla="*/ 8 w 16"/>
                <a:gd name="T5" fmla="*/ 0 h 138"/>
                <a:gd name="T6" fmla="*/ 8 w 16"/>
                <a:gd name="T7" fmla="*/ 138 h 138"/>
                <a:gd name="T8" fmla="*/ 0 w 16"/>
                <a:gd name="T9" fmla="*/ 138 h 138"/>
                <a:gd name="T10" fmla="*/ 16 w 16"/>
                <a:gd name="T11" fmla="*/ 138 h 138"/>
              </a:gdLst>
              <a:ahLst/>
              <a:cxnLst>
                <a:cxn ang="0">
                  <a:pos x="T0" y="T1"/>
                </a:cxn>
                <a:cxn ang="0">
                  <a:pos x="T2" y="T3"/>
                </a:cxn>
                <a:cxn ang="0">
                  <a:pos x="T4" y="T5"/>
                </a:cxn>
                <a:cxn ang="0">
                  <a:pos x="T6" y="T7"/>
                </a:cxn>
                <a:cxn ang="0">
                  <a:pos x="T8" y="T9"/>
                </a:cxn>
                <a:cxn ang="0">
                  <a:pos x="T10" y="T11"/>
                </a:cxn>
              </a:cxnLst>
              <a:rect l="0" t="0" r="r" b="b"/>
              <a:pathLst>
                <a:path w="16" h="138">
                  <a:moveTo>
                    <a:pt x="0" y="0"/>
                  </a:moveTo>
                  <a:lnTo>
                    <a:pt x="16" y="0"/>
                  </a:lnTo>
                  <a:moveTo>
                    <a:pt x="8" y="0"/>
                  </a:moveTo>
                  <a:lnTo>
                    <a:pt x="8" y="138"/>
                  </a:lnTo>
                  <a:moveTo>
                    <a:pt x="0" y="138"/>
                  </a:moveTo>
                  <a:lnTo>
                    <a:pt x="16" y="138"/>
                  </a:lnTo>
                </a:path>
              </a:pathLst>
            </a:custGeom>
            <a:noFill/>
            <a:ln w="19050" cap="flat">
              <a:solidFill>
                <a:srgbClr val="53585A"/>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noProof="0" dirty="0"/>
            </a:p>
          </p:txBody>
        </p:sp>
        <p:sp>
          <p:nvSpPr>
            <p:cNvPr id="50" name="Freeform 29">
              <a:extLst>
                <a:ext uri="{FF2B5EF4-FFF2-40B4-BE49-F238E27FC236}">
                  <a16:creationId xmlns:a16="http://schemas.microsoft.com/office/drawing/2014/main" id="{615816AB-A8A0-F5FD-43D0-87B5635C258A}"/>
                </a:ext>
              </a:extLst>
            </p:cNvPr>
            <p:cNvSpPr>
              <a:spLocks noEditPoints="1"/>
            </p:cNvSpPr>
            <p:nvPr/>
          </p:nvSpPr>
          <p:spPr bwMode="auto">
            <a:xfrm>
              <a:off x="3428169" y="3016201"/>
              <a:ext cx="26439" cy="254480"/>
            </a:xfrm>
            <a:custGeom>
              <a:avLst/>
              <a:gdLst>
                <a:gd name="T0" fmla="*/ 0 w 16"/>
                <a:gd name="T1" fmla="*/ 0 h 154"/>
                <a:gd name="T2" fmla="*/ 16 w 16"/>
                <a:gd name="T3" fmla="*/ 0 h 154"/>
                <a:gd name="T4" fmla="*/ 8 w 16"/>
                <a:gd name="T5" fmla="*/ 0 h 154"/>
                <a:gd name="T6" fmla="*/ 8 w 16"/>
                <a:gd name="T7" fmla="*/ 154 h 154"/>
                <a:gd name="T8" fmla="*/ 0 w 16"/>
                <a:gd name="T9" fmla="*/ 154 h 154"/>
                <a:gd name="T10" fmla="*/ 16 w 16"/>
                <a:gd name="T11" fmla="*/ 154 h 154"/>
              </a:gdLst>
              <a:ahLst/>
              <a:cxnLst>
                <a:cxn ang="0">
                  <a:pos x="T0" y="T1"/>
                </a:cxn>
                <a:cxn ang="0">
                  <a:pos x="T2" y="T3"/>
                </a:cxn>
                <a:cxn ang="0">
                  <a:pos x="T4" y="T5"/>
                </a:cxn>
                <a:cxn ang="0">
                  <a:pos x="T6" y="T7"/>
                </a:cxn>
                <a:cxn ang="0">
                  <a:pos x="T8" y="T9"/>
                </a:cxn>
                <a:cxn ang="0">
                  <a:pos x="T10" y="T11"/>
                </a:cxn>
              </a:cxnLst>
              <a:rect l="0" t="0" r="r" b="b"/>
              <a:pathLst>
                <a:path w="16" h="154">
                  <a:moveTo>
                    <a:pt x="0" y="0"/>
                  </a:moveTo>
                  <a:lnTo>
                    <a:pt x="16" y="0"/>
                  </a:lnTo>
                  <a:moveTo>
                    <a:pt x="8" y="0"/>
                  </a:moveTo>
                  <a:lnTo>
                    <a:pt x="8" y="154"/>
                  </a:lnTo>
                  <a:moveTo>
                    <a:pt x="0" y="154"/>
                  </a:moveTo>
                  <a:lnTo>
                    <a:pt x="16" y="154"/>
                  </a:lnTo>
                </a:path>
              </a:pathLst>
            </a:custGeom>
            <a:noFill/>
            <a:ln w="19050" cap="flat">
              <a:solidFill>
                <a:srgbClr val="53585A"/>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noProof="0" dirty="0"/>
            </a:p>
          </p:txBody>
        </p:sp>
        <p:sp>
          <p:nvSpPr>
            <p:cNvPr id="51" name="Freeform 31">
              <a:extLst>
                <a:ext uri="{FF2B5EF4-FFF2-40B4-BE49-F238E27FC236}">
                  <a16:creationId xmlns:a16="http://schemas.microsoft.com/office/drawing/2014/main" id="{7CDAF09A-A1F8-C99E-1AA3-BBD08CF908C8}"/>
                </a:ext>
              </a:extLst>
            </p:cNvPr>
            <p:cNvSpPr>
              <a:spLocks noEditPoints="1"/>
            </p:cNvSpPr>
            <p:nvPr/>
          </p:nvSpPr>
          <p:spPr bwMode="auto">
            <a:xfrm>
              <a:off x="3767653" y="3096247"/>
              <a:ext cx="28092" cy="266047"/>
            </a:xfrm>
            <a:custGeom>
              <a:avLst/>
              <a:gdLst>
                <a:gd name="T0" fmla="*/ 0 w 17"/>
                <a:gd name="T1" fmla="*/ 0 h 161"/>
                <a:gd name="T2" fmla="*/ 17 w 17"/>
                <a:gd name="T3" fmla="*/ 0 h 161"/>
                <a:gd name="T4" fmla="*/ 9 w 17"/>
                <a:gd name="T5" fmla="*/ 0 h 161"/>
                <a:gd name="T6" fmla="*/ 9 w 17"/>
                <a:gd name="T7" fmla="*/ 161 h 161"/>
                <a:gd name="T8" fmla="*/ 0 w 17"/>
                <a:gd name="T9" fmla="*/ 161 h 161"/>
                <a:gd name="T10" fmla="*/ 17 w 17"/>
                <a:gd name="T11" fmla="*/ 161 h 161"/>
              </a:gdLst>
              <a:ahLst/>
              <a:cxnLst>
                <a:cxn ang="0">
                  <a:pos x="T0" y="T1"/>
                </a:cxn>
                <a:cxn ang="0">
                  <a:pos x="T2" y="T3"/>
                </a:cxn>
                <a:cxn ang="0">
                  <a:pos x="T4" y="T5"/>
                </a:cxn>
                <a:cxn ang="0">
                  <a:pos x="T6" y="T7"/>
                </a:cxn>
                <a:cxn ang="0">
                  <a:pos x="T8" y="T9"/>
                </a:cxn>
                <a:cxn ang="0">
                  <a:pos x="T10" y="T11"/>
                </a:cxn>
              </a:cxnLst>
              <a:rect l="0" t="0" r="r" b="b"/>
              <a:pathLst>
                <a:path w="17" h="161">
                  <a:moveTo>
                    <a:pt x="0" y="0"/>
                  </a:moveTo>
                  <a:lnTo>
                    <a:pt x="17" y="0"/>
                  </a:lnTo>
                  <a:moveTo>
                    <a:pt x="9" y="0"/>
                  </a:moveTo>
                  <a:lnTo>
                    <a:pt x="9" y="161"/>
                  </a:lnTo>
                  <a:moveTo>
                    <a:pt x="0" y="161"/>
                  </a:moveTo>
                  <a:lnTo>
                    <a:pt x="17" y="161"/>
                  </a:lnTo>
                </a:path>
              </a:pathLst>
            </a:custGeom>
            <a:noFill/>
            <a:ln w="19050" cap="flat">
              <a:solidFill>
                <a:srgbClr val="53585A"/>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noProof="0" dirty="0"/>
            </a:p>
          </p:txBody>
        </p:sp>
        <p:sp>
          <p:nvSpPr>
            <p:cNvPr id="52" name="Freeform 33">
              <a:extLst>
                <a:ext uri="{FF2B5EF4-FFF2-40B4-BE49-F238E27FC236}">
                  <a16:creationId xmlns:a16="http://schemas.microsoft.com/office/drawing/2014/main" id="{7D3BD616-DCA5-BFD8-0D35-6632858D2809}"/>
                </a:ext>
              </a:extLst>
            </p:cNvPr>
            <p:cNvSpPr>
              <a:spLocks noEditPoints="1"/>
            </p:cNvSpPr>
            <p:nvPr/>
          </p:nvSpPr>
          <p:spPr bwMode="auto">
            <a:xfrm>
              <a:off x="4108790" y="3163998"/>
              <a:ext cx="28092" cy="312316"/>
            </a:xfrm>
            <a:custGeom>
              <a:avLst/>
              <a:gdLst>
                <a:gd name="T0" fmla="*/ 0 w 17"/>
                <a:gd name="T1" fmla="*/ 0 h 189"/>
                <a:gd name="T2" fmla="*/ 17 w 17"/>
                <a:gd name="T3" fmla="*/ 0 h 189"/>
                <a:gd name="T4" fmla="*/ 7 w 17"/>
                <a:gd name="T5" fmla="*/ 0 h 189"/>
                <a:gd name="T6" fmla="*/ 7 w 17"/>
                <a:gd name="T7" fmla="*/ 189 h 189"/>
                <a:gd name="T8" fmla="*/ 0 w 17"/>
                <a:gd name="T9" fmla="*/ 189 h 189"/>
                <a:gd name="T10" fmla="*/ 17 w 17"/>
                <a:gd name="T11" fmla="*/ 189 h 189"/>
              </a:gdLst>
              <a:ahLst/>
              <a:cxnLst>
                <a:cxn ang="0">
                  <a:pos x="T0" y="T1"/>
                </a:cxn>
                <a:cxn ang="0">
                  <a:pos x="T2" y="T3"/>
                </a:cxn>
                <a:cxn ang="0">
                  <a:pos x="T4" y="T5"/>
                </a:cxn>
                <a:cxn ang="0">
                  <a:pos x="T6" y="T7"/>
                </a:cxn>
                <a:cxn ang="0">
                  <a:pos x="T8" y="T9"/>
                </a:cxn>
                <a:cxn ang="0">
                  <a:pos x="T10" y="T11"/>
                </a:cxn>
              </a:cxnLst>
              <a:rect l="0" t="0" r="r" b="b"/>
              <a:pathLst>
                <a:path w="17" h="189">
                  <a:moveTo>
                    <a:pt x="0" y="0"/>
                  </a:moveTo>
                  <a:lnTo>
                    <a:pt x="17" y="0"/>
                  </a:lnTo>
                  <a:moveTo>
                    <a:pt x="7" y="0"/>
                  </a:moveTo>
                  <a:lnTo>
                    <a:pt x="7" y="189"/>
                  </a:lnTo>
                  <a:moveTo>
                    <a:pt x="0" y="189"/>
                  </a:moveTo>
                  <a:lnTo>
                    <a:pt x="17" y="189"/>
                  </a:lnTo>
                </a:path>
              </a:pathLst>
            </a:custGeom>
            <a:noFill/>
            <a:ln w="19050" cap="flat">
              <a:solidFill>
                <a:srgbClr val="53585A"/>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noProof="0" dirty="0"/>
            </a:p>
          </p:txBody>
        </p:sp>
        <p:sp>
          <p:nvSpPr>
            <p:cNvPr id="53" name="Freeform 35">
              <a:extLst>
                <a:ext uri="{FF2B5EF4-FFF2-40B4-BE49-F238E27FC236}">
                  <a16:creationId xmlns:a16="http://schemas.microsoft.com/office/drawing/2014/main" id="{65E112B0-C5FD-A6D9-B02E-0CEA788B28F7}"/>
                </a:ext>
              </a:extLst>
            </p:cNvPr>
            <p:cNvSpPr>
              <a:spLocks noEditPoints="1"/>
            </p:cNvSpPr>
            <p:nvPr/>
          </p:nvSpPr>
          <p:spPr bwMode="auto">
            <a:xfrm>
              <a:off x="4445893" y="3248273"/>
              <a:ext cx="29744" cy="309011"/>
            </a:xfrm>
            <a:custGeom>
              <a:avLst/>
              <a:gdLst>
                <a:gd name="T0" fmla="*/ 0 w 18"/>
                <a:gd name="T1" fmla="*/ 0 h 187"/>
                <a:gd name="T2" fmla="*/ 18 w 18"/>
                <a:gd name="T3" fmla="*/ 0 h 187"/>
                <a:gd name="T4" fmla="*/ 8 w 18"/>
                <a:gd name="T5" fmla="*/ 0 h 187"/>
                <a:gd name="T6" fmla="*/ 8 w 18"/>
                <a:gd name="T7" fmla="*/ 187 h 187"/>
                <a:gd name="T8" fmla="*/ 0 w 18"/>
                <a:gd name="T9" fmla="*/ 187 h 187"/>
                <a:gd name="T10" fmla="*/ 18 w 18"/>
                <a:gd name="T11" fmla="*/ 187 h 187"/>
              </a:gdLst>
              <a:ahLst/>
              <a:cxnLst>
                <a:cxn ang="0">
                  <a:pos x="T0" y="T1"/>
                </a:cxn>
                <a:cxn ang="0">
                  <a:pos x="T2" y="T3"/>
                </a:cxn>
                <a:cxn ang="0">
                  <a:pos x="T4" y="T5"/>
                </a:cxn>
                <a:cxn ang="0">
                  <a:pos x="T6" y="T7"/>
                </a:cxn>
                <a:cxn ang="0">
                  <a:pos x="T8" y="T9"/>
                </a:cxn>
                <a:cxn ang="0">
                  <a:pos x="T10" y="T11"/>
                </a:cxn>
              </a:cxnLst>
              <a:rect l="0" t="0" r="r" b="b"/>
              <a:pathLst>
                <a:path w="18" h="187">
                  <a:moveTo>
                    <a:pt x="0" y="0"/>
                  </a:moveTo>
                  <a:lnTo>
                    <a:pt x="18" y="0"/>
                  </a:lnTo>
                  <a:moveTo>
                    <a:pt x="8" y="0"/>
                  </a:moveTo>
                  <a:lnTo>
                    <a:pt x="8" y="187"/>
                  </a:lnTo>
                  <a:moveTo>
                    <a:pt x="0" y="187"/>
                  </a:moveTo>
                  <a:lnTo>
                    <a:pt x="18" y="187"/>
                  </a:lnTo>
                </a:path>
              </a:pathLst>
            </a:custGeom>
            <a:noFill/>
            <a:ln w="19050" cap="flat">
              <a:solidFill>
                <a:srgbClr val="53585A"/>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noProof="0" dirty="0"/>
            </a:p>
          </p:txBody>
        </p:sp>
        <p:sp>
          <p:nvSpPr>
            <p:cNvPr id="54" name="Freeform 37">
              <a:extLst>
                <a:ext uri="{FF2B5EF4-FFF2-40B4-BE49-F238E27FC236}">
                  <a16:creationId xmlns:a16="http://schemas.microsoft.com/office/drawing/2014/main" id="{58C90287-A006-4692-4AF4-47BA6632AF1E}"/>
                </a:ext>
              </a:extLst>
            </p:cNvPr>
            <p:cNvSpPr>
              <a:spLocks noEditPoints="1"/>
            </p:cNvSpPr>
            <p:nvPr/>
          </p:nvSpPr>
          <p:spPr bwMode="auto">
            <a:xfrm>
              <a:off x="4782267" y="3505330"/>
              <a:ext cx="26439" cy="351976"/>
            </a:xfrm>
            <a:custGeom>
              <a:avLst/>
              <a:gdLst>
                <a:gd name="T0" fmla="*/ 0 w 16"/>
                <a:gd name="T1" fmla="*/ 0 h 213"/>
                <a:gd name="T2" fmla="*/ 16 w 16"/>
                <a:gd name="T3" fmla="*/ 0 h 213"/>
                <a:gd name="T4" fmla="*/ 8 w 16"/>
                <a:gd name="T5" fmla="*/ 0 h 213"/>
                <a:gd name="T6" fmla="*/ 8 w 16"/>
                <a:gd name="T7" fmla="*/ 213 h 213"/>
                <a:gd name="T8" fmla="*/ 0 w 16"/>
                <a:gd name="T9" fmla="*/ 213 h 213"/>
                <a:gd name="T10" fmla="*/ 16 w 16"/>
                <a:gd name="T11" fmla="*/ 213 h 213"/>
              </a:gdLst>
              <a:ahLst/>
              <a:cxnLst>
                <a:cxn ang="0">
                  <a:pos x="T0" y="T1"/>
                </a:cxn>
                <a:cxn ang="0">
                  <a:pos x="T2" y="T3"/>
                </a:cxn>
                <a:cxn ang="0">
                  <a:pos x="T4" y="T5"/>
                </a:cxn>
                <a:cxn ang="0">
                  <a:pos x="T6" y="T7"/>
                </a:cxn>
                <a:cxn ang="0">
                  <a:pos x="T8" y="T9"/>
                </a:cxn>
                <a:cxn ang="0">
                  <a:pos x="T10" y="T11"/>
                </a:cxn>
              </a:cxnLst>
              <a:rect l="0" t="0" r="r" b="b"/>
              <a:pathLst>
                <a:path w="16" h="213">
                  <a:moveTo>
                    <a:pt x="0" y="0"/>
                  </a:moveTo>
                  <a:lnTo>
                    <a:pt x="16" y="0"/>
                  </a:lnTo>
                  <a:moveTo>
                    <a:pt x="8" y="0"/>
                  </a:moveTo>
                  <a:lnTo>
                    <a:pt x="8" y="213"/>
                  </a:lnTo>
                  <a:moveTo>
                    <a:pt x="0" y="213"/>
                  </a:moveTo>
                  <a:lnTo>
                    <a:pt x="16" y="213"/>
                  </a:lnTo>
                </a:path>
              </a:pathLst>
            </a:custGeom>
            <a:noFill/>
            <a:ln w="19050" cap="flat">
              <a:solidFill>
                <a:srgbClr val="53585A"/>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noProof="0" dirty="0"/>
            </a:p>
          </p:txBody>
        </p:sp>
        <p:sp>
          <p:nvSpPr>
            <p:cNvPr id="55" name="Freeform 38">
              <a:extLst>
                <a:ext uri="{FF2B5EF4-FFF2-40B4-BE49-F238E27FC236}">
                  <a16:creationId xmlns:a16="http://schemas.microsoft.com/office/drawing/2014/main" id="{BC1FAD72-F905-0F6C-634D-042BBB4509E7}"/>
                </a:ext>
              </a:extLst>
            </p:cNvPr>
            <p:cNvSpPr>
              <a:spLocks/>
            </p:cNvSpPr>
            <p:nvPr/>
          </p:nvSpPr>
          <p:spPr bwMode="auto">
            <a:xfrm>
              <a:off x="1066600" y="2311327"/>
              <a:ext cx="3718048" cy="1074102"/>
            </a:xfrm>
            <a:custGeom>
              <a:avLst/>
              <a:gdLst>
                <a:gd name="T0" fmla="*/ 0 w 2250"/>
                <a:gd name="T1" fmla="*/ 0 h 650"/>
                <a:gd name="T2" fmla="*/ 50 w 2250"/>
                <a:gd name="T3" fmla="*/ 121 h 650"/>
                <a:gd name="T4" fmla="*/ 153 w 2250"/>
                <a:gd name="T5" fmla="*/ 176 h 650"/>
                <a:gd name="T6" fmla="*/ 306 w 2250"/>
                <a:gd name="T7" fmla="*/ 178 h 650"/>
                <a:gd name="T8" fmla="*/ 460 w 2250"/>
                <a:gd name="T9" fmla="*/ 217 h 650"/>
                <a:gd name="T10" fmla="*/ 614 w 2250"/>
                <a:gd name="T11" fmla="*/ 234 h 650"/>
                <a:gd name="T12" fmla="*/ 819 w 2250"/>
                <a:gd name="T13" fmla="*/ 297 h 650"/>
                <a:gd name="T14" fmla="*/ 1022 w 2250"/>
                <a:gd name="T15" fmla="*/ 345 h 650"/>
                <a:gd name="T16" fmla="*/ 1227 w 2250"/>
                <a:gd name="T17" fmla="*/ 374 h 650"/>
                <a:gd name="T18" fmla="*/ 1432 w 2250"/>
                <a:gd name="T19" fmla="*/ 493 h 650"/>
                <a:gd name="T20" fmla="*/ 1637 w 2250"/>
                <a:gd name="T21" fmla="*/ 536 h 650"/>
                <a:gd name="T22" fmla="*/ 1842 w 2250"/>
                <a:gd name="T23" fmla="*/ 563 h 650"/>
                <a:gd name="T24" fmla="*/ 2045 w 2250"/>
                <a:gd name="T25" fmla="*/ 650 h 650"/>
                <a:gd name="T26" fmla="*/ 2250 w 2250"/>
                <a:gd name="T27" fmla="*/ 566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50" h="650">
                  <a:moveTo>
                    <a:pt x="0" y="0"/>
                  </a:moveTo>
                  <a:lnTo>
                    <a:pt x="50" y="121"/>
                  </a:lnTo>
                  <a:lnTo>
                    <a:pt x="153" y="176"/>
                  </a:lnTo>
                  <a:lnTo>
                    <a:pt x="306" y="178"/>
                  </a:lnTo>
                  <a:lnTo>
                    <a:pt x="460" y="217"/>
                  </a:lnTo>
                  <a:lnTo>
                    <a:pt x="614" y="234"/>
                  </a:lnTo>
                  <a:lnTo>
                    <a:pt x="819" y="297"/>
                  </a:lnTo>
                  <a:lnTo>
                    <a:pt x="1022" y="345"/>
                  </a:lnTo>
                  <a:lnTo>
                    <a:pt x="1227" y="374"/>
                  </a:lnTo>
                  <a:lnTo>
                    <a:pt x="1432" y="493"/>
                  </a:lnTo>
                  <a:lnTo>
                    <a:pt x="1637" y="536"/>
                  </a:lnTo>
                  <a:lnTo>
                    <a:pt x="1842" y="563"/>
                  </a:lnTo>
                  <a:lnTo>
                    <a:pt x="2045" y="650"/>
                  </a:lnTo>
                  <a:lnTo>
                    <a:pt x="2250" y="566"/>
                  </a:lnTo>
                </a:path>
              </a:pathLst>
            </a:custGeom>
            <a:noFill/>
            <a:ln w="19050" cap="flat">
              <a:solidFill>
                <a:srgbClr val="669BD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noProof="0" dirty="0"/>
            </a:p>
          </p:txBody>
        </p:sp>
        <p:sp>
          <p:nvSpPr>
            <p:cNvPr id="56" name="Oval 40">
              <a:extLst>
                <a:ext uri="{FF2B5EF4-FFF2-40B4-BE49-F238E27FC236}">
                  <a16:creationId xmlns:a16="http://schemas.microsoft.com/office/drawing/2014/main" id="{F3EE6FFF-0344-532A-E666-7C79D0FB3B07}"/>
                </a:ext>
              </a:extLst>
            </p:cNvPr>
            <p:cNvSpPr>
              <a:spLocks noChangeArrowheads="1"/>
            </p:cNvSpPr>
            <p:nvPr/>
          </p:nvSpPr>
          <p:spPr bwMode="auto">
            <a:xfrm>
              <a:off x="1050259" y="2277704"/>
              <a:ext cx="57109" cy="57109"/>
            </a:xfrm>
            <a:prstGeom prst="ellipse">
              <a:avLst/>
            </a:prstGeom>
            <a:solidFill>
              <a:schemeClr val="bg1"/>
            </a:solidFill>
            <a:ln w="19050">
              <a:solidFill>
                <a:srgbClr val="53585A"/>
              </a:solidFill>
            </a:ln>
          </p:spPr>
          <p:txBody>
            <a:bodyPr vert="horz" wrap="square" lIns="91440" tIns="45720" rIns="91440" bIns="45720" numCol="1" anchor="t" anchorCtr="0" compatLnSpc="1">
              <a:prstTxWarp prst="textNoShape">
                <a:avLst/>
              </a:prstTxWarp>
            </a:bodyPr>
            <a:lstStyle/>
            <a:p>
              <a:endParaRPr lang="en-GB" sz="1050" noProof="0" dirty="0"/>
            </a:p>
          </p:txBody>
        </p:sp>
        <p:sp>
          <p:nvSpPr>
            <p:cNvPr id="57" name="Oval 41">
              <a:extLst>
                <a:ext uri="{FF2B5EF4-FFF2-40B4-BE49-F238E27FC236}">
                  <a16:creationId xmlns:a16="http://schemas.microsoft.com/office/drawing/2014/main" id="{7DB83A0B-8804-90FF-F434-F83104BF2C84}"/>
                </a:ext>
              </a:extLst>
            </p:cNvPr>
            <p:cNvSpPr>
              <a:spLocks noChangeArrowheads="1"/>
            </p:cNvSpPr>
            <p:nvPr/>
          </p:nvSpPr>
          <p:spPr bwMode="auto">
            <a:xfrm>
              <a:off x="1035865" y="2279929"/>
              <a:ext cx="57109" cy="57109"/>
            </a:xfrm>
            <a:prstGeom prst="ellipse">
              <a:avLst/>
            </a:prstGeom>
            <a:solidFill>
              <a:schemeClr val="bg1"/>
            </a:solidFill>
            <a:ln w="19050">
              <a:solidFill>
                <a:srgbClr val="669BD2"/>
              </a:solidFill>
            </a:ln>
          </p:spPr>
          <p:txBody>
            <a:bodyPr vert="horz" wrap="square" lIns="91440" tIns="45720" rIns="91440" bIns="45720" numCol="1" anchor="t" anchorCtr="0" compatLnSpc="1">
              <a:prstTxWarp prst="textNoShape">
                <a:avLst/>
              </a:prstTxWarp>
            </a:bodyPr>
            <a:lstStyle/>
            <a:p>
              <a:endParaRPr lang="en-GB" sz="1050" noProof="0" dirty="0"/>
            </a:p>
          </p:txBody>
        </p:sp>
        <p:sp>
          <p:nvSpPr>
            <p:cNvPr id="58" name="Oval 42">
              <a:extLst>
                <a:ext uri="{FF2B5EF4-FFF2-40B4-BE49-F238E27FC236}">
                  <a16:creationId xmlns:a16="http://schemas.microsoft.com/office/drawing/2014/main" id="{133684AF-E7B9-2DD3-E844-DDBE8C5ED02E}"/>
                </a:ext>
              </a:extLst>
            </p:cNvPr>
            <p:cNvSpPr>
              <a:spLocks noChangeArrowheads="1"/>
            </p:cNvSpPr>
            <p:nvPr/>
          </p:nvSpPr>
          <p:spPr bwMode="auto">
            <a:xfrm>
              <a:off x="1121793" y="2479878"/>
              <a:ext cx="57109" cy="57109"/>
            </a:xfrm>
            <a:prstGeom prst="ellipse">
              <a:avLst/>
            </a:prstGeom>
            <a:solidFill>
              <a:schemeClr val="bg1"/>
            </a:solidFill>
            <a:ln w="19050">
              <a:solidFill>
                <a:srgbClr val="669BD2"/>
              </a:solidFill>
            </a:ln>
          </p:spPr>
          <p:txBody>
            <a:bodyPr vert="horz" wrap="square" lIns="91440" tIns="45720" rIns="91440" bIns="45720" numCol="1" anchor="t" anchorCtr="0" compatLnSpc="1">
              <a:prstTxWarp prst="textNoShape">
                <a:avLst/>
              </a:prstTxWarp>
            </a:bodyPr>
            <a:lstStyle/>
            <a:p>
              <a:endParaRPr lang="en-GB" sz="1050" noProof="0" dirty="0"/>
            </a:p>
          </p:txBody>
        </p:sp>
        <p:sp>
          <p:nvSpPr>
            <p:cNvPr id="59" name="Oval 43">
              <a:extLst>
                <a:ext uri="{FF2B5EF4-FFF2-40B4-BE49-F238E27FC236}">
                  <a16:creationId xmlns:a16="http://schemas.microsoft.com/office/drawing/2014/main" id="{0CEB87C0-7016-A30F-7827-FE2D4983E2F3}"/>
                </a:ext>
              </a:extLst>
            </p:cNvPr>
            <p:cNvSpPr>
              <a:spLocks noChangeArrowheads="1"/>
            </p:cNvSpPr>
            <p:nvPr/>
          </p:nvSpPr>
          <p:spPr bwMode="auto">
            <a:xfrm>
              <a:off x="1134534" y="2239152"/>
              <a:ext cx="57109" cy="57109"/>
            </a:xfrm>
            <a:prstGeom prst="ellipse">
              <a:avLst/>
            </a:prstGeom>
            <a:solidFill>
              <a:schemeClr val="bg1"/>
            </a:solidFill>
            <a:ln w="19050">
              <a:solidFill>
                <a:srgbClr val="53585A"/>
              </a:solidFill>
            </a:ln>
          </p:spPr>
          <p:txBody>
            <a:bodyPr vert="horz" wrap="square" lIns="91440" tIns="45720" rIns="91440" bIns="45720" numCol="1" anchor="t" anchorCtr="0" compatLnSpc="1">
              <a:prstTxWarp prst="textNoShape">
                <a:avLst/>
              </a:prstTxWarp>
            </a:bodyPr>
            <a:lstStyle/>
            <a:p>
              <a:endParaRPr lang="en-GB" sz="1050" noProof="0" dirty="0"/>
            </a:p>
          </p:txBody>
        </p:sp>
        <p:sp>
          <p:nvSpPr>
            <p:cNvPr id="60" name="Oval 44">
              <a:extLst>
                <a:ext uri="{FF2B5EF4-FFF2-40B4-BE49-F238E27FC236}">
                  <a16:creationId xmlns:a16="http://schemas.microsoft.com/office/drawing/2014/main" id="{E6425A5A-036A-ED3B-EB82-73867319280B}"/>
                </a:ext>
              </a:extLst>
            </p:cNvPr>
            <p:cNvSpPr>
              <a:spLocks noChangeArrowheads="1"/>
            </p:cNvSpPr>
            <p:nvPr/>
          </p:nvSpPr>
          <p:spPr bwMode="auto">
            <a:xfrm>
              <a:off x="1290345" y="2574068"/>
              <a:ext cx="57109" cy="57109"/>
            </a:xfrm>
            <a:prstGeom prst="ellipse">
              <a:avLst/>
            </a:prstGeom>
            <a:solidFill>
              <a:schemeClr val="bg1"/>
            </a:solidFill>
            <a:ln w="19050">
              <a:solidFill>
                <a:srgbClr val="669BD2"/>
              </a:solidFill>
            </a:ln>
          </p:spPr>
          <p:txBody>
            <a:bodyPr vert="horz" wrap="square" lIns="91440" tIns="45720" rIns="91440" bIns="45720" numCol="1" anchor="t" anchorCtr="0" compatLnSpc="1">
              <a:prstTxWarp prst="textNoShape">
                <a:avLst/>
              </a:prstTxWarp>
            </a:bodyPr>
            <a:lstStyle/>
            <a:p>
              <a:endParaRPr lang="en-GB" noProof="0" dirty="0"/>
            </a:p>
          </p:txBody>
        </p:sp>
        <p:sp>
          <p:nvSpPr>
            <p:cNvPr id="61" name="Oval 45">
              <a:extLst>
                <a:ext uri="{FF2B5EF4-FFF2-40B4-BE49-F238E27FC236}">
                  <a16:creationId xmlns:a16="http://schemas.microsoft.com/office/drawing/2014/main" id="{75CBEA15-A03B-65D0-27F5-70E9EB428CC1}"/>
                </a:ext>
              </a:extLst>
            </p:cNvPr>
            <p:cNvSpPr>
              <a:spLocks noChangeArrowheads="1"/>
            </p:cNvSpPr>
            <p:nvPr/>
          </p:nvSpPr>
          <p:spPr bwMode="auto">
            <a:xfrm>
              <a:off x="1299976" y="2360132"/>
              <a:ext cx="57109" cy="57109"/>
            </a:xfrm>
            <a:prstGeom prst="ellipse">
              <a:avLst/>
            </a:prstGeom>
            <a:solidFill>
              <a:schemeClr val="bg1"/>
            </a:solidFill>
            <a:ln w="19050">
              <a:solidFill>
                <a:srgbClr val="53585A"/>
              </a:solidFill>
            </a:ln>
          </p:spPr>
          <p:txBody>
            <a:bodyPr vert="horz" wrap="square" lIns="91440" tIns="45720" rIns="91440" bIns="45720" numCol="1" anchor="t" anchorCtr="0" compatLnSpc="1">
              <a:prstTxWarp prst="textNoShape">
                <a:avLst/>
              </a:prstTxWarp>
            </a:bodyPr>
            <a:lstStyle/>
            <a:p>
              <a:endParaRPr lang="en-GB" noProof="0" dirty="0"/>
            </a:p>
          </p:txBody>
        </p:sp>
        <p:sp>
          <p:nvSpPr>
            <p:cNvPr id="62" name="Oval 47">
              <a:extLst>
                <a:ext uri="{FF2B5EF4-FFF2-40B4-BE49-F238E27FC236}">
                  <a16:creationId xmlns:a16="http://schemas.microsoft.com/office/drawing/2014/main" id="{E87057AD-8A1B-4C41-4227-BC50A7292626}"/>
                </a:ext>
              </a:extLst>
            </p:cNvPr>
            <p:cNvSpPr>
              <a:spLocks noChangeArrowheads="1"/>
            </p:cNvSpPr>
            <p:nvPr/>
          </p:nvSpPr>
          <p:spPr bwMode="auto">
            <a:xfrm>
              <a:off x="1555724" y="2388223"/>
              <a:ext cx="57109" cy="57109"/>
            </a:xfrm>
            <a:prstGeom prst="ellipse">
              <a:avLst/>
            </a:prstGeom>
            <a:solidFill>
              <a:schemeClr val="bg1"/>
            </a:solidFill>
            <a:ln w="19050">
              <a:solidFill>
                <a:srgbClr val="53585A"/>
              </a:solidFill>
            </a:ln>
          </p:spPr>
          <p:txBody>
            <a:bodyPr vert="horz" wrap="square" lIns="91440" tIns="45720" rIns="91440" bIns="45720" numCol="1" anchor="t" anchorCtr="0" compatLnSpc="1">
              <a:prstTxWarp prst="textNoShape">
                <a:avLst/>
              </a:prstTxWarp>
            </a:bodyPr>
            <a:lstStyle/>
            <a:p>
              <a:endParaRPr lang="en-GB" noProof="0" dirty="0"/>
            </a:p>
          </p:txBody>
        </p:sp>
        <p:sp>
          <p:nvSpPr>
            <p:cNvPr id="63" name="Oval 49">
              <a:extLst>
                <a:ext uri="{FF2B5EF4-FFF2-40B4-BE49-F238E27FC236}">
                  <a16:creationId xmlns:a16="http://schemas.microsoft.com/office/drawing/2014/main" id="{7841398F-8F20-119B-6EF2-D0CADAD21134}"/>
                </a:ext>
              </a:extLst>
            </p:cNvPr>
            <p:cNvSpPr>
              <a:spLocks noChangeArrowheads="1"/>
            </p:cNvSpPr>
            <p:nvPr/>
          </p:nvSpPr>
          <p:spPr bwMode="auto">
            <a:xfrm>
              <a:off x="1810205" y="2503357"/>
              <a:ext cx="57109" cy="57109"/>
            </a:xfrm>
            <a:prstGeom prst="ellipse">
              <a:avLst/>
            </a:prstGeom>
            <a:solidFill>
              <a:schemeClr val="bg1"/>
            </a:solidFill>
            <a:ln w="19050">
              <a:solidFill>
                <a:srgbClr val="53585A"/>
              </a:solidFill>
            </a:ln>
          </p:spPr>
          <p:txBody>
            <a:bodyPr vert="horz" wrap="square" lIns="91440" tIns="45720" rIns="91440" bIns="45720" numCol="1" anchor="t" anchorCtr="0" compatLnSpc="1">
              <a:prstTxWarp prst="textNoShape">
                <a:avLst/>
              </a:prstTxWarp>
            </a:bodyPr>
            <a:lstStyle/>
            <a:p>
              <a:endParaRPr lang="en-GB" noProof="0" dirty="0"/>
            </a:p>
          </p:txBody>
        </p:sp>
        <p:sp>
          <p:nvSpPr>
            <p:cNvPr id="64" name="Oval 51">
              <a:extLst>
                <a:ext uri="{FF2B5EF4-FFF2-40B4-BE49-F238E27FC236}">
                  <a16:creationId xmlns:a16="http://schemas.microsoft.com/office/drawing/2014/main" id="{C76C76E8-E228-42A6-A656-1A60BAF7345E}"/>
                </a:ext>
              </a:extLst>
            </p:cNvPr>
            <p:cNvSpPr>
              <a:spLocks noChangeArrowheads="1"/>
            </p:cNvSpPr>
            <p:nvPr/>
          </p:nvSpPr>
          <p:spPr bwMode="auto">
            <a:xfrm>
              <a:off x="2062680" y="2528333"/>
              <a:ext cx="57109" cy="57109"/>
            </a:xfrm>
            <a:prstGeom prst="ellipse">
              <a:avLst/>
            </a:prstGeom>
            <a:solidFill>
              <a:schemeClr val="bg1"/>
            </a:solidFill>
            <a:ln w="19050">
              <a:solidFill>
                <a:srgbClr val="53585A"/>
              </a:solidFill>
            </a:ln>
          </p:spPr>
          <p:txBody>
            <a:bodyPr vert="horz" wrap="square" lIns="91440" tIns="45720" rIns="91440" bIns="45720" numCol="1" anchor="t" anchorCtr="0" compatLnSpc="1">
              <a:prstTxWarp prst="textNoShape">
                <a:avLst/>
              </a:prstTxWarp>
            </a:bodyPr>
            <a:lstStyle/>
            <a:p>
              <a:endParaRPr lang="en-GB" noProof="0" dirty="0"/>
            </a:p>
          </p:txBody>
        </p:sp>
        <p:sp>
          <p:nvSpPr>
            <p:cNvPr id="65" name="Oval 53">
              <a:extLst>
                <a:ext uri="{FF2B5EF4-FFF2-40B4-BE49-F238E27FC236}">
                  <a16:creationId xmlns:a16="http://schemas.microsoft.com/office/drawing/2014/main" id="{77FBB154-6E30-970C-8E17-38CF0B652BD4}"/>
                </a:ext>
              </a:extLst>
            </p:cNvPr>
            <p:cNvSpPr>
              <a:spLocks noChangeArrowheads="1"/>
            </p:cNvSpPr>
            <p:nvPr/>
          </p:nvSpPr>
          <p:spPr bwMode="auto">
            <a:xfrm>
              <a:off x="2399595" y="2680171"/>
              <a:ext cx="57109" cy="57109"/>
            </a:xfrm>
            <a:prstGeom prst="ellipse">
              <a:avLst/>
            </a:prstGeom>
            <a:solidFill>
              <a:schemeClr val="bg1"/>
            </a:solidFill>
            <a:ln w="19050">
              <a:solidFill>
                <a:srgbClr val="53585A"/>
              </a:solidFill>
            </a:ln>
          </p:spPr>
          <p:txBody>
            <a:bodyPr vert="horz" wrap="square" lIns="91440" tIns="45720" rIns="91440" bIns="45720" numCol="1" anchor="t" anchorCtr="0" compatLnSpc="1">
              <a:prstTxWarp prst="textNoShape">
                <a:avLst/>
              </a:prstTxWarp>
            </a:bodyPr>
            <a:lstStyle/>
            <a:p>
              <a:endParaRPr lang="en-GB" noProof="0" dirty="0"/>
            </a:p>
          </p:txBody>
        </p:sp>
        <p:sp>
          <p:nvSpPr>
            <p:cNvPr id="66" name="Oval 55">
              <a:extLst>
                <a:ext uri="{FF2B5EF4-FFF2-40B4-BE49-F238E27FC236}">
                  <a16:creationId xmlns:a16="http://schemas.microsoft.com/office/drawing/2014/main" id="{D2A18DEC-BE58-57FC-E60A-624E8A7696DB}"/>
                </a:ext>
              </a:extLst>
            </p:cNvPr>
            <p:cNvSpPr>
              <a:spLocks noChangeArrowheads="1"/>
            </p:cNvSpPr>
            <p:nvPr/>
          </p:nvSpPr>
          <p:spPr bwMode="auto">
            <a:xfrm>
              <a:off x="2740731" y="2774362"/>
              <a:ext cx="57109" cy="57109"/>
            </a:xfrm>
            <a:prstGeom prst="ellipse">
              <a:avLst/>
            </a:prstGeom>
            <a:solidFill>
              <a:schemeClr val="bg1"/>
            </a:solidFill>
            <a:ln w="19050">
              <a:solidFill>
                <a:srgbClr val="53585A"/>
              </a:solidFill>
            </a:ln>
          </p:spPr>
          <p:txBody>
            <a:bodyPr vert="horz" wrap="square" lIns="91440" tIns="45720" rIns="91440" bIns="45720" numCol="1" anchor="t" anchorCtr="0" compatLnSpc="1">
              <a:prstTxWarp prst="textNoShape">
                <a:avLst/>
              </a:prstTxWarp>
            </a:bodyPr>
            <a:lstStyle/>
            <a:p>
              <a:endParaRPr lang="en-GB" noProof="0" dirty="0"/>
            </a:p>
          </p:txBody>
        </p:sp>
        <p:sp>
          <p:nvSpPr>
            <p:cNvPr id="67" name="Oval 57">
              <a:extLst>
                <a:ext uri="{FF2B5EF4-FFF2-40B4-BE49-F238E27FC236}">
                  <a16:creationId xmlns:a16="http://schemas.microsoft.com/office/drawing/2014/main" id="{41F0E091-D0BE-81BF-67EA-FAB68B7CC072}"/>
                </a:ext>
              </a:extLst>
            </p:cNvPr>
            <p:cNvSpPr>
              <a:spLocks noChangeArrowheads="1"/>
            </p:cNvSpPr>
            <p:nvPr/>
          </p:nvSpPr>
          <p:spPr bwMode="auto">
            <a:xfrm>
              <a:off x="3077644" y="2962012"/>
              <a:ext cx="57109" cy="57109"/>
            </a:xfrm>
            <a:prstGeom prst="ellipse">
              <a:avLst/>
            </a:prstGeom>
            <a:solidFill>
              <a:schemeClr val="bg1"/>
            </a:solidFill>
            <a:ln w="19050">
              <a:solidFill>
                <a:srgbClr val="53585A"/>
              </a:solidFill>
            </a:ln>
          </p:spPr>
          <p:txBody>
            <a:bodyPr vert="horz" wrap="square" lIns="91440" tIns="45720" rIns="91440" bIns="45720" numCol="1" anchor="t" anchorCtr="0" compatLnSpc="1">
              <a:prstTxWarp prst="textNoShape">
                <a:avLst/>
              </a:prstTxWarp>
            </a:bodyPr>
            <a:lstStyle/>
            <a:p>
              <a:endParaRPr lang="en-GB" noProof="0" dirty="0"/>
            </a:p>
          </p:txBody>
        </p:sp>
        <p:sp>
          <p:nvSpPr>
            <p:cNvPr id="68" name="Oval 59">
              <a:extLst>
                <a:ext uri="{FF2B5EF4-FFF2-40B4-BE49-F238E27FC236}">
                  <a16:creationId xmlns:a16="http://schemas.microsoft.com/office/drawing/2014/main" id="{EDF6C962-5872-50A5-7D0A-9B205900EC8C}"/>
                </a:ext>
              </a:extLst>
            </p:cNvPr>
            <p:cNvSpPr>
              <a:spLocks noChangeArrowheads="1"/>
            </p:cNvSpPr>
            <p:nvPr/>
          </p:nvSpPr>
          <p:spPr bwMode="auto">
            <a:xfrm>
              <a:off x="3416400" y="3114769"/>
              <a:ext cx="57109" cy="57109"/>
            </a:xfrm>
            <a:prstGeom prst="ellipse">
              <a:avLst/>
            </a:prstGeom>
            <a:solidFill>
              <a:schemeClr val="bg1"/>
            </a:solidFill>
            <a:ln w="19050">
              <a:solidFill>
                <a:srgbClr val="53585A"/>
              </a:solidFill>
            </a:ln>
          </p:spPr>
          <p:txBody>
            <a:bodyPr vert="horz" wrap="square" lIns="91440" tIns="45720" rIns="91440" bIns="45720" numCol="1" anchor="t" anchorCtr="0" compatLnSpc="1">
              <a:prstTxWarp prst="textNoShape">
                <a:avLst/>
              </a:prstTxWarp>
            </a:bodyPr>
            <a:lstStyle/>
            <a:p>
              <a:endParaRPr lang="en-GB" noProof="0" dirty="0"/>
            </a:p>
          </p:txBody>
        </p:sp>
        <p:sp>
          <p:nvSpPr>
            <p:cNvPr id="69" name="Oval 61">
              <a:extLst>
                <a:ext uri="{FF2B5EF4-FFF2-40B4-BE49-F238E27FC236}">
                  <a16:creationId xmlns:a16="http://schemas.microsoft.com/office/drawing/2014/main" id="{4058BBEB-9DD9-78E0-23F2-B62025945A61}"/>
                </a:ext>
              </a:extLst>
            </p:cNvPr>
            <p:cNvSpPr>
              <a:spLocks noChangeArrowheads="1"/>
            </p:cNvSpPr>
            <p:nvPr/>
          </p:nvSpPr>
          <p:spPr bwMode="auto">
            <a:xfrm>
              <a:off x="3752964" y="3198506"/>
              <a:ext cx="57109" cy="57109"/>
            </a:xfrm>
            <a:prstGeom prst="ellipse">
              <a:avLst/>
            </a:prstGeom>
            <a:solidFill>
              <a:schemeClr val="bg1"/>
            </a:solidFill>
            <a:ln w="19050">
              <a:solidFill>
                <a:srgbClr val="53585A"/>
              </a:solidFill>
            </a:ln>
          </p:spPr>
          <p:txBody>
            <a:bodyPr vert="horz" wrap="square" lIns="91440" tIns="45720" rIns="91440" bIns="45720" numCol="1" anchor="t" anchorCtr="0" compatLnSpc="1">
              <a:prstTxWarp prst="textNoShape">
                <a:avLst/>
              </a:prstTxWarp>
            </a:bodyPr>
            <a:lstStyle/>
            <a:p>
              <a:endParaRPr lang="en-GB" noProof="0" dirty="0"/>
            </a:p>
          </p:txBody>
        </p:sp>
        <p:sp>
          <p:nvSpPr>
            <p:cNvPr id="70" name="Oval 63">
              <a:extLst>
                <a:ext uri="{FF2B5EF4-FFF2-40B4-BE49-F238E27FC236}">
                  <a16:creationId xmlns:a16="http://schemas.microsoft.com/office/drawing/2014/main" id="{3B59209A-8B7B-2D83-DA54-7CEEBC8FC866}"/>
                </a:ext>
              </a:extLst>
            </p:cNvPr>
            <p:cNvSpPr>
              <a:spLocks noChangeArrowheads="1"/>
            </p:cNvSpPr>
            <p:nvPr/>
          </p:nvSpPr>
          <p:spPr bwMode="auto">
            <a:xfrm>
              <a:off x="4091909" y="3289200"/>
              <a:ext cx="57109" cy="57109"/>
            </a:xfrm>
            <a:prstGeom prst="ellipse">
              <a:avLst/>
            </a:prstGeom>
            <a:solidFill>
              <a:schemeClr val="bg1"/>
            </a:solidFill>
            <a:ln w="19050">
              <a:solidFill>
                <a:srgbClr val="53585A"/>
              </a:solidFill>
            </a:ln>
          </p:spPr>
          <p:txBody>
            <a:bodyPr vert="horz" wrap="square" lIns="91440" tIns="45720" rIns="91440" bIns="45720" numCol="1" anchor="t" anchorCtr="0" compatLnSpc="1">
              <a:prstTxWarp prst="textNoShape">
                <a:avLst/>
              </a:prstTxWarp>
            </a:bodyPr>
            <a:lstStyle/>
            <a:p>
              <a:endParaRPr lang="en-GB" noProof="0" dirty="0"/>
            </a:p>
          </p:txBody>
        </p:sp>
        <p:sp>
          <p:nvSpPr>
            <p:cNvPr id="71" name="Oval 65">
              <a:extLst>
                <a:ext uri="{FF2B5EF4-FFF2-40B4-BE49-F238E27FC236}">
                  <a16:creationId xmlns:a16="http://schemas.microsoft.com/office/drawing/2014/main" id="{42AD4BD8-CC59-F6C8-AC82-5041BF16274E}"/>
                </a:ext>
              </a:extLst>
            </p:cNvPr>
            <p:cNvSpPr>
              <a:spLocks noChangeArrowheads="1"/>
            </p:cNvSpPr>
            <p:nvPr/>
          </p:nvSpPr>
          <p:spPr bwMode="auto">
            <a:xfrm>
              <a:off x="4428282" y="3372014"/>
              <a:ext cx="57109" cy="57109"/>
            </a:xfrm>
            <a:prstGeom prst="ellipse">
              <a:avLst/>
            </a:prstGeom>
            <a:solidFill>
              <a:schemeClr val="bg1"/>
            </a:solidFill>
            <a:ln w="19050">
              <a:solidFill>
                <a:srgbClr val="53585A"/>
              </a:solidFill>
            </a:ln>
          </p:spPr>
          <p:txBody>
            <a:bodyPr vert="horz" wrap="square" lIns="91440" tIns="45720" rIns="91440" bIns="45720" numCol="1" anchor="t" anchorCtr="0" compatLnSpc="1">
              <a:prstTxWarp prst="textNoShape">
                <a:avLst/>
              </a:prstTxWarp>
            </a:bodyPr>
            <a:lstStyle/>
            <a:p>
              <a:endParaRPr lang="en-GB" noProof="0" dirty="0"/>
            </a:p>
          </p:txBody>
        </p:sp>
        <p:sp>
          <p:nvSpPr>
            <p:cNvPr id="72" name="Oval 67">
              <a:extLst>
                <a:ext uri="{FF2B5EF4-FFF2-40B4-BE49-F238E27FC236}">
                  <a16:creationId xmlns:a16="http://schemas.microsoft.com/office/drawing/2014/main" id="{4CF988C4-B15E-E63E-52E7-BE49E12A454E}"/>
                </a:ext>
              </a:extLst>
            </p:cNvPr>
            <p:cNvSpPr>
              <a:spLocks noChangeArrowheads="1"/>
            </p:cNvSpPr>
            <p:nvPr/>
          </p:nvSpPr>
          <p:spPr bwMode="auto">
            <a:xfrm>
              <a:off x="4768117" y="3649824"/>
              <a:ext cx="57109" cy="57109"/>
            </a:xfrm>
            <a:prstGeom prst="ellipse">
              <a:avLst/>
            </a:prstGeom>
            <a:solidFill>
              <a:schemeClr val="bg1"/>
            </a:solidFill>
            <a:ln w="19050">
              <a:solidFill>
                <a:srgbClr val="53585A"/>
              </a:solidFill>
            </a:ln>
          </p:spPr>
          <p:txBody>
            <a:bodyPr vert="horz" wrap="square" lIns="91440" tIns="45720" rIns="91440" bIns="45720" numCol="1" anchor="t" anchorCtr="0" compatLnSpc="1">
              <a:prstTxWarp prst="textNoShape">
                <a:avLst/>
              </a:prstTxWarp>
            </a:bodyPr>
            <a:lstStyle/>
            <a:p>
              <a:endParaRPr lang="en-GB" noProof="0" dirty="0"/>
            </a:p>
          </p:txBody>
        </p:sp>
        <p:sp>
          <p:nvSpPr>
            <p:cNvPr id="73" name="Rectangle 68">
              <a:extLst>
                <a:ext uri="{FF2B5EF4-FFF2-40B4-BE49-F238E27FC236}">
                  <a16:creationId xmlns:a16="http://schemas.microsoft.com/office/drawing/2014/main" id="{8D341DAF-7DE9-90CF-96AB-0B25197803D9}"/>
                </a:ext>
              </a:extLst>
            </p:cNvPr>
            <p:cNvSpPr>
              <a:spLocks noChangeArrowheads="1"/>
            </p:cNvSpPr>
            <p:nvPr/>
          </p:nvSpPr>
          <p:spPr bwMode="auto">
            <a:xfrm>
              <a:off x="780364" y="4490380"/>
              <a:ext cx="226024"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lvl="0" algn="r" defTabSz="914400"/>
              <a:r>
                <a:rPr lang="en-GB" sz="1050" noProof="0" dirty="0"/>
                <a:t>–</a:t>
              </a:r>
              <a:r>
                <a:rPr kumimoji="0" lang="en-GB" sz="1050" b="0" i="0" u="none" strike="noStrike" cap="none" normalizeH="0" baseline="0" noProof="0" dirty="0">
                  <a:ln>
                    <a:noFill/>
                  </a:ln>
                  <a:effectLst/>
                </a:rPr>
                <a:t>22</a:t>
              </a:r>
            </a:p>
          </p:txBody>
        </p:sp>
        <p:sp>
          <p:nvSpPr>
            <p:cNvPr id="74" name="Rectangle 69">
              <a:extLst>
                <a:ext uri="{FF2B5EF4-FFF2-40B4-BE49-F238E27FC236}">
                  <a16:creationId xmlns:a16="http://schemas.microsoft.com/office/drawing/2014/main" id="{160ABA45-9936-C885-3C07-FF59DC755AF1}"/>
                </a:ext>
              </a:extLst>
            </p:cNvPr>
            <p:cNvSpPr>
              <a:spLocks noChangeArrowheads="1"/>
            </p:cNvSpPr>
            <p:nvPr/>
          </p:nvSpPr>
          <p:spPr bwMode="auto">
            <a:xfrm>
              <a:off x="780364" y="4078918"/>
              <a:ext cx="226024"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lvl="0" algn="r" defTabSz="914400"/>
              <a:r>
                <a:rPr lang="en-GB" sz="1050" noProof="0" dirty="0"/>
                <a:t>–</a:t>
              </a:r>
              <a:r>
                <a:rPr kumimoji="0" lang="en-GB" sz="1050" b="0" i="0" u="none" strike="noStrike" cap="none" normalizeH="0" baseline="0" noProof="0" dirty="0">
                  <a:ln>
                    <a:noFill/>
                  </a:ln>
                  <a:effectLst/>
                </a:rPr>
                <a:t>18</a:t>
              </a:r>
            </a:p>
          </p:txBody>
        </p:sp>
        <p:sp>
          <p:nvSpPr>
            <p:cNvPr id="75" name="Rectangle 70">
              <a:extLst>
                <a:ext uri="{FF2B5EF4-FFF2-40B4-BE49-F238E27FC236}">
                  <a16:creationId xmlns:a16="http://schemas.microsoft.com/office/drawing/2014/main" id="{F442AEA9-3727-C238-5A7B-59D7D52A79DC}"/>
                </a:ext>
              </a:extLst>
            </p:cNvPr>
            <p:cNvSpPr>
              <a:spLocks noChangeArrowheads="1"/>
            </p:cNvSpPr>
            <p:nvPr/>
          </p:nvSpPr>
          <p:spPr bwMode="auto">
            <a:xfrm>
              <a:off x="780364" y="3667453"/>
              <a:ext cx="226024"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lvl="0" algn="r" defTabSz="914400"/>
              <a:r>
                <a:rPr lang="en-GB" sz="1050" noProof="0" dirty="0"/>
                <a:t>–</a:t>
              </a:r>
              <a:r>
                <a:rPr kumimoji="0" lang="en-GB" sz="1050" b="0" i="0" u="none" strike="noStrike" cap="none" normalizeH="0" baseline="0" noProof="0" dirty="0">
                  <a:ln>
                    <a:noFill/>
                  </a:ln>
                  <a:effectLst/>
                </a:rPr>
                <a:t>14</a:t>
              </a:r>
            </a:p>
          </p:txBody>
        </p:sp>
        <p:sp>
          <p:nvSpPr>
            <p:cNvPr id="76" name="Rectangle 71">
              <a:extLst>
                <a:ext uri="{FF2B5EF4-FFF2-40B4-BE49-F238E27FC236}">
                  <a16:creationId xmlns:a16="http://schemas.microsoft.com/office/drawing/2014/main" id="{63C2CBCF-04B9-9E72-1130-C0A50991073A}"/>
                </a:ext>
              </a:extLst>
            </p:cNvPr>
            <p:cNvSpPr>
              <a:spLocks noChangeArrowheads="1"/>
            </p:cNvSpPr>
            <p:nvPr/>
          </p:nvSpPr>
          <p:spPr bwMode="auto">
            <a:xfrm>
              <a:off x="780364" y="3257642"/>
              <a:ext cx="226024"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lvl="0" algn="r" defTabSz="914400"/>
              <a:r>
                <a:rPr lang="en-GB" sz="1050" noProof="0" dirty="0"/>
                <a:t>–</a:t>
              </a:r>
              <a:r>
                <a:rPr kumimoji="0" lang="en-GB" sz="1050" b="0" i="0" u="none" strike="noStrike" cap="none" normalizeH="0" baseline="0" noProof="0" dirty="0">
                  <a:ln>
                    <a:noFill/>
                  </a:ln>
                  <a:effectLst/>
                </a:rPr>
                <a:t>10</a:t>
              </a:r>
            </a:p>
          </p:txBody>
        </p:sp>
        <p:sp>
          <p:nvSpPr>
            <p:cNvPr id="77" name="Rectangle 72">
              <a:extLst>
                <a:ext uri="{FF2B5EF4-FFF2-40B4-BE49-F238E27FC236}">
                  <a16:creationId xmlns:a16="http://schemas.microsoft.com/office/drawing/2014/main" id="{B9C9420F-2014-1AB7-26FC-BFE85AD20B08}"/>
                </a:ext>
              </a:extLst>
            </p:cNvPr>
            <p:cNvSpPr>
              <a:spLocks noChangeArrowheads="1"/>
            </p:cNvSpPr>
            <p:nvPr/>
          </p:nvSpPr>
          <p:spPr bwMode="auto">
            <a:xfrm>
              <a:off x="855705" y="2846178"/>
              <a:ext cx="150682"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lvl="0" algn="r" defTabSz="914400"/>
              <a:r>
                <a:rPr lang="en-GB" sz="1050" noProof="0" dirty="0"/>
                <a:t>–</a:t>
              </a:r>
              <a:r>
                <a:rPr kumimoji="0" lang="en-GB" sz="1050" b="0" i="0" u="none" strike="noStrike" cap="none" normalizeH="0" baseline="0" noProof="0" dirty="0">
                  <a:ln>
                    <a:noFill/>
                  </a:ln>
                  <a:effectLst/>
                </a:rPr>
                <a:t>6</a:t>
              </a:r>
            </a:p>
          </p:txBody>
        </p:sp>
        <p:sp>
          <p:nvSpPr>
            <p:cNvPr id="78" name="Rectangle 73">
              <a:extLst>
                <a:ext uri="{FF2B5EF4-FFF2-40B4-BE49-F238E27FC236}">
                  <a16:creationId xmlns:a16="http://schemas.microsoft.com/office/drawing/2014/main" id="{28A3A644-BE32-96AB-6374-5FAD613854B6}"/>
                </a:ext>
              </a:extLst>
            </p:cNvPr>
            <p:cNvSpPr>
              <a:spLocks noChangeArrowheads="1"/>
            </p:cNvSpPr>
            <p:nvPr/>
          </p:nvSpPr>
          <p:spPr bwMode="auto">
            <a:xfrm>
              <a:off x="855705" y="2436367"/>
              <a:ext cx="150682"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lang="en-GB" sz="1050" noProof="0" dirty="0"/>
                <a:t>–</a:t>
              </a:r>
              <a:r>
                <a:rPr kumimoji="0" lang="en-GB" sz="1050" b="0" i="0" u="none" strike="noStrike" cap="none" normalizeH="0" baseline="0" noProof="0" dirty="0">
                  <a:ln>
                    <a:noFill/>
                  </a:ln>
                  <a:effectLst/>
                </a:rPr>
                <a:t>2</a:t>
              </a:r>
            </a:p>
          </p:txBody>
        </p:sp>
        <p:sp>
          <p:nvSpPr>
            <p:cNvPr id="79" name="Rectangle 74">
              <a:extLst>
                <a:ext uri="{FF2B5EF4-FFF2-40B4-BE49-F238E27FC236}">
                  <a16:creationId xmlns:a16="http://schemas.microsoft.com/office/drawing/2014/main" id="{D41EEFEA-2A72-9701-C1B1-FA5D314703AB}"/>
                </a:ext>
              </a:extLst>
            </p:cNvPr>
            <p:cNvSpPr>
              <a:spLocks noChangeArrowheads="1"/>
            </p:cNvSpPr>
            <p:nvPr/>
          </p:nvSpPr>
          <p:spPr bwMode="auto">
            <a:xfrm>
              <a:off x="931045" y="2024904"/>
              <a:ext cx="75342"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sz="1050" b="0" i="0" u="none" strike="noStrike" cap="none" normalizeH="0" baseline="0" noProof="0" dirty="0">
                  <a:ln>
                    <a:noFill/>
                  </a:ln>
                  <a:effectLst/>
                  <a:latin typeface="Arial" panose="020B0604020202020204" pitchFamily="34" charset="0"/>
                </a:rPr>
                <a:t>2</a:t>
              </a:r>
            </a:p>
          </p:txBody>
        </p:sp>
        <p:sp>
          <p:nvSpPr>
            <p:cNvPr id="80" name="Line 75">
              <a:extLst>
                <a:ext uri="{FF2B5EF4-FFF2-40B4-BE49-F238E27FC236}">
                  <a16:creationId xmlns:a16="http://schemas.microsoft.com/office/drawing/2014/main" id="{D271A043-DBA3-B462-75B9-EB81C48A4D90}"/>
                </a:ext>
              </a:extLst>
            </p:cNvPr>
            <p:cNvSpPr>
              <a:spLocks noChangeShapeType="1"/>
            </p:cNvSpPr>
            <p:nvPr/>
          </p:nvSpPr>
          <p:spPr bwMode="auto">
            <a:xfrm>
              <a:off x="1036856" y="4568593"/>
              <a:ext cx="33049" cy="0"/>
            </a:xfrm>
            <a:prstGeom prst="line">
              <a:avLst/>
            </a:prstGeom>
            <a:noFill/>
            <a:ln w="12700" cap="sq">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050" noProof="0" dirty="0">
                <a:latin typeface="+mn-lt"/>
              </a:endParaRPr>
            </a:p>
          </p:txBody>
        </p:sp>
        <p:sp>
          <p:nvSpPr>
            <p:cNvPr id="81" name="Line 76">
              <a:extLst>
                <a:ext uri="{FF2B5EF4-FFF2-40B4-BE49-F238E27FC236}">
                  <a16:creationId xmlns:a16="http://schemas.microsoft.com/office/drawing/2014/main" id="{A1D5E068-41EF-FB3D-65EB-2B6DFA765B76}"/>
                </a:ext>
              </a:extLst>
            </p:cNvPr>
            <p:cNvSpPr>
              <a:spLocks noChangeShapeType="1"/>
            </p:cNvSpPr>
            <p:nvPr/>
          </p:nvSpPr>
          <p:spPr bwMode="auto">
            <a:xfrm>
              <a:off x="1036856" y="4158782"/>
              <a:ext cx="33049" cy="0"/>
            </a:xfrm>
            <a:prstGeom prst="line">
              <a:avLst/>
            </a:prstGeom>
            <a:noFill/>
            <a:ln w="12700" cap="sq">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050" noProof="0" dirty="0"/>
            </a:p>
          </p:txBody>
        </p:sp>
        <p:sp>
          <p:nvSpPr>
            <p:cNvPr id="82" name="Line 77">
              <a:extLst>
                <a:ext uri="{FF2B5EF4-FFF2-40B4-BE49-F238E27FC236}">
                  <a16:creationId xmlns:a16="http://schemas.microsoft.com/office/drawing/2014/main" id="{E7CDECA5-E35B-906B-13AC-4C82A0C264ED}"/>
                </a:ext>
              </a:extLst>
            </p:cNvPr>
            <p:cNvSpPr>
              <a:spLocks noChangeShapeType="1"/>
            </p:cNvSpPr>
            <p:nvPr/>
          </p:nvSpPr>
          <p:spPr bwMode="auto">
            <a:xfrm>
              <a:off x="1036856" y="3747318"/>
              <a:ext cx="33049" cy="0"/>
            </a:xfrm>
            <a:prstGeom prst="line">
              <a:avLst/>
            </a:prstGeom>
            <a:noFill/>
            <a:ln w="12700" cap="sq">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050" noProof="0" dirty="0"/>
            </a:p>
          </p:txBody>
        </p:sp>
        <p:sp>
          <p:nvSpPr>
            <p:cNvPr id="83" name="Line 78">
              <a:extLst>
                <a:ext uri="{FF2B5EF4-FFF2-40B4-BE49-F238E27FC236}">
                  <a16:creationId xmlns:a16="http://schemas.microsoft.com/office/drawing/2014/main" id="{C8987225-05D8-953E-D54F-AEE6996CF063}"/>
                </a:ext>
              </a:extLst>
            </p:cNvPr>
            <p:cNvSpPr>
              <a:spLocks noChangeShapeType="1"/>
            </p:cNvSpPr>
            <p:nvPr/>
          </p:nvSpPr>
          <p:spPr bwMode="auto">
            <a:xfrm>
              <a:off x="1036856" y="3335855"/>
              <a:ext cx="33049" cy="0"/>
            </a:xfrm>
            <a:prstGeom prst="line">
              <a:avLst/>
            </a:prstGeom>
            <a:noFill/>
            <a:ln w="12700" cap="sq">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050" noProof="0" dirty="0"/>
            </a:p>
          </p:txBody>
        </p:sp>
        <p:sp>
          <p:nvSpPr>
            <p:cNvPr id="84" name="Line 79">
              <a:extLst>
                <a:ext uri="{FF2B5EF4-FFF2-40B4-BE49-F238E27FC236}">
                  <a16:creationId xmlns:a16="http://schemas.microsoft.com/office/drawing/2014/main" id="{6B9EF9D5-11CF-EAFB-15D7-B9EBD8C6EBD5}"/>
                </a:ext>
              </a:extLst>
            </p:cNvPr>
            <p:cNvSpPr>
              <a:spLocks noChangeShapeType="1"/>
            </p:cNvSpPr>
            <p:nvPr/>
          </p:nvSpPr>
          <p:spPr bwMode="auto">
            <a:xfrm>
              <a:off x="1036856" y="2926043"/>
              <a:ext cx="33049" cy="0"/>
            </a:xfrm>
            <a:prstGeom prst="line">
              <a:avLst/>
            </a:prstGeom>
            <a:noFill/>
            <a:ln w="12700" cap="sq">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050" noProof="0" dirty="0"/>
            </a:p>
          </p:txBody>
        </p:sp>
        <p:sp>
          <p:nvSpPr>
            <p:cNvPr id="85" name="Line 80">
              <a:extLst>
                <a:ext uri="{FF2B5EF4-FFF2-40B4-BE49-F238E27FC236}">
                  <a16:creationId xmlns:a16="http://schemas.microsoft.com/office/drawing/2014/main" id="{63A22F0F-6246-C5F8-2128-5E6BCBCF7E45}"/>
                </a:ext>
              </a:extLst>
            </p:cNvPr>
            <p:cNvSpPr>
              <a:spLocks noChangeShapeType="1"/>
            </p:cNvSpPr>
            <p:nvPr/>
          </p:nvSpPr>
          <p:spPr bwMode="auto">
            <a:xfrm>
              <a:off x="1036856" y="2514579"/>
              <a:ext cx="33049" cy="0"/>
            </a:xfrm>
            <a:prstGeom prst="line">
              <a:avLst/>
            </a:prstGeom>
            <a:noFill/>
            <a:ln w="12700" cap="sq">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050" noProof="0" dirty="0"/>
            </a:p>
          </p:txBody>
        </p:sp>
        <p:sp>
          <p:nvSpPr>
            <p:cNvPr id="86" name="Line 81">
              <a:extLst>
                <a:ext uri="{FF2B5EF4-FFF2-40B4-BE49-F238E27FC236}">
                  <a16:creationId xmlns:a16="http://schemas.microsoft.com/office/drawing/2014/main" id="{AF6FCD9B-9E3F-3F17-7FD1-525945A3873D}"/>
                </a:ext>
              </a:extLst>
            </p:cNvPr>
            <p:cNvSpPr>
              <a:spLocks noChangeShapeType="1"/>
            </p:cNvSpPr>
            <p:nvPr/>
          </p:nvSpPr>
          <p:spPr bwMode="auto">
            <a:xfrm>
              <a:off x="1036856" y="2106421"/>
              <a:ext cx="33049" cy="0"/>
            </a:xfrm>
            <a:prstGeom prst="line">
              <a:avLst/>
            </a:prstGeom>
            <a:noFill/>
            <a:ln w="12700" cap="sq">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050" noProof="0" dirty="0"/>
            </a:p>
          </p:txBody>
        </p:sp>
        <p:sp>
          <p:nvSpPr>
            <p:cNvPr id="87" name="Line 83">
              <a:extLst>
                <a:ext uri="{FF2B5EF4-FFF2-40B4-BE49-F238E27FC236}">
                  <a16:creationId xmlns:a16="http://schemas.microsoft.com/office/drawing/2014/main" id="{3421E462-366B-8891-2484-C47E9AB4CFDF}"/>
                </a:ext>
              </a:extLst>
            </p:cNvPr>
            <p:cNvSpPr>
              <a:spLocks noChangeShapeType="1"/>
            </p:cNvSpPr>
            <p:nvPr/>
          </p:nvSpPr>
          <p:spPr bwMode="auto">
            <a:xfrm flipV="1">
              <a:off x="1071558" y="4568593"/>
              <a:ext cx="0" cy="36354"/>
            </a:xfrm>
            <a:prstGeom prst="line">
              <a:avLst/>
            </a:prstGeom>
            <a:noFill/>
            <a:ln w="12700" cap="sq">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050" noProof="0" dirty="0">
                <a:latin typeface="+mn-lt"/>
              </a:endParaRPr>
            </a:p>
          </p:txBody>
        </p:sp>
        <p:sp>
          <p:nvSpPr>
            <p:cNvPr id="88" name="Line 84">
              <a:extLst>
                <a:ext uri="{FF2B5EF4-FFF2-40B4-BE49-F238E27FC236}">
                  <a16:creationId xmlns:a16="http://schemas.microsoft.com/office/drawing/2014/main" id="{4AE50759-4D53-40B8-B0E7-E916FB824E4E}"/>
                </a:ext>
              </a:extLst>
            </p:cNvPr>
            <p:cNvSpPr>
              <a:spLocks noChangeShapeType="1"/>
            </p:cNvSpPr>
            <p:nvPr/>
          </p:nvSpPr>
          <p:spPr bwMode="auto">
            <a:xfrm flipV="1">
              <a:off x="1155833" y="4568593"/>
              <a:ext cx="0" cy="36354"/>
            </a:xfrm>
            <a:prstGeom prst="line">
              <a:avLst/>
            </a:prstGeom>
            <a:noFill/>
            <a:ln w="12700" cap="sq">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050" noProof="0" dirty="0">
                <a:latin typeface="+mn-lt"/>
              </a:endParaRPr>
            </a:p>
          </p:txBody>
        </p:sp>
        <p:sp>
          <p:nvSpPr>
            <p:cNvPr id="89" name="Line 85">
              <a:extLst>
                <a:ext uri="{FF2B5EF4-FFF2-40B4-BE49-F238E27FC236}">
                  <a16:creationId xmlns:a16="http://schemas.microsoft.com/office/drawing/2014/main" id="{81C5014A-FBDB-43FE-1530-BB5FCF898EC2}"/>
                </a:ext>
              </a:extLst>
            </p:cNvPr>
            <p:cNvSpPr>
              <a:spLocks noChangeShapeType="1"/>
            </p:cNvSpPr>
            <p:nvPr/>
          </p:nvSpPr>
          <p:spPr bwMode="auto">
            <a:xfrm flipV="1">
              <a:off x="1326038" y="4568593"/>
              <a:ext cx="0" cy="36354"/>
            </a:xfrm>
            <a:prstGeom prst="line">
              <a:avLst/>
            </a:prstGeom>
            <a:noFill/>
            <a:ln w="12700" cap="sq">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050" noProof="0" dirty="0">
                <a:latin typeface="+mn-lt"/>
              </a:endParaRPr>
            </a:p>
          </p:txBody>
        </p:sp>
        <p:sp>
          <p:nvSpPr>
            <p:cNvPr id="91" name="Line 86">
              <a:extLst>
                <a:ext uri="{FF2B5EF4-FFF2-40B4-BE49-F238E27FC236}">
                  <a16:creationId xmlns:a16="http://schemas.microsoft.com/office/drawing/2014/main" id="{D32F5196-23CF-E4CA-EF51-E25327F302F0}"/>
                </a:ext>
              </a:extLst>
            </p:cNvPr>
            <p:cNvSpPr>
              <a:spLocks noChangeShapeType="1"/>
            </p:cNvSpPr>
            <p:nvPr/>
          </p:nvSpPr>
          <p:spPr bwMode="auto">
            <a:xfrm flipV="1">
              <a:off x="1578865" y="4568593"/>
              <a:ext cx="0" cy="36354"/>
            </a:xfrm>
            <a:prstGeom prst="line">
              <a:avLst/>
            </a:prstGeom>
            <a:noFill/>
            <a:ln w="12700" cap="sq">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050" noProof="0" dirty="0">
                <a:latin typeface="+mn-lt"/>
              </a:endParaRPr>
            </a:p>
          </p:txBody>
        </p:sp>
        <p:sp>
          <p:nvSpPr>
            <p:cNvPr id="92" name="Line 87">
              <a:extLst>
                <a:ext uri="{FF2B5EF4-FFF2-40B4-BE49-F238E27FC236}">
                  <a16:creationId xmlns:a16="http://schemas.microsoft.com/office/drawing/2014/main" id="{EDC99142-8FC5-8336-F86D-92A201AA4B05}"/>
                </a:ext>
              </a:extLst>
            </p:cNvPr>
            <p:cNvSpPr>
              <a:spLocks noChangeShapeType="1"/>
            </p:cNvSpPr>
            <p:nvPr/>
          </p:nvSpPr>
          <p:spPr bwMode="auto">
            <a:xfrm flipV="1">
              <a:off x="1833344" y="4568593"/>
              <a:ext cx="0" cy="36354"/>
            </a:xfrm>
            <a:prstGeom prst="line">
              <a:avLst/>
            </a:prstGeom>
            <a:noFill/>
            <a:ln w="12700" cap="sq">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050" noProof="0" dirty="0">
                <a:latin typeface="+mn-lt"/>
              </a:endParaRPr>
            </a:p>
          </p:txBody>
        </p:sp>
        <p:sp>
          <p:nvSpPr>
            <p:cNvPr id="93" name="Line 88">
              <a:extLst>
                <a:ext uri="{FF2B5EF4-FFF2-40B4-BE49-F238E27FC236}">
                  <a16:creationId xmlns:a16="http://schemas.microsoft.com/office/drawing/2014/main" id="{D605895E-2D59-AA0A-9D70-EFC602F3EDD9}"/>
                </a:ext>
              </a:extLst>
            </p:cNvPr>
            <p:cNvSpPr>
              <a:spLocks noChangeShapeType="1"/>
            </p:cNvSpPr>
            <p:nvPr/>
          </p:nvSpPr>
          <p:spPr bwMode="auto">
            <a:xfrm flipV="1">
              <a:off x="2087824" y="4568593"/>
              <a:ext cx="0" cy="36354"/>
            </a:xfrm>
            <a:prstGeom prst="line">
              <a:avLst/>
            </a:prstGeom>
            <a:noFill/>
            <a:ln w="12700" cap="sq">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050" noProof="0" dirty="0">
                <a:latin typeface="+mn-lt"/>
              </a:endParaRPr>
            </a:p>
          </p:txBody>
        </p:sp>
        <p:sp>
          <p:nvSpPr>
            <p:cNvPr id="94" name="Line 89">
              <a:extLst>
                <a:ext uri="{FF2B5EF4-FFF2-40B4-BE49-F238E27FC236}">
                  <a16:creationId xmlns:a16="http://schemas.microsoft.com/office/drawing/2014/main" id="{C36D79B6-91E7-1A22-A36F-FD8837D4F579}"/>
                </a:ext>
              </a:extLst>
            </p:cNvPr>
            <p:cNvSpPr>
              <a:spLocks noChangeShapeType="1"/>
            </p:cNvSpPr>
            <p:nvPr/>
          </p:nvSpPr>
          <p:spPr bwMode="auto">
            <a:xfrm flipV="1">
              <a:off x="2426580" y="4568593"/>
              <a:ext cx="0" cy="36354"/>
            </a:xfrm>
            <a:prstGeom prst="line">
              <a:avLst/>
            </a:prstGeom>
            <a:noFill/>
            <a:ln w="12700" cap="sq">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050" noProof="0" dirty="0">
                <a:latin typeface="+mn-lt"/>
              </a:endParaRPr>
            </a:p>
          </p:txBody>
        </p:sp>
        <p:sp>
          <p:nvSpPr>
            <p:cNvPr id="95" name="Line 90">
              <a:extLst>
                <a:ext uri="{FF2B5EF4-FFF2-40B4-BE49-F238E27FC236}">
                  <a16:creationId xmlns:a16="http://schemas.microsoft.com/office/drawing/2014/main" id="{988F63CF-7293-44F6-AE88-96A113188531}"/>
                </a:ext>
              </a:extLst>
            </p:cNvPr>
            <p:cNvSpPr>
              <a:spLocks noChangeShapeType="1"/>
            </p:cNvSpPr>
            <p:nvPr/>
          </p:nvSpPr>
          <p:spPr bwMode="auto">
            <a:xfrm flipV="1">
              <a:off x="2762030" y="4568593"/>
              <a:ext cx="0" cy="36354"/>
            </a:xfrm>
            <a:prstGeom prst="line">
              <a:avLst/>
            </a:prstGeom>
            <a:noFill/>
            <a:ln w="12700" cap="sq">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050" noProof="0" dirty="0">
                <a:latin typeface="+mn-lt"/>
              </a:endParaRPr>
            </a:p>
          </p:txBody>
        </p:sp>
        <p:sp>
          <p:nvSpPr>
            <p:cNvPr id="96" name="Line 91">
              <a:extLst>
                <a:ext uri="{FF2B5EF4-FFF2-40B4-BE49-F238E27FC236}">
                  <a16:creationId xmlns:a16="http://schemas.microsoft.com/office/drawing/2014/main" id="{FA19E0D2-06D5-539E-1EEF-C83422D0FF13}"/>
                </a:ext>
              </a:extLst>
            </p:cNvPr>
            <p:cNvSpPr>
              <a:spLocks noChangeShapeType="1"/>
            </p:cNvSpPr>
            <p:nvPr/>
          </p:nvSpPr>
          <p:spPr bwMode="auto">
            <a:xfrm flipV="1">
              <a:off x="3100786" y="4568593"/>
              <a:ext cx="0" cy="36354"/>
            </a:xfrm>
            <a:prstGeom prst="line">
              <a:avLst/>
            </a:prstGeom>
            <a:noFill/>
            <a:ln w="12700" cap="sq">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050" noProof="0" dirty="0">
                <a:latin typeface="+mn-lt"/>
              </a:endParaRPr>
            </a:p>
          </p:txBody>
        </p:sp>
        <p:sp>
          <p:nvSpPr>
            <p:cNvPr id="97" name="Line 92">
              <a:extLst>
                <a:ext uri="{FF2B5EF4-FFF2-40B4-BE49-F238E27FC236}">
                  <a16:creationId xmlns:a16="http://schemas.microsoft.com/office/drawing/2014/main" id="{61F3FCEE-C8A7-EB21-7AE1-5A08CD97FC2F}"/>
                </a:ext>
              </a:extLst>
            </p:cNvPr>
            <p:cNvSpPr>
              <a:spLocks noChangeShapeType="1"/>
            </p:cNvSpPr>
            <p:nvPr/>
          </p:nvSpPr>
          <p:spPr bwMode="auto">
            <a:xfrm flipV="1">
              <a:off x="3439541" y="4568593"/>
              <a:ext cx="0" cy="36354"/>
            </a:xfrm>
            <a:prstGeom prst="line">
              <a:avLst/>
            </a:prstGeom>
            <a:noFill/>
            <a:ln w="12700" cap="sq">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050" noProof="0" dirty="0">
                <a:latin typeface="+mn-lt"/>
              </a:endParaRPr>
            </a:p>
          </p:txBody>
        </p:sp>
        <p:sp>
          <p:nvSpPr>
            <p:cNvPr id="98" name="Line 93">
              <a:extLst>
                <a:ext uri="{FF2B5EF4-FFF2-40B4-BE49-F238E27FC236}">
                  <a16:creationId xmlns:a16="http://schemas.microsoft.com/office/drawing/2014/main" id="{027292F6-9BC0-B991-0A3E-DB5731D15AA1}"/>
                </a:ext>
              </a:extLst>
            </p:cNvPr>
            <p:cNvSpPr>
              <a:spLocks noChangeShapeType="1"/>
            </p:cNvSpPr>
            <p:nvPr/>
          </p:nvSpPr>
          <p:spPr bwMode="auto">
            <a:xfrm flipV="1">
              <a:off x="3778297" y="4568593"/>
              <a:ext cx="0" cy="36354"/>
            </a:xfrm>
            <a:prstGeom prst="line">
              <a:avLst/>
            </a:prstGeom>
            <a:noFill/>
            <a:ln w="12700" cap="sq">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050" noProof="0" dirty="0">
                <a:latin typeface="+mn-lt"/>
              </a:endParaRPr>
            </a:p>
          </p:txBody>
        </p:sp>
        <p:sp>
          <p:nvSpPr>
            <p:cNvPr id="99" name="Line 94">
              <a:extLst>
                <a:ext uri="{FF2B5EF4-FFF2-40B4-BE49-F238E27FC236}">
                  <a16:creationId xmlns:a16="http://schemas.microsoft.com/office/drawing/2014/main" id="{BCAEACDD-FF09-94DD-EAFB-CF5085D2EB6B}"/>
                </a:ext>
              </a:extLst>
            </p:cNvPr>
            <p:cNvSpPr>
              <a:spLocks noChangeShapeType="1"/>
            </p:cNvSpPr>
            <p:nvPr/>
          </p:nvSpPr>
          <p:spPr bwMode="auto">
            <a:xfrm flipV="1">
              <a:off x="4117052" y="4568593"/>
              <a:ext cx="0" cy="36354"/>
            </a:xfrm>
            <a:prstGeom prst="line">
              <a:avLst/>
            </a:prstGeom>
            <a:noFill/>
            <a:ln w="12700" cap="sq">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050" noProof="0" dirty="0">
                <a:latin typeface="+mn-lt"/>
              </a:endParaRPr>
            </a:p>
          </p:txBody>
        </p:sp>
        <p:sp>
          <p:nvSpPr>
            <p:cNvPr id="100" name="Line 95">
              <a:extLst>
                <a:ext uri="{FF2B5EF4-FFF2-40B4-BE49-F238E27FC236}">
                  <a16:creationId xmlns:a16="http://schemas.microsoft.com/office/drawing/2014/main" id="{456FAFF8-CFB5-BC6F-4EA4-53F15CAB58EE}"/>
                </a:ext>
              </a:extLst>
            </p:cNvPr>
            <p:cNvSpPr>
              <a:spLocks noChangeShapeType="1"/>
            </p:cNvSpPr>
            <p:nvPr/>
          </p:nvSpPr>
          <p:spPr bwMode="auto">
            <a:xfrm flipV="1">
              <a:off x="4452503" y="4568593"/>
              <a:ext cx="0" cy="36354"/>
            </a:xfrm>
            <a:prstGeom prst="line">
              <a:avLst/>
            </a:prstGeom>
            <a:noFill/>
            <a:ln w="12700" cap="sq">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050" noProof="0" dirty="0">
                <a:latin typeface="+mn-lt"/>
              </a:endParaRPr>
            </a:p>
          </p:txBody>
        </p:sp>
        <p:sp>
          <p:nvSpPr>
            <p:cNvPr id="101" name="Line 96">
              <a:extLst>
                <a:ext uri="{FF2B5EF4-FFF2-40B4-BE49-F238E27FC236}">
                  <a16:creationId xmlns:a16="http://schemas.microsoft.com/office/drawing/2014/main" id="{708E3F85-63B8-5EBB-DDD7-963772F46D01}"/>
                </a:ext>
              </a:extLst>
            </p:cNvPr>
            <p:cNvSpPr>
              <a:spLocks noChangeShapeType="1"/>
            </p:cNvSpPr>
            <p:nvPr/>
          </p:nvSpPr>
          <p:spPr bwMode="auto">
            <a:xfrm flipV="1">
              <a:off x="4791258" y="4568593"/>
              <a:ext cx="0" cy="36354"/>
            </a:xfrm>
            <a:prstGeom prst="line">
              <a:avLst/>
            </a:prstGeom>
            <a:noFill/>
            <a:ln w="12700" cap="sq">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050" noProof="0" dirty="0">
                <a:latin typeface="+mn-lt"/>
              </a:endParaRPr>
            </a:p>
          </p:txBody>
        </p:sp>
        <p:sp>
          <p:nvSpPr>
            <p:cNvPr id="102" name="Rectangle 97">
              <a:extLst>
                <a:ext uri="{FF2B5EF4-FFF2-40B4-BE49-F238E27FC236}">
                  <a16:creationId xmlns:a16="http://schemas.microsoft.com/office/drawing/2014/main" id="{2FF82C83-AEAC-69C8-A2B7-3E4304954430}"/>
                </a:ext>
              </a:extLst>
            </p:cNvPr>
            <p:cNvSpPr>
              <a:spLocks noChangeArrowheads="1"/>
            </p:cNvSpPr>
            <p:nvPr/>
          </p:nvSpPr>
          <p:spPr bwMode="auto">
            <a:xfrm>
              <a:off x="1032235" y="4624777"/>
              <a:ext cx="75342"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050" b="0" i="0" u="none" strike="noStrike" cap="none" normalizeH="0" baseline="0" noProof="0" dirty="0">
                  <a:ln>
                    <a:noFill/>
                  </a:ln>
                  <a:effectLst/>
                  <a:latin typeface="+mn-lt"/>
                </a:rPr>
                <a:t>0</a:t>
              </a:r>
            </a:p>
          </p:txBody>
        </p:sp>
        <p:sp>
          <p:nvSpPr>
            <p:cNvPr id="103" name="Rectangle 98">
              <a:extLst>
                <a:ext uri="{FF2B5EF4-FFF2-40B4-BE49-F238E27FC236}">
                  <a16:creationId xmlns:a16="http://schemas.microsoft.com/office/drawing/2014/main" id="{15930D1D-1D33-538A-E8BE-E466C024C0B0}"/>
                </a:ext>
              </a:extLst>
            </p:cNvPr>
            <p:cNvSpPr>
              <a:spLocks noChangeArrowheads="1"/>
            </p:cNvSpPr>
            <p:nvPr/>
          </p:nvSpPr>
          <p:spPr bwMode="auto">
            <a:xfrm>
              <a:off x="1288368" y="4624777"/>
              <a:ext cx="75342"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050" b="0" i="0" u="none" strike="noStrike" cap="none" normalizeH="0" baseline="0" noProof="0" dirty="0">
                  <a:ln>
                    <a:noFill/>
                  </a:ln>
                  <a:effectLst/>
                  <a:latin typeface="+mn-lt"/>
                </a:rPr>
                <a:t>3</a:t>
              </a:r>
            </a:p>
          </p:txBody>
        </p:sp>
        <p:sp>
          <p:nvSpPr>
            <p:cNvPr id="104" name="Rectangle 99">
              <a:extLst>
                <a:ext uri="{FF2B5EF4-FFF2-40B4-BE49-F238E27FC236}">
                  <a16:creationId xmlns:a16="http://schemas.microsoft.com/office/drawing/2014/main" id="{8C5BF4E3-8E06-F5FE-2FAB-BEFDB60E3B7A}"/>
                </a:ext>
              </a:extLst>
            </p:cNvPr>
            <p:cNvSpPr>
              <a:spLocks noChangeArrowheads="1"/>
            </p:cNvSpPr>
            <p:nvPr/>
          </p:nvSpPr>
          <p:spPr bwMode="auto">
            <a:xfrm>
              <a:off x="1123121" y="4624777"/>
              <a:ext cx="75342"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050" b="0" i="0" u="none" strike="noStrike" cap="none" normalizeH="0" baseline="0" noProof="0" dirty="0">
                  <a:ln>
                    <a:noFill/>
                  </a:ln>
                  <a:effectLst/>
                  <a:latin typeface="+mn-lt"/>
                </a:rPr>
                <a:t>1</a:t>
              </a:r>
            </a:p>
          </p:txBody>
        </p:sp>
        <p:sp>
          <p:nvSpPr>
            <p:cNvPr id="105" name="Rectangle 100">
              <a:extLst>
                <a:ext uri="{FF2B5EF4-FFF2-40B4-BE49-F238E27FC236}">
                  <a16:creationId xmlns:a16="http://schemas.microsoft.com/office/drawing/2014/main" id="{95A7421F-DC92-93E9-2BDB-7586E3B8B667}"/>
                </a:ext>
              </a:extLst>
            </p:cNvPr>
            <p:cNvSpPr>
              <a:spLocks noChangeArrowheads="1"/>
            </p:cNvSpPr>
            <p:nvPr/>
          </p:nvSpPr>
          <p:spPr bwMode="auto">
            <a:xfrm>
              <a:off x="1542847" y="4624777"/>
              <a:ext cx="75342"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050" b="0" i="0" u="none" strike="noStrike" cap="none" normalizeH="0" baseline="0" noProof="0" dirty="0">
                  <a:ln>
                    <a:noFill/>
                  </a:ln>
                  <a:effectLst/>
                  <a:latin typeface="+mn-lt"/>
                </a:rPr>
                <a:t>6</a:t>
              </a:r>
            </a:p>
          </p:txBody>
        </p:sp>
        <p:sp>
          <p:nvSpPr>
            <p:cNvPr id="106" name="Rectangle 101">
              <a:extLst>
                <a:ext uri="{FF2B5EF4-FFF2-40B4-BE49-F238E27FC236}">
                  <a16:creationId xmlns:a16="http://schemas.microsoft.com/office/drawing/2014/main" id="{4A998762-96DB-33EC-AC5B-736463C4CFE2}"/>
                </a:ext>
              </a:extLst>
            </p:cNvPr>
            <p:cNvSpPr>
              <a:spLocks noChangeArrowheads="1"/>
            </p:cNvSpPr>
            <p:nvPr/>
          </p:nvSpPr>
          <p:spPr bwMode="auto">
            <a:xfrm>
              <a:off x="1794022" y="4624777"/>
              <a:ext cx="75342"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050" b="0" i="0" u="none" strike="noStrike" cap="none" normalizeH="0" baseline="0" noProof="0" dirty="0">
                  <a:ln>
                    <a:noFill/>
                  </a:ln>
                  <a:effectLst/>
                  <a:latin typeface="+mn-lt"/>
                </a:rPr>
                <a:t>9</a:t>
              </a:r>
            </a:p>
          </p:txBody>
        </p:sp>
        <p:sp>
          <p:nvSpPr>
            <p:cNvPr id="107" name="Rectangle 102">
              <a:extLst>
                <a:ext uri="{FF2B5EF4-FFF2-40B4-BE49-F238E27FC236}">
                  <a16:creationId xmlns:a16="http://schemas.microsoft.com/office/drawing/2014/main" id="{CE5D80D8-BCCF-6385-13C4-4EB5AB65AB3C}"/>
                </a:ext>
              </a:extLst>
            </p:cNvPr>
            <p:cNvSpPr>
              <a:spLocks noChangeArrowheads="1"/>
            </p:cNvSpPr>
            <p:nvPr/>
          </p:nvSpPr>
          <p:spPr bwMode="auto">
            <a:xfrm>
              <a:off x="2014963" y="4624777"/>
              <a:ext cx="150683"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050" b="0" i="0" u="none" strike="noStrike" cap="none" normalizeH="0" baseline="0" noProof="0" dirty="0">
                  <a:ln>
                    <a:noFill/>
                  </a:ln>
                  <a:effectLst/>
                  <a:latin typeface="+mn-lt"/>
                </a:rPr>
                <a:t>12</a:t>
              </a:r>
            </a:p>
          </p:txBody>
        </p:sp>
        <p:sp>
          <p:nvSpPr>
            <p:cNvPr id="108" name="Rectangle 103">
              <a:extLst>
                <a:ext uri="{FF2B5EF4-FFF2-40B4-BE49-F238E27FC236}">
                  <a16:creationId xmlns:a16="http://schemas.microsoft.com/office/drawing/2014/main" id="{25C5A7FC-1EB4-495B-EA03-4EE4042FDE95}"/>
                </a:ext>
              </a:extLst>
            </p:cNvPr>
            <p:cNvSpPr>
              <a:spLocks noChangeArrowheads="1"/>
            </p:cNvSpPr>
            <p:nvPr/>
          </p:nvSpPr>
          <p:spPr bwMode="auto">
            <a:xfrm>
              <a:off x="2353718" y="4624777"/>
              <a:ext cx="150683"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050" b="0" i="0" u="none" strike="noStrike" cap="none" normalizeH="0" baseline="0" noProof="0" dirty="0">
                  <a:ln>
                    <a:noFill/>
                  </a:ln>
                  <a:effectLst/>
                  <a:latin typeface="+mn-lt"/>
                </a:rPr>
                <a:t>16</a:t>
              </a:r>
            </a:p>
          </p:txBody>
        </p:sp>
        <p:sp>
          <p:nvSpPr>
            <p:cNvPr id="109" name="Rectangle 104">
              <a:extLst>
                <a:ext uri="{FF2B5EF4-FFF2-40B4-BE49-F238E27FC236}">
                  <a16:creationId xmlns:a16="http://schemas.microsoft.com/office/drawing/2014/main" id="{B8A99E41-BB34-5A5C-FD75-8A6EE7A1A902}"/>
                </a:ext>
              </a:extLst>
            </p:cNvPr>
            <p:cNvSpPr>
              <a:spLocks noChangeArrowheads="1"/>
            </p:cNvSpPr>
            <p:nvPr/>
          </p:nvSpPr>
          <p:spPr bwMode="auto">
            <a:xfrm>
              <a:off x="2692474" y="4624777"/>
              <a:ext cx="150683"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050" b="0" i="0" u="none" strike="noStrike" cap="none" normalizeH="0" baseline="0" noProof="0" dirty="0">
                  <a:ln>
                    <a:noFill/>
                  </a:ln>
                  <a:effectLst/>
                  <a:latin typeface="+mn-lt"/>
                </a:rPr>
                <a:t>20</a:t>
              </a:r>
            </a:p>
          </p:txBody>
        </p:sp>
        <p:sp>
          <p:nvSpPr>
            <p:cNvPr id="110" name="Rectangle 105">
              <a:extLst>
                <a:ext uri="{FF2B5EF4-FFF2-40B4-BE49-F238E27FC236}">
                  <a16:creationId xmlns:a16="http://schemas.microsoft.com/office/drawing/2014/main" id="{AF6EF59B-A64C-F7DF-2865-FB5F1B243F77}"/>
                </a:ext>
              </a:extLst>
            </p:cNvPr>
            <p:cNvSpPr>
              <a:spLocks noChangeArrowheads="1"/>
            </p:cNvSpPr>
            <p:nvPr/>
          </p:nvSpPr>
          <p:spPr bwMode="auto">
            <a:xfrm>
              <a:off x="3031228" y="4624777"/>
              <a:ext cx="150683"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050" b="0" i="0" u="none" strike="noStrike" cap="none" normalizeH="0" baseline="0" noProof="0" dirty="0">
                  <a:ln>
                    <a:noFill/>
                  </a:ln>
                  <a:effectLst/>
                  <a:latin typeface="+mn-lt"/>
                </a:rPr>
                <a:t>24</a:t>
              </a:r>
            </a:p>
          </p:txBody>
        </p:sp>
        <p:sp>
          <p:nvSpPr>
            <p:cNvPr id="111" name="Rectangle 106">
              <a:extLst>
                <a:ext uri="{FF2B5EF4-FFF2-40B4-BE49-F238E27FC236}">
                  <a16:creationId xmlns:a16="http://schemas.microsoft.com/office/drawing/2014/main" id="{F9CBD16F-BBC5-37C6-0B61-F50694E67AAE}"/>
                </a:ext>
              </a:extLst>
            </p:cNvPr>
            <p:cNvSpPr>
              <a:spLocks noChangeArrowheads="1"/>
            </p:cNvSpPr>
            <p:nvPr/>
          </p:nvSpPr>
          <p:spPr bwMode="auto">
            <a:xfrm>
              <a:off x="3368331" y="4624777"/>
              <a:ext cx="150683"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050" b="0" i="0" u="none" strike="noStrike" cap="none" normalizeH="0" baseline="0" noProof="0" dirty="0">
                  <a:ln>
                    <a:noFill/>
                  </a:ln>
                  <a:effectLst/>
                  <a:latin typeface="+mn-lt"/>
                </a:rPr>
                <a:t>28</a:t>
              </a:r>
            </a:p>
          </p:txBody>
        </p:sp>
        <p:sp>
          <p:nvSpPr>
            <p:cNvPr id="112" name="Rectangle 107">
              <a:extLst>
                <a:ext uri="{FF2B5EF4-FFF2-40B4-BE49-F238E27FC236}">
                  <a16:creationId xmlns:a16="http://schemas.microsoft.com/office/drawing/2014/main" id="{7466B262-F914-3D2A-F405-BA9BDC9BAF2D}"/>
                </a:ext>
              </a:extLst>
            </p:cNvPr>
            <p:cNvSpPr>
              <a:spLocks noChangeArrowheads="1"/>
            </p:cNvSpPr>
            <p:nvPr/>
          </p:nvSpPr>
          <p:spPr bwMode="auto">
            <a:xfrm>
              <a:off x="3705435" y="4624777"/>
              <a:ext cx="150683"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050" b="0" i="0" u="none" strike="noStrike" cap="none" normalizeH="0" baseline="0" noProof="0" dirty="0">
                  <a:ln>
                    <a:noFill/>
                  </a:ln>
                  <a:effectLst/>
                  <a:latin typeface="+mn-lt"/>
                </a:rPr>
                <a:t>32</a:t>
              </a:r>
            </a:p>
          </p:txBody>
        </p:sp>
        <p:sp>
          <p:nvSpPr>
            <p:cNvPr id="113" name="Rectangle 108">
              <a:extLst>
                <a:ext uri="{FF2B5EF4-FFF2-40B4-BE49-F238E27FC236}">
                  <a16:creationId xmlns:a16="http://schemas.microsoft.com/office/drawing/2014/main" id="{AA7D69F5-DAE2-F569-8EDE-DB8CEBF903E3}"/>
                </a:ext>
              </a:extLst>
            </p:cNvPr>
            <p:cNvSpPr>
              <a:spLocks noChangeArrowheads="1"/>
            </p:cNvSpPr>
            <p:nvPr/>
          </p:nvSpPr>
          <p:spPr bwMode="auto">
            <a:xfrm>
              <a:off x="4044191" y="4624777"/>
              <a:ext cx="150683"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050" b="0" i="0" u="none" strike="noStrike" cap="none" normalizeH="0" baseline="0" noProof="0" dirty="0">
                  <a:ln>
                    <a:noFill/>
                  </a:ln>
                  <a:effectLst/>
                  <a:latin typeface="+mn-lt"/>
                </a:rPr>
                <a:t>36</a:t>
              </a:r>
            </a:p>
          </p:txBody>
        </p:sp>
        <p:sp>
          <p:nvSpPr>
            <p:cNvPr id="114" name="Rectangle 109">
              <a:extLst>
                <a:ext uri="{FF2B5EF4-FFF2-40B4-BE49-F238E27FC236}">
                  <a16:creationId xmlns:a16="http://schemas.microsoft.com/office/drawing/2014/main" id="{230636CE-C9B7-D5D5-BB77-7D1AA36C3B2C}"/>
                </a:ext>
              </a:extLst>
            </p:cNvPr>
            <p:cNvSpPr>
              <a:spLocks noChangeArrowheads="1"/>
            </p:cNvSpPr>
            <p:nvPr/>
          </p:nvSpPr>
          <p:spPr bwMode="auto">
            <a:xfrm>
              <a:off x="4382945" y="4624777"/>
              <a:ext cx="150683"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050" b="0" i="0" u="none" strike="noStrike" cap="none" normalizeH="0" baseline="0" noProof="0" dirty="0">
                  <a:ln>
                    <a:noFill/>
                  </a:ln>
                  <a:effectLst/>
                  <a:latin typeface="+mn-lt"/>
                </a:rPr>
                <a:t>40</a:t>
              </a:r>
            </a:p>
          </p:txBody>
        </p:sp>
        <p:sp>
          <p:nvSpPr>
            <p:cNvPr id="115" name="Rectangle 110">
              <a:extLst>
                <a:ext uri="{FF2B5EF4-FFF2-40B4-BE49-F238E27FC236}">
                  <a16:creationId xmlns:a16="http://schemas.microsoft.com/office/drawing/2014/main" id="{C16D603E-FEF5-E768-DD8D-20FC7F886CF3}"/>
                </a:ext>
              </a:extLst>
            </p:cNvPr>
            <p:cNvSpPr>
              <a:spLocks noChangeArrowheads="1"/>
            </p:cNvSpPr>
            <p:nvPr/>
          </p:nvSpPr>
          <p:spPr bwMode="auto">
            <a:xfrm>
              <a:off x="4721701" y="4624777"/>
              <a:ext cx="150683"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050" b="0" i="0" u="none" strike="noStrike" cap="none" normalizeH="0" baseline="0" noProof="0" dirty="0">
                  <a:ln>
                    <a:noFill/>
                  </a:ln>
                  <a:effectLst/>
                  <a:latin typeface="+mn-lt"/>
                </a:rPr>
                <a:t>44</a:t>
              </a:r>
            </a:p>
          </p:txBody>
        </p:sp>
        <p:sp>
          <p:nvSpPr>
            <p:cNvPr id="116" name="Rectangle 111">
              <a:extLst>
                <a:ext uri="{FF2B5EF4-FFF2-40B4-BE49-F238E27FC236}">
                  <a16:creationId xmlns:a16="http://schemas.microsoft.com/office/drawing/2014/main" id="{B869FF3F-A938-8AF5-CF50-5124AA03CA25}"/>
                </a:ext>
              </a:extLst>
            </p:cNvPr>
            <p:cNvSpPr>
              <a:spLocks noChangeArrowheads="1"/>
            </p:cNvSpPr>
            <p:nvPr/>
          </p:nvSpPr>
          <p:spPr bwMode="auto">
            <a:xfrm>
              <a:off x="5078787" y="1980834"/>
              <a:ext cx="687426" cy="2587760"/>
            </a:xfrm>
            <a:prstGeom prst="rect">
              <a:avLst/>
            </a:prstGeom>
            <a:solidFill>
              <a:srgbClr val="EBEBEB">
                <a:alpha val="38824"/>
              </a:srgbClr>
            </a:solidFill>
            <a:ln>
              <a:noFill/>
            </a:ln>
          </p:spPr>
          <p:txBody>
            <a:bodyPr vert="horz" wrap="square" lIns="91440" tIns="45720" rIns="91440" bIns="45720" numCol="1" anchor="t" anchorCtr="0" compatLnSpc="1">
              <a:prstTxWarp prst="textNoShape">
                <a:avLst/>
              </a:prstTxWarp>
            </a:bodyPr>
            <a:lstStyle/>
            <a:p>
              <a:endParaRPr lang="en-GB" noProof="0" dirty="0"/>
            </a:p>
          </p:txBody>
        </p:sp>
        <p:sp>
          <p:nvSpPr>
            <p:cNvPr id="117" name="Line 114">
              <a:extLst>
                <a:ext uri="{FF2B5EF4-FFF2-40B4-BE49-F238E27FC236}">
                  <a16:creationId xmlns:a16="http://schemas.microsoft.com/office/drawing/2014/main" id="{3FADFAE1-4F98-5902-A6D2-CBD011411415}"/>
                </a:ext>
              </a:extLst>
            </p:cNvPr>
            <p:cNvSpPr>
              <a:spLocks noChangeShapeType="1"/>
            </p:cNvSpPr>
            <p:nvPr/>
          </p:nvSpPr>
          <p:spPr bwMode="auto">
            <a:xfrm flipV="1">
              <a:off x="5260777" y="3329245"/>
              <a:ext cx="363542" cy="4958"/>
            </a:xfrm>
            <a:prstGeom prst="line">
              <a:avLst/>
            </a:prstGeom>
            <a:noFill/>
            <a:ln w="19050" cap="flat">
              <a:solidFill>
                <a:srgbClr val="53585A"/>
              </a:solidFill>
              <a:prstDash val="sysDash"/>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dirty="0"/>
            </a:p>
          </p:txBody>
        </p:sp>
        <p:sp>
          <p:nvSpPr>
            <p:cNvPr id="118" name="Freeform 115">
              <a:extLst>
                <a:ext uri="{FF2B5EF4-FFF2-40B4-BE49-F238E27FC236}">
                  <a16:creationId xmlns:a16="http://schemas.microsoft.com/office/drawing/2014/main" id="{4D22F3D3-7A91-1577-826A-369C09477E57}"/>
                </a:ext>
              </a:extLst>
            </p:cNvPr>
            <p:cNvSpPr>
              <a:spLocks noEditPoints="1"/>
            </p:cNvSpPr>
            <p:nvPr/>
          </p:nvSpPr>
          <p:spPr bwMode="auto">
            <a:xfrm>
              <a:off x="5245904" y="3188056"/>
              <a:ext cx="28092" cy="288000"/>
            </a:xfrm>
            <a:custGeom>
              <a:avLst/>
              <a:gdLst>
                <a:gd name="T0" fmla="*/ 0 w 17"/>
                <a:gd name="T1" fmla="*/ 0 h 173"/>
                <a:gd name="T2" fmla="*/ 17 w 17"/>
                <a:gd name="T3" fmla="*/ 0 h 173"/>
                <a:gd name="T4" fmla="*/ 9 w 17"/>
                <a:gd name="T5" fmla="*/ 0 h 173"/>
                <a:gd name="T6" fmla="*/ 9 w 17"/>
                <a:gd name="T7" fmla="*/ 173 h 173"/>
                <a:gd name="T8" fmla="*/ 0 w 17"/>
                <a:gd name="T9" fmla="*/ 173 h 173"/>
                <a:gd name="T10" fmla="*/ 17 w 17"/>
                <a:gd name="T11" fmla="*/ 173 h 173"/>
              </a:gdLst>
              <a:ahLst/>
              <a:cxnLst>
                <a:cxn ang="0">
                  <a:pos x="T0" y="T1"/>
                </a:cxn>
                <a:cxn ang="0">
                  <a:pos x="T2" y="T3"/>
                </a:cxn>
                <a:cxn ang="0">
                  <a:pos x="T4" y="T5"/>
                </a:cxn>
                <a:cxn ang="0">
                  <a:pos x="T6" y="T7"/>
                </a:cxn>
                <a:cxn ang="0">
                  <a:pos x="T8" y="T9"/>
                </a:cxn>
                <a:cxn ang="0">
                  <a:pos x="T10" y="T11"/>
                </a:cxn>
              </a:cxnLst>
              <a:rect l="0" t="0" r="r" b="b"/>
              <a:pathLst>
                <a:path w="17" h="173">
                  <a:moveTo>
                    <a:pt x="0" y="0"/>
                  </a:moveTo>
                  <a:lnTo>
                    <a:pt x="17" y="0"/>
                  </a:lnTo>
                  <a:moveTo>
                    <a:pt x="9" y="0"/>
                  </a:moveTo>
                  <a:lnTo>
                    <a:pt x="9" y="173"/>
                  </a:lnTo>
                  <a:moveTo>
                    <a:pt x="0" y="173"/>
                  </a:moveTo>
                  <a:lnTo>
                    <a:pt x="17" y="173"/>
                  </a:lnTo>
                </a:path>
              </a:pathLst>
            </a:custGeom>
            <a:noFill/>
            <a:ln w="19050" cap="flat">
              <a:solidFill>
                <a:srgbClr val="53585A"/>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noProof="0" dirty="0"/>
            </a:p>
          </p:txBody>
        </p:sp>
        <p:sp>
          <p:nvSpPr>
            <p:cNvPr id="119" name="Freeform 116">
              <a:extLst>
                <a:ext uri="{FF2B5EF4-FFF2-40B4-BE49-F238E27FC236}">
                  <a16:creationId xmlns:a16="http://schemas.microsoft.com/office/drawing/2014/main" id="{67D568CC-FA85-DD4E-CC89-0BA7AA96C3C9}"/>
                </a:ext>
              </a:extLst>
            </p:cNvPr>
            <p:cNvSpPr>
              <a:spLocks noEditPoints="1"/>
            </p:cNvSpPr>
            <p:nvPr/>
          </p:nvSpPr>
          <p:spPr bwMode="auto">
            <a:xfrm>
              <a:off x="5191374" y="3142516"/>
              <a:ext cx="28092" cy="280919"/>
            </a:xfrm>
            <a:custGeom>
              <a:avLst/>
              <a:gdLst>
                <a:gd name="T0" fmla="*/ 0 w 17"/>
                <a:gd name="T1" fmla="*/ 0 h 170"/>
                <a:gd name="T2" fmla="*/ 17 w 17"/>
                <a:gd name="T3" fmla="*/ 0 h 170"/>
                <a:gd name="T4" fmla="*/ 9 w 17"/>
                <a:gd name="T5" fmla="*/ 0 h 170"/>
                <a:gd name="T6" fmla="*/ 9 w 17"/>
                <a:gd name="T7" fmla="*/ 170 h 170"/>
                <a:gd name="T8" fmla="*/ 0 w 17"/>
                <a:gd name="T9" fmla="*/ 170 h 170"/>
                <a:gd name="T10" fmla="*/ 17 w 17"/>
                <a:gd name="T11" fmla="*/ 170 h 170"/>
              </a:gdLst>
              <a:ahLst/>
              <a:cxnLst>
                <a:cxn ang="0">
                  <a:pos x="T0" y="T1"/>
                </a:cxn>
                <a:cxn ang="0">
                  <a:pos x="T2" y="T3"/>
                </a:cxn>
                <a:cxn ang="0">
                  <a:pos x="T4" y="T5"/>
                </a:cxn>
                <a:cxn ang="0">
                  <a:pos x="T6" y="T7"/>
                </a:cxn>
                <a:cxn ang="0">
                  <a:pos x="T8" y="T9"/>
                </a:cxn>
                <a:cxn ang="0">
                  <a:pos x="T10" y="T11"/>
                </a:cxn>
              </a:cxnLst>
              <a:rect l="0" t="0" r="r" b="b"/>
              <a:pathLst>
                <a:path w="17" h="170">
                  <a:moveTo>
                    <a:pt x="0" y="0"/>
                  </a:moveTo>
                  <a:lnTo>
                    <a:pt x="17" y="0"/>
                  </a:lnTo>
                  <a:moveTo>
                    <a:pt x="9" y="0"/>
                  </a:moveTo>
                  <a:lnTo>
                    <a:pt x="9" y="170"/>
                  </a:lnTo>
                  <a:moveTo>
                    <a:pt x="0" y="170"/>
                  </a:moveTo>
                  <a:lnTo>
                    <a:pt x="17" y="170"/>
                  </a:lnTo>
                </a:path>
              </a:pathLst>
            </a:custGeom>
            <a:noFill/>
            <a:ln w="19050" cap="flat">
              <a:solidFill>
                <a:srgbClr val="669BD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noProof="0" dirty="0"/>
            </a:p>
          </p:txBody>
        </p:sp>
        <p:sp>
          <p:nvSpPr>
            <p:cNvPr id="120" name="Freeform 117">
              <a:extLst>
                <a:ext uri="{FF2B5EF4-FFF2-40B4-BE49-F238E27FC236}">
                  <a16:creationId xmlns:a16="http://schemas.microsoft.com/office/drawing/2014/main" id="{D65731E5-693E-D6F0-FFC6-F021EF07B710}"/>
                </a:ext>
              </a:extLst>
            </p:cNvPr>
            <p:cNvSpPr>
              <a:spLocks noEditPoints="1"/>
            </p:cNvSpPr>
            <p:nvPr/>
          </p:nvSpPr>
          <p:spPr bwMode="auto">
            <a:xfrm>
              <a:off x="5607795" y="3170608"/>
              <a:ext cx="28092" cy="315621"/>
            </a:xfrm>
            <a:custGeom>
              <a:avLst/>
              <a:gdLst>
                <a:gd name="T0" fmla="*/ 0 w 17"/>
                <a:gd name="T1" fmla="*/ 0 h 191"/>
                <a:gd name="T2" fmla="*/ 17 w 17"/>
                <a:gd name="T3" fmla="*/ 0 h 191"/>
                <a:gd name="T4" fmla="*/ 10 w 17"/>
                <a:gd name="T5" fmla="*/ 0 h 191"/>
                <a:gd name="T6" fmla="*/ 10 w 17"/>
                <a:gd name="T7" fmla="*/ 191 h 191"/>
                <a:gd name="T8" fmla="*/ 0 w 17"/>
                <a:gd name="T9" fmla="*/ 191 h 191"/>
                <a:gd name="T10" fmla="*/ 17 w 17"/>
                <a:gd name="T11" fmla="*/ 191 h 191"/>
              </a:gdLst>
              <a:ahLst/>
              <a:cxnLst>
                <a:cxn ang="0">
                  <a:pos x="T0" y="T1"/>
                </a:cxn>
                <a:cxn ang="0">
                  <a:pos x="T2" y="T3"/>
                </a:cxn>
                <a:cxn ang="0">
                  <a:pos x="T4" y="T5"/>
                </a:cxn>
                <a:cxn ang="0">
                  <a:pos x="T6" y="T7"/>
                </a:cxn>
                <a:cxn ang="0">
                  <a:pos x="T8" y="T9"/>
                </a:cxn>
                <a:cxn ang="0">
                  <a:pos x="T10" y="T11"/>
                </a:cxn>
              </a:cxnLst>
              <a:rect l="0" t="0" r="r" b="b"/>
              <a:pathLst>
                <a:path w="17" h="191">
                  <a:moveTo>
                    <a:pt x="0" y="0"/>
                  </a:moveTo>
                  <a:lnTo>
                    <a:pt x="17" y="0"/>
                  </a:lnTo>
                  <a:moveTo>
                    <a:pt x="10" y="0"/>
                  </a:moveTo>
                  <a:lnTo>
                    <a:pt x="10" y="191"/>
                  </a:lnTo>
                  <a:moveTo>
                    <a:pt x="0" y="191"/>
                  </a:moveTo>
                  <a:lnTo>
                    <a:pt x="17" y="191"/>
                  </a:lnTo>
                </a:path>
              </a:pathLst>
            </a:custGeom>
            <a:noFill/>
            <a:ln w="19050" cap="flat">
              <a:solidFill>
                <a:srgbClr val="53585A"/>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noProof="0" dirty="0"/>
            </a:p>
          </p:txBody>
        </p:sp>
        <p:sp>
          <p:nvSpPr>
            <p:cNvPr id="121" name="Freeform 118">
              <a:extLst>
                <a:ext uri="{FF2B5EF4-FFF2-40B4-BE49-F238E27FC236}">
                  <a16:creationId xmlns:a16="http://schemas.microsoft.com/office/drawing/2014/main" id="{57BD3BE5-3BD7-B34A-F60D-B3BE618660C1}"/>
                </a:ext>
              </a:extLst>
            </p:cNvPr>
            <p:cNvSpPr>
              <a:spLocks noEditPoints="1"/>
            </p:cNvSpPr>
            <p:nvPr/>
          </p:nvSpPr>
          <p:spPr bwMode="auto">
            <a:xfrm>
              <a:off x="5554916" y="3011972"/>
              <a:ext cx="28092" cy="310663"/>
            </a:xfrm>
            <a:custGeom>
              <a:avLst/>
              <a:gdLst>
                <a:gd name="T0" fmla="*/ 0 w 17"/>
                <a:gd name="T1" fmla="*/ 0 h 188"/>
                <a:gd name="T2" fmla="*/ 17 w 17"/>
                <a:gd name="T3" fmla="*/ 0 h 188"/>
                <a:gd name="T4" fmla="*/ 9 w 17"/>
                <a:gd name="T5" fmla="*/ 0 h 188"/>
                <a:gd name="T6" fmla="*/ 9 w 17"/>
                <a:gd name="T7" fmla="*/ 188 h 188"/>
                <a:gd name="T8" fmla="*/ 0 w 17"/>
                <a:gd name="T9" fmla="*/ 188 h 188"/>
                <a:gd name="T10" fmla="*/ 17 w 17"/>
                <a:gd name="T11" fmla="*/ 188 h 188"/>
              </a:gdLst>
              <a:ahLst/>
              <a:cxnLst>
                <a:cxn ang="0">
                  <a:pos x="T0" y="T1"/>
                </a:cxn>
                <a:cxn ang="0">
                  <a:pos x="T2" y="T3"/>
                </a:cxn>
                <a:cxn ang="0">
                  <a:pos x="T4" y="T5"/>
                </a:cxn>
                <a:cxn ang="0">
                  <a:pos x="T6" y="T7"/>
                </a:cxn>
                <a:cxn ang="0">
                  <a:pos x="T8" y="T9"/>
                </a:cxn>
                <a:cxn ang="0">
                  <a:pos x="T10" y="T11"/>
                </a:cxn>
              </a:cxnLst>
              <a:rect l="0" t="0" r="r" b="b"/>
              <a:pathLst>
                <a:path w="17" h="188">
                  <a:moveTo>
                    <a:pt x="0" y="0"/>
                  </a:moveTo>
                  <a:lnTo>
                    <a:pt x="17" y="0"/>
                  </a:lnTo>
                  <a:moveTo>
                    <a:pt x="9" y="0"/>
                  </a:moveTo>
                  <a:lnTo>
                    <a:pt x="9" y="188"/>
                  </a:lnTo>
                  <a:moveTo>
                    <a:pt x="0" y="188"/>
                  </a:moveTo>
                  <a:lnTo>
                    <a:pt x="17" y="188"/>
                  </a:lnTo>
                </a:path>
              </a:pathLst>
            </a:custGeom>
            <a:noFill/>
            <a:ln w="19050" cap="flat">
              <a:solidFill>
                <a:srgbClr val="669BD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noProof="0" dirty="0"/>
            </a:p>
          </p:txBody>
        </p:sp>
        <p:sp>
          <p:nvSpPr>
            <p:cNvPr id="122" name="Oval 119">
              <a:extLst>
                <a:ext uri="{FF2B5EF4-FFF2-40B4-BE49-F238E27FC236}">
                  <a16:creationId xmlns:a16="http://schemas.microsoft.com/office/drawing/2014/main" id="{185F430C-EFD0-BC90-1D4E-16910FC7484F}"/>
                </a:ext>
              </a:extLst>
            </p:cNvPr>
            <p:cNvSpPr>
              <a:spLocks noChangeArrowheads="1"/>
            </p:cNvSpPr>
            <p:nvPr/>
          </p:nvSpPr>
          <p:spPr bwMode="auto">
            <a:xfrm>
              <a:off x="5231215" y="3300769"/>
              <a:ext cx="57109" cy="57109"/>
            </a:xfrm>
            <a:prstGeom prst="ellipse">
              <a:avLst/>
            </a:prstGeom>
            <a:solidFill>
              <a:schemeClr val="bg1"/>
            </a:solidFill>
            <a:ln w="19050">
              <a:solidFill>
                <a:srgbClr val="53585A"/>
              </a:solidFill>
            </a:ln>
          </p:spPr>
          <p:txBody>
            <a:bodyPr vert="horz" wrap="square" lIns="91440" tIns="45720" rIns="91440" bIns="45720" numCol="1" anchor="t" anchorCtr="0" compatLnSpc="1">
              <a:prstTxWarp prst="textNoShape">
                <a:avLst/>
              </a:prstTxWarp>
            </a:bodyPr>
            <a:lstStyle/>
            <a:p>
              <a:endParaRPr lang="en-GB" noProof="0" dirty="0"/>
            </a:p>
          </p:txBody>
        </p:sp>
        <p:sp>
          <p:nvSpPr>
            <p:cNvPr id="123" name="Oval 121">
              <a:extLst>
                <a:ext uri="{FF2B5EF4-FFF2-40B4-BE49-F238E27FC236}">
                  <a16:creationId xmlns:a16="http://schemas.microsoft.com/office/drawing/2014/main" id="{3378176E-3CB6-7410-611F-2EA050FEBAA8}"/>
                </a:ext>
              </a:extLst>
            </p:cNvPr>
            <p:cNvSpPr>
              <a:spLocks noChangeArrowheads="1"/>
            </p:cNvSpPr>
            <p:nvPr/>
          </p:nvSpPr>
          <p:spPr bwMode="auto">
            <a:xfrm>
              <a:off x="5594946" y="3295622"/>
              <a:ext cx="57109" cy="57109"/>
            </a:xfrm>
            <a:prstGeom prst="ellipse">
              <a:avLst/>
            </a:prstGeom>
            <a:solidFill>
              <a:schemeClr val="bg1"/>
            </a:solidFill>
            <a:ln w="19050">
              <a:solidFill>
                <a:srgbClr val="53585A"/>
              </a:solidFill>
            </a:ln>
          </p:spPr>
          <p:txBody>
            <a:bodyPr vert="horz" wrap="square" lIns="91440" tIns="45720" rIns="91440" bIns="45720" numCol="1" anchor="t" anchorCtr="0" compatLnSpc="1">
              <a:prstTxWarp prst="textNoShape">
                <a:avLst/>
              </a:prstTxWarp>
            </a:bodyPr>
            <a:lstStyle/>
            <a:p>
              <a:endParaRPr lang="en-GB" noProof="0" dirty="0"/>
            </a:p>
          </p:txBody>
        </p:sp>
        <p:grpSp>
          <p:nvGrpSpPr>
            <p:cNvPr id="124" name="Group 123">
              <a:extLst>
                <a:ext uri="{FF2B5EF4-FFF2-40B4-BE49-F238E27FC236}">
                  <a16:creationId xmlns:a16="http://schemas.microsoft.com/office/drawing/2014/main" id="{E4A1D168-D682-BB7C-4412-7DDC54C7E974}"/>
                </a:ext>
              </a:extLst>
            </p:cNvPr>
            <p:cNvGrpSpPr/>
            <p:nvPr/>
          </p:nvGrpSpPr>
          <p:grpSpPr>
            <a:xfrm>
              <a:off x="5206105" y="2819597"/>
              <a:ext cx="363542" cy="230600"/>
              <a:chOff x="5252903" y="2724987"/>
              <a:chExt cx="349250" cy="309587"/>
            </a:xfrm>
          </p:grpSpPr>
          <p:sp>
            <p:nvSpPr>
              <p:cNvPr id="319" name="Line 123">
                <a:extLst>
                  <a:ext uri="{FF2B5EF4-FFF2-40B4-BE49-F238E27FC236}">
                    <a16:creationId xmlns:a16="http://schemas.microsoft.com/office/drawing/2014/main" id="{A4EFC58D-FE12-E2E9-B5A3-8FA6F97864AA}"/>
                  </a:ext>
                </a:extLst>
              </p:cNvPr>
              <p:cNvSpPr>
                <a:spLocks noChangeShapeType="1"/>
              </p:cNvSpPr>
              <p:nvPr/>
            </p:nvSpPr>
            <p:spPr bwMode="auto">
              <a:xfrm>
                <a:off x="5252903" y="2724987"/>
                <a:ext cx="349250" cy="0"/>
              </a:xfrm>
              <a:prstGeom prst="line">
                <a:avLst/>
              </a:prstGeom>
              <a:noFill/>
              <a:ln w="9525" cap="flat">
                <a:solidFill>
                  <a:srgbClr val="669BD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dirty="0"/>
              </a:p>
            </p:txBody>
          </p:sp>
          <p:sp>
            <p:nvSpPr>
              <p:cNvPr id="320" name="Line 124">
                <a:extLst>
                  <a:ext uri="{FF2B5EF4-FFF2-40B4-BE49-F238E27FC236}">
                    <a16:creationId xmlns:a16="http://schemas.microsoft.com/office/drawing/2014/main" id="{27276E4C-12EC-9042-8CE7-21E6D246E905}"/>
                  </a:ext>
                </a:extLst>
              </p:cNvPr>
              <p:cNvSpPr>
                <a:spLocks noChangeShapeType="1"/>
              </p:cNvSpPr>
              <p:nvPr/>
            </p:nvSpPr>
            <p:spPr bwMode="auto">
              <a:xfrm>
                <a:off x="5252903" y="2725010"/>
                <a:ext cx="0" cy="309564"/>
              </a:xfrm>
              <a:prstGeom prst="line">
                <a:avLst/>
              </a:prstGeom>
              <a:noFill/>
              <a:ln w="9525" cap="flat">
                <a:solidFill>
                  <a:srgbClr val="669BD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dirty="0"/>
              </a:p>
            </p:txBody>
          </p:sp>
          <p:sp>
            <p:nvSpPr>
              <p:cNvPr id="321" name="Line 125">
                <a:extLst>
                  <a:ext uri="{FF2B5EF4-FFF2-40B4-BE49-F238E27FC236}">
                    <a16:creationId xmlns:a16="http://schemas.microsoft.com/office/drawing/2014/main" id="{EE53D42A-5FED-C8BC-A4DD-D0EB1E257D60}"/>
                  </a:ext>
                </a:extLst>
              </p:cNvPr>
              <p:cNvSpPr>
                <a:spLocks noChangeShapeType="1"/>
              </p:cNvSpPr>
              <p:nvPr/>
            </p:nvSpPr>
            <p:spPr bwMode="auto">
              <a:xfrm>
                <a:off x="5602153" y="2725004"/>
                <a:ext cx="0" cy="198436"/>
              </a:xfrm>
              <a:prstGeom prst="line">
                <a:avLst/>
              </a:prstGeom>
              <a:noFill/>
              <a:ln w="9525" cap="flat">
                <a:solidFill>
                  <a:srgbClr val="669BD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dirty="0"/>
              </a:p>
            </p:txBody>
          </p:sp>
        </p:grpSp>
        <p:sp>
          <p:nvSpPr>
            <p:cNvPr id="125" name="Rectangle 126">
              <a:extLst>
                <a:ext uri="{FF2B5EF4-FFF2-40B4-BE49-F238E27FC236}">
                  <a16:creationId xmlns:a16="http://schemas.microsoft.com/office/drawing/2014/main" id="{B9110F4A-1E53-0A28-ED75-486EFBCA9BFE}"/>
                </a:ext>
              </a:extLst>
            </p:cNvPr>
            <p:cNvSpPr>
              <a:spLocks noChangeArrowheads="1"/>
            </p:cNvSpPr>
            <p:nvPr/>
          </p:nvSpPr>
          <p:spPr bwMode="auto">
            <a:xfrm>
              <a:off x="5296611" y="2649666"/>
              <a:ext cx="187552"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050" b="1" i="0" u="none" strike="noStrike" cap="none" normalizeH="0" baseline="0" noProof="0" dirty="0">
                  <a:ln>
                    <a:noFill/>
                  </a:ln>
                  <a:solidFill>
                    <a:srgbClr val="669BD2"/>
                  </a:solidFill>
                  <a:effectLst/>
                  <a:latin typeface="Arial" panose="020B0604020202020204" pitchFamily="34" charset="0"/>
                </a:rPr>
                <a:t>1.1</a:t>
              </a:r>
              <a:endParaRPr kumimoji="0" lang="en-GB" sz="3600" b="0" i="0" u="none" strike="noStrike" cap="none" normalizeH="0" baseline="0" noProof="0" dirty="0">
                <a:ln>
                  <a:noFill/>
                </a:ln>
                <a:solidFill>
                  <a:schemeClr val="tx1"/>
                </a:solidFill>
                <a:effectLst/>
                <a:latin typeface="Arial" panose="020B0604020202020204" pitchFamily="34" charset="0"/>
              </a:endParaRPr>
            </a:p>
          </p:txBody>
        </p:sp>
        <p:grpSp>
          <p:nvGrpSpPr>
            <p:cNvPr id="126" name="Group 125">
              <a:extLst>
                <a:ext uri="{FF2B5EF4-FFF2-40B4-BE49-F238E27FC236}">
                  <a16:creationId xmlns:a16="http://schemas.microsoft.com/office/drawing/2014/main" id="{75778DDA-AADB-D83C-954A-2D4E095774AC}"/>
                </a:ext>
              </a:extLst>
            </p:cNvPr>
            <p:cNvGrpSpPr/>
            <p:nvPr/>
          </p:nvGrpSpPr>
          <p:grpSpPr>
            <a:xfrm>
              <a:off x="5259265" y="3551151"/>
              <a:ext cx="363542" cy="132752"/>
              <a:chOff x="5303973" y="3533171"/>
              <a:chExt cx="349250" cy="200092"/>
            </a:xfrm>
          </p:grpSpPr>
          <p:sp>
            <p:nvSpPr>
              <p:cNvPr id="316" name="Line 127">
                <a:extLst>
                  <a:ext uri="{FF2B5EF4-FFF2-40B4-BE49-F238E27FC236}">
                    <a16:creationId xmlns:a16="http://schemas.microsoft.com/office/drawing/2014/main" id="{E2FF739C-2936-81E7-FE07-915AA1D42A26}"/>
                  </a:ext>
                </a:extLst>
              </p:cNvPr>
              <p:cNvSpPr>
                <a:spLocks noChangeShapeType="1"/>
              </p:cNvSpPr>
              <p:nvPr/>
            </p:nvSpPr>
            <p:spPr bwMode="auto">
              <a:xfrm>
                <a:off x="5303973" y="3733207"/>
                <a:ext cx="349250" cy="0"/>
              </a:xfrm>
              <a:prstGeom prst="line">
                <a:avLst/>
              </a:prstGeom>
              <a:noFill/>
              <a:ln w="9525" cap="flat">
                <a:solidFill>
                  <a:srgbClr val="5358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dirty="0"/>
              </a:p>
            </p:txBody>
          </p:sp>
          <p:sp>
            <p:nvSpPr>
              <p:cNvPr id="317" name="Line 128">
                <a:extLst>
                  <a:ext uri="{FF2B5EF4-FFF2-40B4-BE49-F238E27FC236}">
                    <a16:creationId xmlns:a16="http://schemas.microsoft.com/office/drawing/2014/main" id="{11155DE7-9A8D-E5E1-D013-CE4B7F295505}"/>
                  </a:ext>
                </a:extLst>
              </p:cNvPr>
              <p:cNvSpPr>
                <a:spLocks noChangeShapeType="1"/>
              </p:cNvSpPr>
              <p:nvPr/>
            </p:nvSpPr>
            <p:spPr bwMode="auto">
              <a:xfrm flipV="1">
                <a:off x="5303973" y="3534823"/>
                <a:ext cx="0" cy="198440"/>
              </a:xfrm>
              <a:prstGeom prst="line">
                <a:avLst/>
              </a:prstGeom>
              <a:noFill/>
              <a:ln w="9525" cap="flat">
                <a:solidFill>
                  <a:srgbClr val="5358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dirty="0"/>
              </a:p>
            </p:txBody>
          </p:sp>
          <p:sp>
            <p:nvSpPr>
              <p:cNvPr id="318" name="Line 129">
                <a:extLst>
                  <a:ext uri="{FF2B5EF4-FFF2-40B4-BE49-F238E27FC236}">
                    <a16:creationId xmlns:a16="http://schemas.microsoft.com/office/drawing/2014/main" id="{0765021D-482C-1B43-EA52-D6BA9A962C2A}"/>
                  </a:ext>
                </a:extLst>
              </p:cNvPr>
              <p:cNvSpPr>
                <a:spLocks noChangeShapeType="1"/>
              </p:cNvSpPr>
              <p:nvPr/>
            </p:nvSpPr>
            <p:spPr bwMode="auto">
              <a:xfrm flipV="1">
                <a:off x="5653223" y="3533171"/>
                <a:ext cx="0" cy="200027"/>
              </a:xfrm>
              <a:prstGeom prst="line">
                <a:avLst/>
              </a:prstGeom>
              <a:noFill/>
              <a:ln w="9525" cap="flat">
                <a:solidFill>
                  <a:srgbClr val="5358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dirty="0"/>
              </a:p>
            </p:txBody>
          </p:sp>
        </p:grpSp>
        <p:sp>
          <p:nvSpPr>
            <p:cNvPr id="127" name="Rectangle 130">
              <a:extLst>
                <a:ext uri="{FF2B5EF4-FFF2-40B4-BE49-F238E27FC236}">
                  <a16:creationId xmlns:a16="http://schemas.microsoft.com/office/drawing/2014/main" id="{6B3B083A-B7CF-D316-2027-0EFB4C9F4BD1}"/>
                </a:ext>
              </a:extLst>
            </p:cNvPr>
            <p:cNvSpPr>
              <a:spLocks noChangeArrowheads="1"/>
            </p:cNvSpPr>
            <p:nvPr/>
          </p:nvSpPr>
          <p:spPr bwMode="auto">
            <a:xfrm>
              <a:off x="5331236" y="3717131"/>
              <a:ext cx="187552"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050" b="1" i="0" u="none" strike="noStrike" cap="none" normalizeH="0" baseline="0" noProof="0" dirty="0">
                  <a:ln>
                    <a:noFill/>
                  </a:ln>
                  <a:solidFill>
                    <a:srgbClr val="53585A"/>
                  </a:solidFill>
                  <a:effectLst/>
                  <a:latin typeface="Arial" panose="020B0604020202020204" pitchFamily="34" charset="0"/>
                </a:rPr>
                <a:t>0.0</a:t>
              </a:r>
              <a:endParaRPr kumimoji="0" lang="en-GB" sz="3600" b="0" i="0" u="none" strike="noStrike" cap="none" normalizeH="0" baseline="0" noProof="0" dirty="0">
                <a:ln>
                  <a:noFill/>
                </a:ln>
                <a:solidFill>
                  <a:schemeClr val="tx1"/>
                </a:solidFill>
                <a:effectLst/>
                <a:latin typeface="Arial" panose="020B0604020202020204" pitchFamily="34" charset="0"/>
              </a:endParaRPr>
            </a:p>
          </p:txBody>
        </p:sp>
        <p:sp>
          <p:nvSpPr>
            <p:cNvPr id="128" name="Line 131">
              <a:extLst>
                <a:ext uri="{FF2B5EF4-FFF2-40B4-BE49-F238E27FC236}">
                  <a16:creationId xmlns:a16="http://schemas.microsoft.com/office/drawing/2014/main" id="{DA01E0C1-AE41-F2C7-C67D-8EE64A5CB380}"/>
                </a:ext>
              </a:extLst>
            </p:cNvPr>
            <p:cNvSpPr>
              <a:spLocks noChangeShapeType="1"/>
            </p:cNvSpPr>
            <p:nvPr/>
          </p:nvSpPr>
          <p:spPr bwMode="auto">
            <a:xfrm>
              <a:off x="5078787" y="4568593"/>
              <a:ext cx="687426" cy="0"/>
            </a:xfrm>
            <a:prstGeom prst="line">
              <a:avLst/>
            </a:prstGeom>
            <a:noFill/>
            <a:ln w="12700" cap="sq">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050" noProof="0" dirty="0">
                <a:latin typeface="+mn-lt"/>
              </a:endParaRPr>
            </a:p>
          </p:txBody>
        </p:sp>
        <p:sp>
          <p:nvSpPr>
            <p:cNvPr id="227" name="Line 132">
              <a:extLst>
                <a:ext uri="{FF2B5EF4-FFF2-40B4-BE49-F238E27FC236}">
                  <a16:creationId xmlns:a16="http://schemas.microsoft.com/office/drawing/2014/main" id="{221151A9-7904-DE55-0F04-82C1FEBB2A0F}"/>
                </a:ext>
              </a:extLst>
            </p:cNvPr>
            <p:cNvSpPr>
              <a:spLocks noChangeShapeType="1"/>
            </p:cNvSpPr>
            <p:nvPr/>
          </p:nvSpPr>
          <p:spPr bwMode="auto">
            <a:xfrm flipV="1">
              <a:off x="5240729" y="4568593"/>
              <a:ext cx="0" cy="36354"/>
            </a:xfrm>
            <a:prstGeom prst="line">
              <a:avLst/>
            </a:prstGeom>
            <a:noFill/>
            <a:ln w="12700" cap="sq">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050" noProof="0" dirty="0">
                <a:latin typeface="+mn-lt"/>
              </a:endParaRPr>
            </a:p>
          </p:txBody>
        </p:sp>
        <p:sp>
          <p:nvSpPr>
            <p:cNvPr id="229" name="Line 133">
              <a:extLst>
                <a:ext uri="{FF2B5EF4-FFF2-40B4-BE49-F238E27FC236}">
                  <a16:creationId xmlns:a16="http://schemas.microsoft.com/office/drawing/2014/main" id="{4D6A6D0B-0B90-5F6B-FC3A-A249E51D0B51}"/>
                </a:ext>
              </a:extLst>
            </p:cNvPr>
            <p:cNvSpPr>
              <a:spLocks noChangeShapeType="1"/>
            </p:cNvSpPr>
            <p:nvPr/>
          </p:nvSpPr>
          <p:spPr bwMode="auto">
            <a:xfrm flipV="1">
              <a:off x="5604271" y="4568593"/>
              <a:ext cx="0" cy="36354"/>
            </a:xfrm>
            <a:prstGeom prst="line">
              <a:avLst/>
            </a:prstGeom>
            <a:noFill/>
            <a:ln w="12700" cap="sq">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050" noProof="0" dirty="0">
                <a:latin typeface="+mn-lt"/>
              </a:endParaRPr>
            </a:p>
          </p:txBody>
        </p:sp>
        <p:sp>
          <p:nvSpPr>
            <p:cNvPr id="232" name="Rectangle 136">
              <a:extLst>
                <a:ext uri="{FF2B5EF4-FFF2-40B4-BE49-F238E27FC236}">
                  <a16:creationId xmlns:a16="http://schemas.microsoft.com/office/drawing/2014/main" id="{BBC7A96D-50D6-911E-DBFA-05FD64EFB0F8}"/>
                </a:ext>
              </a:extLst>
            </p:cNvPr>
            <p:cNvSpPr>
              <a:spLocks noChangeArrowheads="1"/>
            </p:cNvSpPr>
            <p:nvPr/>
          </p:nvSpPr>
          <p:spPr bwMode="auto">
            <a:xfrm>
              <a:off x="1239109" y="5397037"/>
              <a:ext cx="19236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dirty="0">
                  <a:ln>
                    <a:noFill/>
                  </a:ln>
                  <a:solidFill>
                    <a:srgbClr val="53585A"/>
                  </a:solidFill>
                  <a:effectLst/>
                  <a:latin typeface="Arial" panose="020B0604020202020204" pitchFamily="34" charset="0"/>
                </a:rPr>
                <a:t>220</a:t>
              </a:r>
              <a:endParaRPr kumimoji="0" lang="en-GB" sz="2800" b="0" i="0" u="none" strike="noStrike" cap="none" normalizeH="0" baseline="0" noProof="0" dirty="0">
                <a:ln>
                  <a:noFill/>
                </a:ln>
                <a:solidFill>
                  <a:schemeClr val="tx1"/>
                </a:solidFill>
                <a:effectLst/>
                <a:latin typeface="Arial" panose="020B0604020202020204" pitchFamily="34" charset="0"/>
              </a:endParaRPr>
            </a:p>
          </p:txBody>
        </p:sp>
        <p:sp>
          <p:nvSpPr>
            <p:cNvPr id="233" name="Rectangle 137">
              <a:extLst>
                <a:ext uri="{FF2B5EF4-FFF2-40B4-BE49-F238E27FC236}">
                  <a16:creationId xmlns:a16="http://schemas.microsoft.com/office/drawing/2014/main" id="{F1CA8D7F-0EC6-7349-FDF4-144CDB68F559}"/>
                </a:ext>
              </a:extLst>
            </p:cNvPr>
            <p:cNvSpPr>
              <a:spLocks noChangeArrowheads="1"/>
            </p:cNvSpPr>
            <p:nvPr/>
          </p:nvSpPr>
          <p:spPr bwMode="auto">
            <a:xfrm>
              <a:off x="1239109" y="5261535"/>
              <a:ext cx="19236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dirty="0">
                  <a:ln>
                    <a:noFill/>
                  </a:ln>
                  <a:solidFill>
                    <a:srgbClr val="669BD2"/>
                  </a:solidFill>
                  <a:effectLst/>
                  <a:latin typeface="Arial" panose="020B0604020202020204" pitchFamily="34" charset="0"/>
                </a:rPr>
                <a:t>231</a:t>
              </a:r>
              <a:endParaRPr kumimoji="0" lang="en-GB" sz="2800" b="0" i="0" u="none" strike="noStrike" cap="none" normalizeH="0" baseline="0" noProof="0" dirty="0">
                <a:ln>
                  <a:noFill/>
                </a:ln>
                <a:solidFill>
                  <a:schemeClr val="tx1"/>
                </a:solidFill>
                <a:effectLst/>
                <a:latin typeface="Arial" panose="020B0604020202020204" pitchFamily="34" charset="0"/>
              </a:endParaRPr>
            </a:p>
          </p:txBody>
        </p:sp>
        <p:sp>
          <p:nvSpPr>
            <p:cNvPr id="234" name="Rectangle 138">
              <a:extLst>
                <a:ext uri="{FF2B5EF4-FFF2-40B4-BE49-F238E27FC236}">
                  <a16:creationId xmlns:a16="http://schemas.microsoft.com/office/drawing/2014/main" id="{D420B3FB-8BBE-9F89-C7B1-8A08DC1407BB}"/>
                </a:ext>
              </a:extLst>
            </p:cNvPr>
            <p:cNvSpPr>
              <a:spLocks noChangeArrowheads="1"/>
            </p:cNvSpPr>
            <p:nvPr/>
          </p:nvSpPr>
          <p:spPr bwMode="auto">
            <a:xfrm>
              <a:off x="1484064" y="5397037"/>
              <a:ext cx="19236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dirty="0">
                  <a:ln>
                    <a:noFill/>
                  </a:ln>
                  <a:solidFill>
                    <a:srgbClr val="53585A"/>
                  </a:solidFill>
                  <a:effectLst/>
                  <a:latin typeface="Arial" panose="020B0604020202020204" pitchFamily="34" charset="0"/>
                </a:rPr>
                <a:t>218</a:t>
              </a:r>
              <a:endParaRPr kumimoji="0" lang="en-GB" sz="2800" b="0" i="0" u="none" strike="noStrike" cap="none" normalizeH="0" baseline="0" noProof="0" dirty="0">
                <a:ln>
                  <a:noFill/>
                </a:ln>
                <a:solidFill>
                  <a:schemeClr val="tx1"/>
                </a:solidFill>
                <a:effectLst/>
                <a:latin typeface="Arial" panose="020B0604020202020204" pitchFamily="34" charset="0"/>
              </a:endParaRPr>
            </a:p>
          </p:txBody>
        </p:sp>
        <p:sp>
          <p:nvSpPr>
            <p:cNvPr id="235" name="Rectangle 139">
              <a:extLst>
                <a:ext uri="{FF2B5EF4-FFF2-40B4-BE49-F238E27FC236}">
                  <a16:creationId xmlns:a16="http://schemas.microsoft.com/office/drawing/2014/main" id="{57BE9FEE-80DA-7443-F6A0-BAB4E65CEC60}"/>
                </a:ext>
              </a:extLst>
            </p:cNvPr>
            <p:cNvSpPr>
              <a:spLocks noChangeArrowheads="1"/>
            </p:cNvSpPr>
            <p:nvPr/>
          </p:nvSpPr>
          <p:spPr bwMode="auto">
            <a:xfrm>
              <a:off x="1484064" y="5261535"/>
              <a:ext cx="19236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dirty="0">
                  <a:ln>
                    <a:noFill/>
                  </a:ln>
                  <a:solidFill>
                    <a:srgbClr val="669BD2"/>
                  </a:solidFill>
                  <a:effectLst/>
                  <a:latin typeface="Arial" panose="020B0604020202020204" pitchFamily="34" charset="0"/>
                </a:rPr>
                <a:t>226</a:t>
              </a:r>
              <a:endParaRPr kumimoji="0" lang="en-GB" sz="2800" b="0" i="0" u="none" strike="noStrike" cap="none" normalizeH="0" baseline="0" noProof="0" dirty="0">
                <a:ln>
                  <a:noFill/>
                </a:ln>
                <a:solidFill>
                  <a:schemeClr val="tx1"/>
                </a:solidFill>
                <a:effectLst/>
                <a:latin typeface="Arial" panose="020B0604020202020204" pitchFamily="34" charset="0"/>
              </a:endParaRPr>
            </a:p>
          </p:txBody>
        </p:sp>
        <p:sp>
          <p:nvSpPr>
            <p:cNvPr id="236" name="Rectangle 140">
              <a:extLst>
                <a:ext uri="{FF2B5EF4-FFF2-40B4-BE49-F238E27FC236}">
                  <a16:creationId xmlns:a16="http://schemas.microsoft.com/office/drawing/2014/main" id="{D9A68895-48F4-FB5B-F7F1-8F6221FFFF8C}"/>
                </a:ext>
              </a:extLst>
            </p:cNvPr>
            <p:cNvSpPr>
              <a:spLocks noChangeArrowheads="1"/>
            </p:cNvSpPr>
            <p:nvPr/>
          </p:nvSpPr>
          <p:spPr bwMode="auto">
            <a:xfrm>
              <a:off x="1738544" y="5397037"/>
              <a:ext cx="19236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dirty="0">
                  <a:ln>
                    <a:noFill/>
                  </a:ln>
                  <a:solidFill>
                    <a:srgbClr val="53585A"/>
                  </a:solidFill>
                  <a:effectLst/>
                  <a:latin typeface="Arial" panose="020B0604020202020204" pitchFamily="34" charset="0"/>
                </a:rPr>
                <a:t>215</a:t>
              </a:r>
              <a:endParaRPr kumimoji="0" lang="en-GB" sz="2800" b="0" i="0" u="none" strike="noStrike" cap="none" normalizeH="0" baseline="0" noProof="0" dirty="0">
                <a:ln>
                  <a:noFill/>
                </a:ln>
                <a:solidFill>
                  <a:schemeClr val="tx1"/>
                </a:solidFill>
                <a:effectLst/>
                <a:latin typeface="Arial" panose="020B0604020202020204" pitchFamily="34" charset="0"/>
              </a:endParaRPr>
            </a:p>
          </p:txBody>
        </p:sp>
        <p:sp>
          <p:nvSpPr>
            <p:cNvPr id="237" name="Rectangle 141">
              <a:extLst>
                <a:ext uri="{FF2B5EF4-FFF2-40B4-BE49-F238E27FC236}">
                  <a16:creationId xmlns:a16="http://schemas.microsoft.com/office/drawing/2014/main" id="{D1A63418-FB90-C903-E075-7024331269C7}"/>
                </a:ext>
              </a:extLst>
            </p:cNvPr>
            <p:cNvSpPr>
              <a:spLocks noChangeArrowheads="1"/>
            </p:cNvSpPr>
            <p:nvPr/>
          </p:nvSpPr>
          <p:spPr bwMode="auto">
            <a:xfrm>
              <a:off x="1738544" y="5261535"/>
              <a:ext cx="19236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dirty="0">
                  <a:ln>
                    <a:noFill/>
                  </a:ln>
                  <a:solidFill>
                    <a:srgbClr val="669BD2"/>
                  </a:solidFill>
                  <a:effectLst/>
                  <a:latin typeface="Arial" panose="020B0604020202020204" pitchFamily="34" charset="0"/>
                </a:rPr>
                <a:t>224</a:t>
              </a:r>
              <a:endParaRPr kumimoji="0" lang="en-GB" sz="2800" b="0" i="0" u="none" strike="noStrike" cap="none" normalizeH="0" baseline="0" noProof="0" dirty="0">
                <a:ln>
                  <a:noFill/>
                </a:ln>
                <a:solidFill>
                  <a:schemeClr val="tx1"/>
                </a:solidFill>
                <a:effectLst/>
                <a:latin typeface="Arial" panose="020B0604020202020204" pitchFamily="34" charset="0"/>
              </a:endParaRPr>
            </a:p>
          </p:txBody>
        </p:sp>
        <p:sp>
          <p:nvSpPr>
            <p:cNvPr id="238" name="Rectangle 142">
              <a:extLst>
                <a:ext uri="{FF2B5EF4-FFF2-40B4-BE49-F238E27FC236}">
                  <a16:creationId xmlns:a16="http://schemas.microsoft.com/office/drawing/2014/main" id="{99D91288-B138-26C7-FA55-3821C72BAE0A}"/>
                </a:ext>
              </a:extLst>
            </p:cNvPr>
            <p:cNvSpPr>
              <a:spLocks noChangeArrowheads="1"/>
            </p:cNvSpPr>
            <p:nvPr/>
          </p:nvSpPr>
          <p:spPr bwMode="auto">
            <a:xfrm>
              <a:off x="1994125" y="5397037"/>
              <a:ext cx="19236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dirty="0">
                  <a:ln>
                    <a:noFill/>
                  </a:ln>
                  <a:solidFill>
                    <a:srgbClr val="53585A"/>
                  </a:solidFill>
                  <a:effectLst/>
                  <a:latin typeface="Arial" panose="020B0604020202020204" pitchFamily="34" charset="0"/>
                </a:rPr>
                <a:t>213</a:t>
              </a:r>
              <a:endParaRPr kumimoji="0" lang="en-GB" sz="2800" b="0" i="0" u="none" strike="noStrike" cap="none" normalizeH="0" baseline="0" noProof="0" dirty="0">
                <a:ln>
                  <a:noFill/>
                </a:ln>
                <a:solidFill>
                  <a:schemeClr val="tx1"/>
                </a:solidFill>
                <a:effectLst/>
                <a:latin typeface="Arial" panose="020B0604020202020204" pitchFamily="34" charset="0"/>
              </a:endParaRPr>
            </a:p>
          </p:txBody>
        </p:sp>
        <p:sp>
          <p:nvSpPr>
            <p:cNvPr id="239" name="Rectangle 143">
              <a:extLst>
                <a:ext uri="{FF2B5EF4-FFF2-40B4-BE49-F238E27FC236}">
                  <a16:creationId xmlns:a16="http://schemas.microsoft.com/office/drawing/2014/main" id="{B9D731DB-155A-C225-78B0-D6B0AC48E81E}"/>
                </a:ext>
              </a:extLst>
            </p:cNvPr>
            <p:cNvSpPr>
              <a:spLocks noChangeArrowheads="1"/>
            </p:cNvSpPr>
            <p:nvPr/>
          </p:nvSpPr>
          <p:spPr bwMode="auto">
            <a:xfrm>
              <a:off x="1994125" y="5261535"/>
              <a:ext cx="19236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dirty="0">
                  <a:ln>
                    <a:noFill/>
                  </a:ln>
                  <a:solidFill>
                    <a:srgbClr val="669BD2"/>
                  </a:solidFill>
                  <a:effectLst/>
                  <a:latin typeface="Arial" panose="020B0604020202020204" pitchFamily="34" charset="0"/>
                </a:rPr>
                <a:t>217</a:t>
              </a:r>
              <a:endParaRPr kumimoji="0" lang="en-GB" sz="2800" b="0" i="0" u="none" strike="noStrike" cap="none" normalizeH="0" baseline="0" noProof="0" dirty="0">
                <a:ln>
                  <a:noFill/>
                </a:ln>
                <a:solidFill>
                  <a:schemeClr val="tx1"/>
                </a:solidFill>
                <a:effectLst/>
                <a:latin typeface="Arial" panose="020B0604020202020204" pitchFamily="34" charset="0"/>
              </a:endParaRPr>
            </a:p>
          </p:txBody>
        </p:sp>
        <p:sp>
          <p:nvSpPr>
            <p:cNvPr id="240" name="Rectangle 144">
              <a:extLst>
                <a:ext uri="{FF2B5EF4-FFF2-40B4-BE49-F238E27FC236}">
                  <a16:creationId xmlns:a16="http://schemas.microsoft.com/office/drawing/2014/main" id="{C15107E7-0633-9651-A4B7-36C2FA6BF5E3}"/>
                </a:ext>
              </a:extLst>
            </p:cNvPr>
            <p:cNvSpPr>
              <a:spLocks noChangeArrowheads="1"/>
            </p:cNvSpPr>
            <p:nvPr/>
          </p:nvSpPr>
          <p:spPr bwMode="auto">
            <a:xfrm>
              <a:off x="2331228" y="5397037"/>
              <a:ext cx="19236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dirty="0">
                  <a:ln>
                    <a:noFill/>
                  </a:ln>
                  <a:solidFill>
                    <a:srgbClr val="53585A"/>
                  </a:solidFill>
                  <a:effectLst/>
                  <a:latin typeface="Arial" panose="020B0604020202020204" pitchFamily="34" charset="0"/>
                </a:rPr>
                <a:t>210</a:t>
              </a:r>
              <a:endParaRPr kumimoji="0" lang="en-GB" sz="2800" b="0" i="0" u="none" strike="noStrike" cap="none" normalizeH="0" baseline="0" noProof="0" dirty="0">
                <a:ln>
                  <a:noFill/>
                </a:ln>
                <a:solidFill>
                  <a:schemeClr val="tx1"/>
                </a:solidFill>
                <a:effectLst/>
                <a:latin typeface="Arial" panose="020B0604020202020204" pitchFamily="34" charset="0"/>
              </a:endParaRPr>
            </a:p>
          </p:txBody>
        </p:sp>
        <p:sp>
          <p:nvSpPr>
            <p:cNvPr id="241" name="Rectangle 145">
              <a:extLst>
                <a:ext uri="{FF2B5EF4-FFF2-40B4-BE49-F238E27FC236}">
                  <a16:creationId xmlns:a16="http://schemas.microsoft.com/office/drawing/2014/main" id="{A6523CCB-A5F1-72CA-6E08-4496E959F396}"/>
                </a:ext>
              </a:extLst>
            </p:cNvPr>
            <p:cNvSpPr>
              <a:spLocks noChangeArrowheads="1"/>
            </p:cNvSpPr>
            <p:nvPr/>
          </p:nvSpPr>
          <p:spPr bwMode="auto">
            <a:xfrm>
              <a:off x="2331228" y="5261535"/>
              <a:ext cx="19236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dirty="0">
                  <a:ln>
                    <a:noFill/>
                  </a:ln>
                  <a:solidFill>
                    <a:srgbClr val="669BD2"/>
                  </a:solidFill>
                  <a:effectLst/>
                  <a:latin typeface="Arial" panose="020B0604020202020204" pitchFamily="34" charset="0"/>
                </a:rPr>
                <a:t>218</a:t>
              </a:r>
              <a:endParaRPr kumimoji="0" lang="en-GB" sz="2800" b="0" i="0" u="none" strike="noStrike" cap="none" normalizeH="0" baseline="0" noProof="0" dirty="0">
                <a:ln>
                  <a:noFill/>
                </a:ln>
                <a:solidFill>
                  <a:schemeClr val="tx1"/>
                </a:solidFill>
                <a:effectLst/>
                <a:latin typeface="Arial" panose="020B0604020202020204" pitchFamily="34" charset="0"/>
              </a:endParaRPr>
            </a:p>
          </p:txBody>
        </p:sp>
        <p:sp>
          <p:nvSpPr>
            <p:cNvPr id="242" name="Rectangle 146">
              <a:extLst>
                <a:ext uri="{FF2B5EF4-FFF2-40B4-BE49-F238E27FC236}">
                  <a16:creationId xmlns:a16="http://schemas.microsoft.com/office/drawing/2014/main" id="{9F4E18AA-5EA8-636E-CBFB-37BB1757E41C}"/>
                </a:ext>
              </a:extLst>
            </p:cNvPr>
            <p:cNvSpPr>
              <a:spLocks noChangeArrowheads="1"/>
            </p:cNvSpPr>
            <p:nvPr/>
          </p:nvSpPr>
          <p:spPr bwMode="auto">
            <a:xfrm>
              <a:off x="2667230" y="5397037"/>
              <a:ext cx="19236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dirty="0">
                  <a:ln>
                    <a:noFill/>
                  </a:ln>
                  <a:solidFill>
                    <a:srgbClr val="53585A"/>
                  </a:solidFill>
                  <a:effectLst/>
                  <a:latin typeface="Arial" panose="020B0604020202020204" pitchFamily="34" charset="0"/>
                </a:rPr>
                <a:t>208</a:t>
              </a:r>
              <a:endParaRPr kumimoji="0" lang="en-GB" sz="2800" b="0" i="0" u="none" strike="noStrike" cap="none" normalizeH="0" baseline="0" noProof="0" dirty="0">
                <a:ln>
                  <a:noFill/>
                </a:ln>
                <a:solidFill>
                  <a:schemeClr val="tx1"/>
                </a:solidFill>
                <a:effectLst/>
                <a:latin typeface="Arial" panose="020B0604020202020204" pitchFamily="34" charset="0"/>
              </a:endParaRPr>
            </a:p>
          </p:txBody>
        </p:sp>
        <p:sp>
          <p:nvSpPr>
            <p:cNvPr id="243" name="Rectangle 147">
              <a:extLst>
                <a:ext uri="{FF2B5EF4-FFF2-40B4-BE49-F238E27FC236}">
                  <a16:creationId xmlns:a16="http://schemas.microsoft.com/office/drawing/2014/main" id="{50F26782-777C-8AE3-DE65-F5BFCBA60C58}"/>
                </a:ext>
              </a:extLst>
            </p:cNvPr>
            <p:cNvSpPr>
              <a:spLocks noChangeArrowheads="1"/>
            </p:cNvSpPr>
            <p:nvPr/>
          </p:nvSpPr>
          <p:spPr bwMode="auto">
            <a:xfrm>
              <a:off x="2667230" y="5261535"/>
              <a:ext cx="19236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dirty="0">
                  <a:ln>
                    <a:noFill/>
                  </a:ln>
                  <a:solidFill>
                    <a:srgbClr val="669BD2"/>
                  </a:solidFill>
                  <a:effectLst/>
                  <a:latin typeface="Arial" panose="020B0604020202020204" pitchFamily="34" charset="0"/>
                </a:rPr>
                <a:t>218</a:t>
              </a:r>
              <a:endParaRPr kumimoji="0" lang="en-GB" sz="2800" b="0" i="0" u="none" strike="noStrike" cap="none" normalizeH="0" baseline="0" noProof="0" dirty="0">
                <a:ln>
                  <a:noFill/>
                </a:ln>
                <a:solidFill>
                  <a:schemeClr val="tx1"/>
                </a:solidFill>
                <a:effectLst/>
                <a:latin typeface="Arial" panose="020B0604020202020204" pitchFamily="34" charset="0"/>
              </a:endParaRPr>
            </a:p>
          </p:txBody>
        </p:sp>
        <p:sp>
          <p:nvSpPr>
            <p:cNvPr id="244" name="Rectangle 148">
              <a:extLst>
                <a:ext uri="{FF2B5EF4-FFF2-40B4-BE49-F238E27FC236}">
                  <a16:creationId xmlns:a16="http://schemas.microsoft.com/office/drawing/2014/main" id="{ED01A242-A1CE-2F8E-291D-22BDFB5CD062}"/>
                </a:ext>
              </a:extLst>
            </p:cNvPr>
            <p:cNvSpPr>
              <a:spLocks noChangeArrowheads="1"/>
            </p:cNvSpPr>
            <p:nvPr/>
          </p:nvSpPr>
          <p:spPr bwMode="auto">
            <a:xfrm>
              <a:off x="3005985" y="5397037"/>
              <a:ext cx="19236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dirty="0">
                  <a:ln>
                    <a:noFill/>
                  </a:ln>
                  <a:solidFill>
                    <a:srgbClr val="53585A"/>
                  </a:solidFill>
                  <a:effectLst/>
                  <a:latin typeface="Arial" panose="020B0604020202020204" pitchFamily="34" charset="0"/>
                </a:rPr>
                <a:t>202</a:t>
              </a:r>
              <a:endParaRPr kumimoji="0" lang="en-GB" sz="2800" b="0" i="0" u="none" strike="noStrike" cap="none" normalizeH="0" baseline="0" noProof="0" dirty="0">
                <a:ln>
                  <a:noFill/>
                </a:ln>
                <a:solidFill>
                  <a:schemeClr val="tx1"/>
                </a:solidFill>
                <a:effectLst/>
                <a:latin typeface="Arial" panose="020B0604020202020204" pitchFamily="34" charset="0"/>
              </a:endParaRPr>
            </a:p>
          </p:txBody>
        </p:sp>
        <p:sp>
          <p:nvSpPr>
            <p:cNvPr id="245" name="Rectangle 149">
              <a:extLst>
                <a:ext uri="{FF2B5EF4-FFF2-40B4-BE49-F238E27FC236}">
                  <a16:creationId xmlns:a16="http://schemas.microsoft.com/office/drawing/2014/main" id="{2345E74D-EC19-18A0-5293-F50003E27FBB}"/>
                </a:ext>
              </a:extLst>
            </p:cNvPr>
            <p:cNvSpPr>
              <a:spLocks noChangeArrowheads="1"/>
            </p:cNvSpPr>
            <p:nvPr/>
          </p:nvSpPr>
          <p:spPr bwMode="auto">
            <a:xfrm>
              <a:off x="3005985" y="5261535"/>
              <a:ext cx="19236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dirty="0">
                  <a:ln>
                    <a:noFill/>
                  </a:ln>
                  <a:solidFill>
                    <a:srgbClr val="669BD2"/>
                  </a:solidFill>
                  <a:effectLst/>
                  <a:latin typeface="Arial" panose="020B0604020202020204" pitchFamily="34" charset="0"/>
                </a:rPr>
                <a:t>214</a:t>
              </a:r>
              <a:endParaRPr kumimoji="0" lang="en-GB" sz="2800" b="0" i="0" u="none" strike="noStrike" cap="none" normalizeH="0" baseline="0" noProof="0" dirty="0">
                <a:ln>
                  <a:noFill/>
                </a:ln>
                <a:solidFill>
                  <a:schemeClr val="tx1"/>
                </a:solidFill>
                <a:effectLst/>
                <a:latin typeface="Arial" panose="020B0604020202020204" pitchFamily="34" charset="0"/>
              </a:endParaRPr>
            </a:p>
          </p:txBody>
        </p:sp>
        <p:sp>
          <p:nvSpPr>
            <p:cNvPr id="246" name="Rectangle 150">
              <a:extLst>
                <a:ext uri="{FF2B5EF4-FFF2-40B4-BE49-F238E27FC236}">
                  <a16:creationId xmlns:a16="http://schemas.microsoft.com/office/drawing/2014/main" id="{74546967-04B7-63B2-68BE-77D7F3E2CC7F}"/>
                </a:ext>
              </a:extLst>
            </p:cNvPr>
            <p:cNvSpPr>
              <a:spLocks noChangeArrowheads="1"/>
            </p:cNvSpPr>
            <p:nvPr/>
          </p:nvSpPr>
          <p:spPr bwMode="auto">
            <a:xfrm>
              <a:off x="3344741" y="5397037"/>
              <a:ext cx="19236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dirty="0">
                  <a:ln>
                    <a:noFill/>
                  </a:ln>
                  <a:solidFill>
                    <a:srgbClr val="53585A"/>
                  </a:solidFill>
                  <a:effectLst/>
                  <a:latin typeface="Arial" panose="020B0604020202020204" pitchFamily="34" charset="0"/>
                </a:rPr>
                <a:t>198</a:t>
              </a:r>
              <a:endParaRPr kumimoji="0" lang="en-GB" sz="2800" b="0" i="0" u="none" strike="noStrike" cap="none" normalizeH="0" baseline="0" noProof="0" dirty="0">
                <a:ln>
                  <a:noFill/>
                </a:ln>
                <a:solidFill>
                  <a:schemeClr val="tx1"/>
                </a:solidFill>
                <a:effectLst/>
                <a:latin typeface="Arial" panose="020B0604020202020204" pitchFamily="34" charset="0"/>
              </a:endParaRPr>
            </a:p>
          </p:txBody>
        </p:sp>
        <p:sp>
          <p:nvSpPr>
            <p:cNvPr id="247" name="Rectangle 151">
              <a:extLst>
                <a:ext uri="{FF2B5EF4-FFF2-40B4-BE49-F238E27FC236}">
                  <a16:creationId xmlns:a16="http://schemas.microsoft.com/office/drawing/2014/main" id="{3A26CA84-DAE3-6BCA-793B-DE9868F9F306}"/>
                </a:ext>
              </a:extLst>
            </p:cNvPr>
            <p:cNvSpPr>
              <a:spLocks noChangeArrowheads="1"/>
            </p:cNvSpPr>
            <p:nvPr/>
          </p:nvSpPr>
          <p:spPr bwMode="auto">
            <a:xfrm>
              <a:off x="3344741" y="5261535"/>
              <a:ext cx="19236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dirty="0">
                  <a:ln>
                    <a:noFill/>
                  </a:ln>
                  <a:solidFill>
                    <a:srgbClr val="669BD2"/>
                  </a:solidFill>
                  <a:effectLst/>
                  <a:latin typeface="Arial" panose="020B0604020202020204" pitchFamily="34" charset="0"/>
                </a:rPr>
                <a:t>206</a:t>
              </a:r>
              <a:endParaRPr kumimoji="0" lang="en-GB" sz="2800" b="0" i="0" u="none" strike="noStrike" cap="none" normalizeH="0" baseline="0" noProof="0" dirty="0">
                <a:ln>
                  <a:noFill/>
                </a:ln>
                <a:solidFill>
                  <a:schemeClr val="tx1"/>
                </a:solidFill>
                <a:effectLst/>
                <a:latin typeface="Arial" panose="020B0604020202020204" pitchFamily="34" charset="0"/>
              </a:endParaRPr>
            </a:p>
          </p:txBody>
        </p:sp>
        <p:sp>
          <p:nvSpPr>
            <p:cNvPr id="248" name="Rectangle 152">
              <a:extLst>
                <a:ext uri="{FF2B5EF4-FFF2-40B4-BE49-F238E27FC236}">
                  <a16:creationId xmlns:a16="http://schemas.microsoft.com/office/drawing/2014/main" id="{59FBC4CC-AB91-CA92-33B8-4C6344C7D151}"/>
                </a:ext>
              </a:extLst>
            </p:cNvPr>
            <p:cNvSpPr>
              <a:spLocks noChangeArrowheads="1"/>
            </p:cNvSpPr>
            <p:nvPr/>
          </p:nvSpPr>
          <p:spPr bwMode="auto">
            <a:xfrm>
              <a:off x="3684598" y="5397037"/>
              <a:ext cx="19236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dirty="0">
                  <a:ln>
                    <a:noFill/>
                  </a:ln>
                  <a:solidFill>
                    <a:srgbClr val="53585A"/>
                  </a:solidFill>
                  <a:effectLst/>
                  <a:latin typeface="Arial" panose="020B0604020202020204" pitchFamily="34" charset="0"/>
                </a:rPr>
                <a:t>192</a:t>
              </a:r>
              <a:endParaRPr kumimoji="0" lang="en-GB" sz="2800" b="0" i="0" u="none" strike="noStrike" cap="none" normalizeH="0" baseline="0" noProof="0" dirty="0">
                <a:ln>
                  <a:noFill/>
                </a:ln>
                <a:solidFill>
                  <a:schemeClr val="tx1"/>
                </a:solidFill>
                <a:effectLst/>
                <a:latin typeface="Arial" panose="020B0604020202020204" pitchFamily="34" charset="0"/>
              </a:endParaRPr>
            </a:p>
          </p:txBody>
        </p:sp>
        <p:sp>
          <p:nvSpPr>
            <p:cNvPr id="249" name="Rectangle 153">
              <a:extLst>
                <a:ext uri="{FF2B5EF4-FFF2-40B4-BE49-F238E27FC236}">
                  <a16:creationId xmlns:a16="http://schemas.microsoft.com/office/drawing/2014/main" id="{CDD8E535-FFD2-BBF0-29D4-E1A73B885FC2}"/>
                </a:ext>
              </a:extLst>
            </p:cNvPr>
            <p:cNvSpPr>
              <a:spLocks noChangeArrowheads="1"/>
            </p:cNvSpPr>
            <p:nvPr/>
          </p:nvSpPr>
          <p:spPr bwMode="auto">
            <a:xfrm>
              <a:off x="3684598" y="5261535"/>
              <a:ext cx="19236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dirty="0">
                  <a:ln>
                    <a:noFill/>
                  </a:ln>
                  <a:solidFill>
                    <a:srgbClr val="669BD2"/>
                  </a:solidFill>
                  <a:effectLst/>
                  <a:latin typeface="Arial" panose="020B0604020202020204" pitchFamily="34" charset="0"/>
                </a:rPr>
                <a:t>210</a:t>
              </a:r>
              <a:endParaRPr kumimoji="0" lang="en-GB" sz="2800" b="0" i="0" u="none" strike="noStrike" cap="none" normalizeH="0" baseline="0" noProof="0" dirty="0">
                <a:ln>
                  <a:noFill/>
                </a:ln>
                <a:solidFill>
                  <a:schemeClr val="tx1"/>
                </a:solidFill>
                <a:effectLst/>
                <a:latin typeface="Arial" panose="020B0604020202020204" pitchFamily="34" charset="0"/>
              </a:endParaRPr>
            </a:p>
          </p:txBody>
        </p:sp>
        <p:sp>
          <p:nvSpPr>
            <p:cNvPr id="250" name="Rectangle 154">
              <a:extLst>
                <a:ext uri="{FF2B5EF4-FFF2-40B4-BE49-F238E27FC236}">
                  <a16:creationId xmlns:a16="http://schemas.microsoft.com/office/drawing/2014/main" id="{86D81869-8DF3-43D8-8373-B11344D7C753}"/>
                </a:ext>
              </a:extLst>
            </p:cNvPr>
            <p:cNvSpPr>
              <a:spLocks noChangeArrowheads="1"/>
            </p:cNvSpPr>
            <p:nvPr/>
          </p:nvSpPr>
          <p:spPr bwMode="auto">
            <a:xfrm>
              <a:off x="4021701" y="5397037"/>
              <a:ext cx="19236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dirty="0">
                  <a:ln>
                    <a:noFill/>
                  </a:ln>
                  <a:solidFill>
                    <a:srgbClr val="53585A"/>
                  </a:solidFill>
                  <a:effectLst/>
                  <a:latin typeface="Arial" panose="020B0604020202020204" pitchFamily="34" charset="0"/>
                </a:rPr>
                <a:t>140</a:t>
              </a:r>
              <a:endParaRPr kumimoji="0" lang="en-GB" sz="2800" b="0" i="0" u="none" strike="noStrike" cap="none" normalizeH="0" baseline="0" noProof="0" dirty="0">
                <a:ln>
                  <a:noFill/>
                </a:ln>
                <a:solidFill>
                  <a:schemeClr val="tx1"/>
                </a:solidFill>
                <a:effectLst/>
                <a:latin typeface="Arial" panose="020B0604020202020204" pitchFamily="34" charset="0"/>
              </a:endParaRPr>
            </a:p>
          </p:txBody>
        </p:sp>
        <p:sp>
          <p:nvSpPr>
            <p:cNvPr id="251" name="Rectangle 155">
              <a:extLst>
                <a:ext uri="{FF2B5EF4-FFF2-40B4-BE49-F238E27FC236}">
                  <a16:creationId xmlns:a16="http://schemas.microsoft.com/office/drawing/2014/main" id="{C944BC19-79D9-EDD2-61D2-E8FEB376E8A3}"/>
                </a:ext>
              </a:extLst>
            </p:cNvPr>
            <p:cNvSpPr>
              <a:spLocks noChangeArrowheads="1"/>
            </p:cNvSpPr>
            <p:nvPr/>
          </p:nvSpPr>
          <p:spPr bwMode="auto">
            <a:xfrm>
              <a:off x="4021701" y="5261535"/>
              <a:ext cx="19236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dirty="0">
                  <a:ln>
                    <a:noFill/>
                  </a:ln>
                  <a:solidFill>
                    <a:srgbClr val="669BD2"/>
                  </a:solidFill>
                  <a:effectLst/>
                  <a:latin typeface="Arial" panose="020B0604020202020204" pitchFamily="34" charset="0"/>
                </a:rPr>
                <a:t>160</a:t>
              </a:r>
              <a:endParaRPr kumimoji="0" lang="en-GB" sz="2800" b="0" i="0" u="none" strike="noStrike" cap="none" normalizeH="0" baseline="0" noProof="0" dirty="0">
                <a:ln>
                  <a:noFill/>
                </a:ln>
                <a:solidFill>
                  <a:schemeClr val="tx1"/>
                </a:solidFill>
                <a:effectLst/>
                <a:latin typeface="Arial" panose="020B0604020202020204" pitchFamily="34" charset="0"/>
              </a:endParaRPr>
            </a:p>
          </p:txBody>
        </p:sp>
        <p:sp>
          <p:nvSpPr>
            <p:cNvPr id="252" name="Rectangle 156">
              <a:extLst>
                <a:ext uri="{FF2B5EF4-FFF2-40B4-BE49-F238E27FC236}">
                  <a16:creationId xmlns:a16="http://schemas.microsoft.com/office/drawing/2014/main" id="{8A43E483-4177-473B-01C5-94F066A56820}"/>
                </a:ext>
              </a:extLst>
            </p:cNvPr>
            <p:cNvSpPr>
              <a:spLocks noChangeArrowheads="1"/>
            </p:cNvSpPr>
            <p:nvPr/>
          </p:nvSpPr>
          <p:spPr bwMode="auto">
            <a:xfrm>
              <a:off x="4388936" y="5397037"/>
              <a:ext cx="128240"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dirty="0">
                  <a:ln>
                    <a:noFill/>
                  </a:ln>
                  <a:solidFill>
                    <a:srgbClr val="53585A"/>
                  </a:solidFill>
                  <a:effectLst/>
                  <a:latin typeface="Arial" panose="020B0604020202020204" pitchFamily="34" charset="0"/>
                </a:rPr>
                <a:t>97</a:t>
              </a:r>
              <a:endParaRPr kumimoji="0" lang="en-GB" sz="2800" b="0" i="0" u="none" strike="noStrike" cap="none" normalizeH="0" baseline="0" noProof="0" dirty="0">
                <a:ln>
                  <a:noFill/>
                </a:ln>
                <a:solidFill>
                  <a:schemeClr val="tx1"/>
                </a:solidFill>
                <a:effectLst/>
                <a:latin typeface="Arial" panose="020B0604020202020204" pitchFamily="34" charset="0"/>
              </a:endParaRPr>
            </a:p>
          </p:txBody>
        </p:sp>
        <p:sp>
          <p:nvSpPr>
            <p:cNvPr id="253" name="Rectangle 157">
              <a:extLst>
                <a:ext uri="{FF2B5EF4-FFF2-40B4-BE49-F238E27FC236}">
                  <a16:creationId xmlns:a16="http://schemas.microsoft.com/office/drawing/2014/main" id="{561569CF-6A0E-4A78-7D2F-4BFFE31E49A6}"/>
                </a:ext>
              </a:extLst>
            </p:cNvPr>
            <p:cNvSpPr>
              <a:spLocks noChangeArrowheads="1"/>
            </p:cNvSpPr>
            <p:nvPr/>
          </p:nvSpPr>
          <p:spPr bwMode="auto">
            <a:xfrm>
              <a:off x="4357703" y="5261535"/>
              <a:ext cx="19236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dirty="0">
                  <a:ln>
                    <a:noFill/>
                  </a:ln>
                  <a:solidFill>
                    <a:srgbClr val="669BD2"/>
                  </a:solidFill>
                  <a:effectLst/>
                  <a:latin typeface="Arial" panose="020B0604020202020204" pitchFamily="34" charset="0"/>
                </a:rPr>
                <a:t>113</a:t>
              </a:r>
              <a:endParaRPr kumimoji="0" lang="en-GB" sz="2800" b="0" i="0" u="none" strike="noStrike" cap="none" normalizeH="0" baseline="0" noProof="0" dirty="0">
                <a:ln>
                  <a:noFill/>
                </a:ln>
                <a:solidFill>
                  <a:schemeClr val="tx1"/>
                </a:solidFill>
                <a:effectLst/>
                <a:latin typeface="Arial" panose="020B0604020202020204" pitchFamily="34" charset="0"/>
              </a:endParaRPr>
            </a:p>
          </p:txBody>
        </p:sp>
        <p:sp>
          <p:nvSpPr>
            <p:cNvPr id="254" name="Rectangle 158">
              <a:extLst>
                <a:ext uri="{FF2B5EF4-FFF2-40B4-BE49-F238E27FC236}">
                  <a16:creationId xmlns:a16="http://schemas.microsoft.com/office/drawing/2014/main" id="{A8869D3E-7F99-DB71-4F31-614597DB07B3}"/>
                </a:ext>
              </a:extLst>
            </p:cNvPr>
            <p:cNvSpPr>
              <a:spLocks noChangeArrowheads="1"/>
            </p:cNvSpPr>
            <p:nvPr/>
          </p:nvSpPr>
          <p:spPr bwMode="auto">
            <a:xfrm>
              <a:off x="4730445" y="5397037"/>
              <a:ext cx="128240"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dirty="0">
                  <a:ln>
                    <a:noFill/>
                  </a:ln>
                  <a:solidFill>
                    <a:srgbClr val="53585A"/>
                  </a:solidFill>
                  <a:effectLst/>
                  <a:latin typeface="Arial" panose="020B0604020202020204" pitchFamily="34" charset="0"/>
                </a:rPr>
                <a:t>61</a:t>
              </a:r>
              <a:endParaRPr kumimoji="0" lang="en-GB" sz="2800" b="0" i="0" u="none" strike="noStrike" cap="none" normalizeH="0" baseline="0" noProof="0" dirty="0">
                <a:ln>
                  <a:noFill/>
                </a:ln>
                <a:solidFill>
                  <a:schemeClr val="tx1"/>
                </a:solidFill>
                <a:effectLst/>
                <a:latin typeface="Arial" panose="020B0604020202020204" pitchFamily="34" charset="0"/>
              </a:endParaRPr>
            </a:p>
          </p:txBody>
        </p:sp>
        <p:sp>
          <p:nvSpPr>
            <p:cNvPr id="255" name="Rectangle 159">
              <a:extLst>
                <a:ext uri="{FF2B5EF4-FFF2-40B4-BE49-F238E27FC236}">
                  <a16:creationId xmlns:a16="http://schemas.microsoft.com/office/drawing/2014/main" id="{C2F11279-6EAE-A2F5-206C-6B4296E1604E}"/>
                </a:ext>
              </a:extLst>
            </p:cNvPr>
            <p:cNvSpPr>
              <a:spLocks noChangeArrowheads="1"/>
            </p:cNvSpPr>
            <p:nvPr/>
          </p:nvSpPr>
          <p:spPr bwMode="auto">
            <a:xfrm>
              <a:off x="4730445" y="5261535"/>
              <a:ext cx="128240"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dirty="0">
                  <a:ln>
                    <a:noFill/>
                  </a:ln>
                  <a:solidFill>
                    <a:srgbClr val="669BD2"/>
                  </a:solidFill>
                  <a:effectLst/>
                  <a:latin typeface="Arial" panose="020B0604020202020204" pitchFamily="34" charset="0"/>
                </a:rPr>
                <a:t>61</a:t>
              </a:r>
              <a:endParaRPr kumimoji="0" lang="en-GB" sz="2800" b="0" i="0" u="none" strike="noStrike" cap="none" normalizeH="0" baseline="0" noProof="0" dirty="0">
                <a:ln>
                  <a:noFill/>
                </a:ln>
                <a:solidFill>
                  <a:schemeClr val="tx1"/>
                </a:solidFill>
                <a:effectLst/>
                <a:latin typeface="Arial" panose="020B0604020202020204" pitchFamily="34" charset="0"/>
              </a:endParaRPr>
            </a:p>
          </p:txBody>
        </p:sp>
        <p:sp>
          <p:nvSpPr>
            <p:cNvPr id="256" name="Rectangle 160">
              <a:extLst>
                <a:ext uri="{FF2B5EF4-FFF2-40B4-BE49-F238E27FC236}">
                  <a16:creationId xmlns:a16="http://schemas.microsoft.com/office/drawing/2014/main" id="{24308FC8-FDC0-FEF0-BE9A-5D55C9A75DB4}"/>
                </a:ext>
              </a:extLst>
            </p:cNvPr>
            <p:cNvSpPr>
              <a:spLocks noChangeArrowheads="1"/>
            </p:cNvSpPr>
            <p:nvPr/>
          </p:nvSpPr>
          <p:spPr bwMode="auto">
            <a:xfrm>
              <a:off x="809938" y="5261535"/>
              <a:ext cx="19236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dirty="0">
                  <a:ln>
                    <a:noFill/>
                  </a:ln>
                  <a:solidFill>
                    <a:srgbClr val="669BD2"/>
                  </a:solidFill>
                  <a:effectLst/>
                  <a:latin typeface="Arial" panose="020B0604020202020204" pitchFamily="34" charset="0"/>
                </a:rPr>
                <a:t>234</a:t>
              </a:r>
              <a:endParaRPr kumimoji="0" lang="en-GB" sz="2800" b="0" i="0" u="none" strike="noStrike" cap="none" normalizeH="0" baseline="0" noProof="0" dirty="0">
                <a:ln>
                  <a:noFill/>
                </a:ln>
                <a:solidFill>
                  <a:schemeClr val="tx1"/>
                </a:solidFill>
                <a:effectLst/>
                <a:latin typeface="Arial" panose="020B0604020202020204" pitchFamily="34" charset="0"/>
              </a:endParaRPr>
            </a:p>
          </p:txBody>
        </p:sp>
        <p:sp>
          <p:nvSpPr>
            <p:cNvPr id="257" name="Rectangle 161">
              <a:extLst>
                <a:ext uri="{FF2B5EF4-FFF2-40B4-BE49-F238E27FC236}">
                  <a16:creationId xmlns:a16="http://schemas.microsoft.com/office/drawing/2014/main" id="{BF2BCA65-B065-C4D7-88A3-FC184C4B9859}"/>
                </a:ext>
              </a:extLst>
            </p:cNvPr>
            <p:cNvSpPr>
              <a:spLocks noChangeArrowheads="1"/>
            </p:cNvSpPr>
            <p:nvPr/>
          </p:nvSpPr>
          <p:spPr bwMode="auto">
            <a:xfrm>
              <a:off x="809938" y="5397037"/>
              <a:ext cx="19236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dirty="0">
                  <a:ln>
                    <a:noFill/>
                  </a:ln>
                  <a:solidFill>
                    <a:srgbClr val="53585A"/>
                  </a:solidFill>
                  <a:effectLst/>
                  <a:latin typeface="Arial" panose="020B0604020202020204" pitchFamily="34" charset="0"/>
                </a:rPr>
                <a:t>225</a:t>
              </a:r>
              <a:endParaRPr kumimoji="0" lang="en-GB" sz="2800" b="0" i="0" u="none" strike="noStrike" cap="none" normalizeH="0" baseline="0" noProof="0" dirty="0">
                <a:ln>
                  <a:noFill/>
                </a:ln>
                <a:solidFill>
                  <a:schemeClr val="tx1"/>
                </a:solidFill>
                <a:effectLst/>
                <a:latin typeface="Arial" panose="020B0604020202020204" pitchFamily="34" charset="0"/>
              </a:endParaRPr>
            </a:p>
          </p:txBody>
        </p:sp>
        <p:sp>
          <p:nvSpPr>
            <p:cNvPr id="258" name="Rectangle 162">
              <a:extLst>
                <a:ext uri="{FF2B5EF4-FFF2-40B4-BE49-F238E27FC236}">
                  <a16:creationId xmlns:a16="http://schemas.microsoft.com/office/drawing/2014/main" id="{13310B05-F533-639A-8197-1BE84B7A79BA}"/>
                </a:ext>
              </a:extLst>
            </p:cNvPr>
            <p:cNvSpPr>
              <a:spLocks noChangeArrowheads="1"/>
            </p:cNvSpPr>
            <p:nvPr/>
          </p:nvSpPr>
          <p:spPr bwMode="auto">
            <a:xfrm>
              <a:off x="139561" y="5395386"/>
              <a:ext cx="44242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900" b="1" i="0" u="none" strike="noStrike" cap="none" normalizeH="0" baseline="0" noProof="0" dirty="0">
                  <a:ln>
                    <a:noFill/>
                  </a:ln>
                  <a:solidFill>
                    <a:srgbClr val="53585A"/>
                  </a:solidFill>
                  <a:effectLst/>
                  <a:latin typeface="Arial" panose="020B0604020202020204" pitchFamily="34" charset="0"/>
                </a:rPr>
                <a:t>Placebo</a:t>
              </a:r>
              <a:endParaRPr kumimoji="0" lang="en-GB" sz="2800" b="1" i="0" u="none" strike="noStrike" cap="none" normalizeH="0" baseline="0" noProof="0" dirty="0">
                <a:ln>
                  <a:noFill/>
                </a:ln>
                <a:solidFill>
                  <a:schemeClr val="tx1"/>
                </a:solidFill>
                <a:effectLst/>
                <a:latin typeface="Arial" panose="020B0604020202020204" pitchFamily="34" charset="0"/>
              </a:endParaRPr>
            </a:p>
          </p:txBody>
        </p:sp>
        <p:sp>
          <p:nvSpPr>
            <p:cNvPr id="259" name="Rectangle 163">
              <a:extLst>
                <a:ext uri="{FF2B5EF4-FFF2-40B4-BE49-F238E27FC236}">
                  <a16:creationId xmlns:a16="http://schemas.microsoft.com/office/drawing/2014/main" id="{9B217A98-FDF7-8C22-579C-C323A21582BA}"/>
                </a:ext>
              </a:extLst>
            </p:cNvPr>
            <p:cNvSpPr>
              <a:spLocks noChangeArrowheads="1"/>
            </p:cNvSpPr>
            <p:nvPr/>
          </p:nvSpPr>
          <p:spPr bwMode="auto">
            <a:xfrm>
              <a:off x="139561" y="5258230"/>
              <a:ext cx="621965"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900" b="1" i="0" u="none" strike="noStrike" cap="none" normalizeH="0" baseline="0" noProof="0" dirty="0">
                  <a:ln>
                    <a:noFill/>
                  </a:ln>
                  <a:solidFill>
                    <a:srgbClr val="669BD2"/>
                  </a:solidFill>
                  <a:effectLst/>
                  <a:latin typeface="Arial" panose="020B0604020202020204" pitchFamily="34" charset="0"/>
                </a:rPr>
                <a:t>Finerenone</a:t>
              </a:r>
              <a:endParaRPr kumimoji="0" lang="en-GB" sz="2800" b="1" i="0" u="none" strike="noStrike" cap="none" normalizeH="0" baseline="0" noProof="0" dirty="0">
                <a:ln>
                  <a:noFill/>
                </a:ln>
                <a:solidFill>
                  <a:schemeClr val="tx1"/>
                </a:solidFill>
                <a:effectLst/>
                <a:latin typeface="Arial" panose="020B0604020202020204" pitchFamily="34" charset="0"/>
              </a:endParaRPr>
            </a:p>
          </p:txBody>
        </p:sp>
        <p:sp>
          <p:nvSpPr>
            <p:cNvPr id="260" name="Rectangle 164">
              <a:extLst>
                <a:ext uri="{FF2B5EF4-FFF2-40B4-BE49-F238E27FC236}">
                  <a16:creationId xmlns:a16="http://schemas.microsoft.com/office/drawing/2014/main" id="{11FB43A5-4C66-AAB3-1251-86985C017BE3}"/>
                </a:ext>
              </a:extLst>
            </p:cNvPr>
            <p:cNvSpPr>
              <a:spLocks noChangeArrowheads="1"/>
            </p:cNvSpPr>
            <p:nvPr/>
          </p:nvSpPr>
          <p:spPr bwMode="auto">
            <a:xfrm>
              <a:off x="139561" y="5130991"/>
              <a:ext cx="53860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900" b="1" i="0" u="none" strike="noStrike" cap="none" normalizeH="0" baseline="0" noProof="0" dirty="0">
                  <a:ln>
                    <a:noFill/>
                  </a:ln>
                  <a:effectLst/>
                  <a:latin typeface="Arial" panose="020B0604020202020204" pitchFamily="34" charset="0"/>
                </a:rPr>
                <a:t>At risk (n)</a:t>
              </a:r>
              <a:endParaRPr kumimoji="0" lang="en-GB" sz="2800" b="1" i="0" u="none" strike="noStrike" cap="none" normalizeH="0" baseline="0" noProof="0" dirty="0">
                <a:ln>
                  <a:noFill/>
                </a:ln>
                <a:effectLst/>
                <a:latin typeface="Arial" panose="020B0604020202020204" pitchFamily="34" charset="0"/>
              </a:endParaRPr>
            </a:p>
          </p:txBody>
        </p:sp>
        <p:sp>
          <p:nvSpPr>
            <p:cNvPr id="261" name="TextBox 260">
              <a:extLst>
                <a:ext uri="{FF2B5EF4-FFF2-40B4-BE49-F238E27FC236}">
                  <a16:creationId xmlns:a16="http://schemas.microsoft.com/office/drawing/2014/main" id="{07D4E98F-0698-44D9-DE09-B32E65314C3C}"/>
                </a:ext>
              </a:extLst>
            </p:cNvPr>
            <p:cNvSpPr txBox="1"/>
            <p:nvPr/>
          </p:nvSpPr>
          <p:spPr>
            <a:xfrm>
              <a:off x="2139866" y="4886781"/>
              <a:ext cx="2273379" cy="276999"/>
            </a:xfrm>
            <a:prstGeom prst="rect">
              <a:avLst/>
            </a:prstGeom>
          </p:spPr>
          <p:txBody>
            <a:bodyPr vert="horz" wrap="none" lIns="91440" tIns="45720" rIns="91440" bIns="45720" rtlCol="0">
              <a:spAutoFit/>
            </a:bodyPr>
            <a:lstStyle/>
            <a:p>
              <a:pPr algn="ctr">
                <a:spcBef>
                  <a:spcPts val="600"/>
                </a:spcBef>
              </a:pPr>
              <a:r>
                <a:rPr lang="en-GB" sz="1200" b="1" noProof="0" dirty="0">
                  <a:latin typeface="+mn-lt"/>
                </a:rPr>
                <a:t>Months since randomisation</a:t>
              </a:r>
            </a:p>
          </p:txBody>
        </p:sp>
        <p:sp>
          <p:nvSpPr>
            <p:cNvPr id="262" name="TextBox 261">
              <a:extLst>
                <a:ext uri="{FF2B5EF4-FFF2-40B4-BE49-F238E27FC236}">
                  <a16:creationId xmlns:a16="http://schemas.microsoft.com/office/drawing/2014/main" id="{6C38BEB7-85FE-86E3-88D2-FE2938443DBA}"/>
                </a:ext>
              </a:extLst>
            </p:cNvPr>
            <p:cNvSpPr txBox="1"/>
            <p:nvPr/>
          </p:nvSpPr>
          <p:spPr>
            <a:xfrm rot="16200000">
              <a:off x="-636759" y="3134500"/>
              <a:ext cx="2427268" cy="461665"/>
            </a:xfrm>
            <a:prstGeom prst="rect">
              <a:avLst/>
            </a:prstGeom>
          </p:spPr>
          <p:txBody>
            <a:bodyPr vert="horz" wrap="none" lIns="91440" tIns="45720" rIns="91440" bIns="45720" rtlCol="0">
              <a:spAutoFit/>
            </a:bodyPr>
            <a:lstStyle/>
            <a:p>
              <a:pPr algn="ctr">
                <a:spcBef>
                  <a:spcPts val="600"/>
                </a:spcBef>
              </a:pPr>
              <a:r>
                <a:rPr lang="en-GB" sz="1200" b="1" noProof="0" dirty="0">
                  <a:latin typeface="+mn-lt"/>
                </a:rPr>
                <a:t>Change from baseline in eGFR</a:t>
              </a:r>
              <a:br>
                <a:rPr lang="en-GB" sz="1200" b="1" noProof="0" dirty="0">
                  <a:latin typeface="+mn-lt"/>
                </a:rPr>
              </a:br>
              <a:r>
                <a:rPr lang="en-GB" sz="1200" b="1" noProof="0" dirty="0">
                  <a:latin typeface="+mn-lt"/>
                </a:rPr>
                <a:t>(ml/min/1.73 m</a:t>
              </a:r>
              <a:r>
                <a:rPr lang="en-GB" sz="1200" b="1" baseline="30000" noProof="0" dirty="0">
                  <a:latin typeface="+mn-lt"/>
                </a:rPr>
                <a:t>2</a:t>
              </a:r>
              <a:r>
                <a:rPr lang="en-GB" sz="1200" b="1" noProof="0" dirty="0">
                  <a:latin typeface="+mn-lt"/>
                </a:rPr>
                <a:t>)</a:t>
              </a:r>
            </a:p>
          </p:txBody>
        </p:sp>
        <p:sp>
          <p:nvSpPr>
            <p:cNvPr id="263" name="TextBox 262">
              <a:extLst>
                <a:ext uri="{FF2B5EF4-FFF2-40B4-BE49-F238E27FC236}">
                  <a16:creationId xmlns:a16="http://schemas.microsoft.com/office/drawing/2014/main" id="{6BB74038-D0C9-1B91-F6CC-326CF25FCD3C}"/>
                </a:ext>
              </a:extLst>
            </p:cNvPr>
            <p:cNvSpPr txBox="1"/>
            <p:nvPr/>
          </p:nvSpPr>
          <p:spPr>
            <a:xfrm>
              <a:off x="5101316" y="4656624"/>
              <a:ext cx="282129" cy="274691"/>
            </a:xfrm>
            <a:prstGeom prst="rect">
              <a:avLst/>
            </a:prstGeom>
            <a:noFill/>
          </p:spPr>
          <p:txBody>
            <a:bodyPr vert="horz" wrap="none" lIns="0" tIns="0" rIns="0" bIns="0" rtlCol="0">
              <a:spAutoFit/>
            </a:bodyPr>
            <a:lstStyle/>
            <a:p>
              <a:pPr algn="ctr">
                <a:lnSpc>
                  <a:spcPct val="85000"/>
                </a:lnSpc>
                <a:spcBef>
                  <a:spcPts val="600"/>
                </a:spcBef>
              </a:pPr>
              <a:r>
                <a:rPr lang="en-GB" sz="1050" noProof="0" dirty="0">
                  <a:ln/>
                  <a:latin typeface="+mn-lt"/>
                  <a:cs typeface="Arial"/>
                  <a:sym typeface="Arial"/>
                  <a:rtl val="0"/>
                </a:rPr>
                <a:t>EOT</a:t>
              </a:r>
              <a:br>
                <a:rPr lang="en-GB" sz="1050" noProof="0" dirty="0">
                  <a:ln/>
                  <a:latin typeface="+mn-lt"/>
                  <a:cs typeface="Arial"/>
                  <a:sym typeface="Arial"/>
                  <a:rtl val="0"/>
                </a:rPr>
              </a:br>
              <a:r>
                <a:rPr lang="en-GB" sz="1050" noProof="0" dirty="0">
                  <a:ln/>
                  <a:latin typeface="+mn-lt"/>
                  <a:cs typeface="Arial"/>
                  <a:sym typeface="Arial"/>
                  <a:rtl val="0"/>
                </a:rPr>
                <a:t>visit</a:t>
              </a:r>
              <a:r>
                <a:rPr lang="en-GB" sz="1050" baseline="30000" noProof="0" dirty="0">
                  <a:ln/>
                  <a:latin typeface="+mn-lt"/>
                  <a:cs typeface="Arial"/>
                  <a:sym typeface="Arial"/>
                  <a:rtl val="0"/>
                </a:rPr>
                <a:t>#</a:t>
              </a:r>
              <a:endParaRPr lang="en-GB" sz="1050" spc="0" baseline="30000" noProof="0" dirty="0">
                <a:ln/>
                <a:latin typeface="+mn-lt"/>
                <a:cs typeface="Arial"/>
                <a:sym typeface="Arial"/>
                <a:rtl val="0"/>
              </a:endParaRPr>
            </a:p>
          </p:txBody>
        </p:sp>
        <p:sp>
          <p:nvSpPr>
            <p:cNvPr id="264" name="TextBox 263">
              <a:extLst>
                <a:ext uri="{FF2B5EF4-FFF2-40B4-BE49-F238E27FC236}">
                  <a16:creationId xmlns:a16="http://schemas.microsoft.com/office/drawing/2014/main" id="{8FFB0466-849A-125B-4A08-8D3CA376AD0F}"/>
                </a:ext>
              </a:extLst>
            </p:cNvPr>
            <p:cNvSpPr txBox="1"/>
            <p:nvPr/>
          </p:nvSpPr>
          <p:spPr>
            <a:xfrm>
              <a:off x="5463017" y="4653812"/>
              <a:ext cx="282129" cy="274691"/>
            </a:xfrm>
            <a:prstGeom prst="rect">
              <a:avLst/>
            </a:prstGeom>
            <a:noFill/>
          </p:spPr>
          <p:txBody>
            <a:bodyPr vert="horz" wrap="none" lIns="0" tIns="0" rIns="0" bIns="0" rtlCol="0">
              <a:spAutoFit/>
            </a:bodyPr>
            <a:lstStyle/>
            <a:p>
              <a:pPr algn="ctr">
                <a:lnSpc>
                  <a:spcPct val="85000"/>
                </a:lnSpc>
                <a:spcBef>
                  <a:spcPts val="600"/>
                </a:spcBef>
              </a:pPr>
              <a:r>
                <a:rPr lang="en-GB" sz="1050" noProof="0" dirty="0">
                  <a:ln/>
                  <a:latin typeface="+mn-lt"/>
                  <a:cs typeface="Arial"/>
                  <a:sym typeface="Arial"/>
                  <a:rtl val="0"/>
                </a:rPr>
                <a:t>FU</a:t>
              </a:r>
              <a:br>
                <a:rPr lang="en-GB" sz="1050" noProof="0" dirty="0">
                  <a:ln/>
                  <a:latin typeface="+mn-lt"/>
                  <a:cs typeface="Arial"/>
                  <a:sym typeface="Arial"/>
                  <a:rtl val="0"/>
                </a:rPr>
              </a:br>
              <a:r>
                <a:rPr lang="en-GB" sz="1050" noProof="0" dirty="0">
                  <a:ln/>
                  <a:latin typeface="+mn-lt"/>
                  <a:cs typeface="Arial"/>
                  <a:sym typeface="Arial"/>
                  <a:rtl val="0"/>
                </a:rPr>
                <a:t>visit</a:t>
              </a:r>
              <a:r>
                <a:rPr lang="en-GB" sz="1050" baseline="30000" noProof="0" dirty="0">
                  <a:ln/>
                  <a:latin typeface="+mn-lt"/>
                  <a:cs typeface="Arial" panose="020B0604020202020204" pitchFamily="34" charset="0"/>
                  <a:sym typeface="Arial"/>
                  <a:rtl val="0"/>
                </a:rPr>
                <a:t>‡</a:t>
              </a:r>
              <a:endParaRPr lang="en-GB" sz="1050" spc="0" baseline="30000" noProof="0" dirty="0">
                <a:ln/>
                <a:latin typeface="+mn-lt"/>
                <a:cs typeface="Arial"/>
                <a:sym typeface="Arial"/>
                <a:rtl val="0"/>
              </a:endParaRPr>
            </a:p>
          </p:txBody>
        </p:sp>
        <p:grpSp>
          <p:nvGrpSpPr>
            <p:cNvPr id="265" name="Group 264">
              <a:extLst>
                <a:ext uri="{FF2B5EF4-FFF2-40B4-BE49-F238E27FC236}">
                  <a16:creationId xmlns:a16="http://schemas.microsoft.com/office/drawing/2014/main" id="{5FA26E7E-4519-FFB0-FCEC-786C598FD77F}"/>
                </a:ext>
              </a:extLst>
            </p:cNvPr>
            <p:cNvGrpSpPr/>
            <p:nvPr/>
          </p:nvGrpSpPr>
          <p:grpSpPr>
            <a:xfrm>
              <a:off x="1307554" y="1951822"/>
              <a:ext cx="1815090" cy="153888"/>
              <a:chOff x="1499894" y="1967617"/>
              <a:chExt cx="1743731" cy="147838"/>
            </a:xfrm>
          </p:grpSpPr>
          <p:sp>
            <p:nvSpPr>
              <p:cNvPr id="308" name="TextBox 307">
                <a:extLst>
                  <a:ext uri="{FF2B5EF4-FFF2-40B4-BE49-F238E27FC236}">
                    <a16:creationId xmlns:a16="http://schemas.microsoft.com/office/drawing/2014/main" id="{D1692348-F5FC-EA70-52E6-F526E78BE699}"/>
                  </a:ext>
                </a:extLst>
              </p:cNvPr>
              <p:cNvSpPr txBox="1"/>
              <p:nvPr/>
            </p:nvSpPr>
            <p:spPr>
              <a:xfrm>
                <a:off x="2773930" y="1967617"/>
                <a:ext cx="469695" cy="147838"/>
              </a:xfrm>
              <a:prstGeom prst="rect">
                <a:avLst/>
              </a:prstGeom>
              <a:noFill/>
            </p:spPr>
            <p:txBody>
              <a:bodyPr vert="horz" wrap="none" lIns="0" tIns="0" rIns="0" bIns="0" rtlCol="0" anchor="ctr" anchorCtr="0">
                <a:spAutoFit/>
              </a:bodyPr>
              <a:lstStyle/>
              <a:p>
                <a:pPr algn="l">
                  <a:spcBef>
                    <a:spcPts val="600"/>
                  </a:spcBef>
                </a:pPr>
                <a:r>
                  <a:rPr lang="en-GB" sz="1000" b="1" spc="0" baseline="0" noProof="0" dirty="0">
                    <a:ln/>
                    <a:solidFill>
                      <a:srgbClr val="53585A"/>
                    </a:solidFill>
                    <a:latin typeface="+mn-lt"/>
                    <a:cs typeface="Arial"/>
                    <a:sym typeface="Arial"/>
                    <a:rtl val="0"/>
                  </a:rPr>
                  <a:t>Placebo</a:t>
                </a:r>
              </a:p>
            </p:txBody>
          </p:sp>
          <p:sp>
            <p:nvSpPr>
              <p:cNvPr id="309" name="TextBox 308">
                <a:extLst>
                  <a:ext uri="{FF2B5EF4-FFF2-40B4-BE49-F238E27FC236}">
                    <a16:creationId xmlns:a16="http://schemas.microsoft.com/office/drawing/2014/main" id="{8A97BF73-986A-D118-1922-23443660E9FD}"/>
                  </a:ext>
                </a:extLst>
              </p:cNvPr>
              <p:cNvSpPr txBox="1"/>
              <p:nvPr/>
            </p:nvSpPr>
            <p:spPr>
              <a:xfrm>
                <a:off x="1701080" y="1967617"/>
                <a:ext cx="662192" cy="147838"/>
              </a:xfrm>
              <a:prstGeom prst="rect">
                <a:avLst/>
              </a:prstGeom>
              <a:noFill/>
            </p:spPr>
            <p:txBody>
              <a:bodyPr vert="horz" wrap="none" lIns="0" tIns="0" rIns="0" bIns="0" rtlCol="0" anchor="ctr" anchorCtr="0">
                <a:spAutoFit/>
              </a:bodyPr>
              <a:lstStyle/>
              <a:p>
                <a:pPr algn="l">
                  <a:spcBef>
                    <a:spcPts val="600"/>
                  </a:spcBef>
                </a:pPr>
                <a:r>
                  <a:rPr lang="en-GB" sz="1000" b="1" spc="0" baseline="0" noProof="0" dirty="0">
                    <a:ln/>
                    <a:solidFill>
                      <a:srgbClr val="669BD2"/>
                    </a:solidFill>
                    <a:latin typeface="+mn-lt"/>
                    <a:cs typeface="Arial"/>
                    <a:sym typeface="Arial"/>
                    <a:rtl val="0"/>
                  </a:rPr>
                  <a:t>Finerenone</a:t>
                </a:r>
              </a:p>
            </p:txBody>
          </p:sp>
          <p:grpSp>
            <p:nvGrpSpPr>
              <p:cNvPr id="310" name="Group 309">
                <a:extLst>
                  <a:ext uri="{FF2B5EF4-FFF2-40B4-BE49-F238E27FC236}">
                    <a16:creationId xmlns:a16="http://schemas.microsoft.com/office/drawing/2014/main" id="{4A570B16-90D0-12E2-BCCB-E3CD7334BB43}"/>
                  </a:ext>
                </a:extLst>
              </p:cNvPr>
              <p:cNvGrpSpPr/>
              <p:nvPr/>
            </p:nvGrpSpPr>
            <p:grpSpPr>
              <a:xfrm>
                <a:off x="2561277" y="2011088"/>
                <a:ext cx="156840" cy="78962"/>
                <a:chOff x="2522910" y="2011088"/>
                <a:chExt cx="156840" cy="78962"/>
              </a:xfrm>
            </p:grpSpPr>
            <p:sp>
              <p:nvSpPr>
                <p:cNvPr id="314" name="Freeform 159">
                  <a:extLst>
                    <a:ext uri="{FF2B5EF4-FFF2-40B4-BE49-F238E27FC236}">
                      <a16:creationId xmlns:a16="http://schemas.microsoft.com/office/drawing/2014/main" id="{9DAD5D64-D695-1A4C-2967-061DF1F1E17B}"/>
                    </a:ext>
                  </a:extLst>
                </p:cNvPr>
                <p:cNvSpPr/>
                <p:nvPr/>
              </p:nvSpPr>
              <p:spPr>
                <a:xfrm>
                  <a:off x="2522910" y="2050061"/>
                  <a:ext cx="156840" cy="22378"/>
                </a:xfrm>
                <a:custGeom>
                  <a:avLst/>
                  <a:gdLst>
                    <a:gd name="csX0" fmla="*/ 0 w 218882"/>
                    <a:gd name="csY0" fmla="*/ 0 h 23829"/>
                    <a:gd name="csX1" fmla="*/ 218882 w 218882"/>
                    <a:gd name="csY1" fmla="*/ 0 h 23829"/>
                  </a:gdLst>
                  <a:ahLst/>
                  <a:cxnLst>
                    <a:cxn ang="0">
                      <a:pos x="csX0" y="csY0"/>
                    </a:cxn>
                    <a:cxn ang="0">
                      <a:pos x="csX1" y="csY1"/>
                    </a:cxn>
                  </a:cxnLst>
                  <a:rect l="l" t="t" r="r" b="b"/>
                  <a:pathLst>
                    <a:path w="218882" h="23829">
                      <a:moveTo>
                        <a:pt x="0" y="0"/>
                      </a:moveTo>
                      <a:lnTo>
                        <a:pt x="218882" y="0"/>
                      </a:lnTo>
                    </a:path>
                  </a:pathLst>
                </a:custGeom>
                <a:ln w="19050" cap="flat">
                  <a:solidFill>
                    <a:srgbClr val="53585A"/>
                  </a:solidFill>
                  <a:prstDash val="solid"/>
                  <a:miter/>
                </a:ln>
              </p:spPr>
              <p:txBody>
                <a:bodyPr/>
                <a:lstStyle/>
                <a:p>
                  <a:endParaRPr lang="en-GB" sz="1050" noProof="0" dirty="0">
                    <a:latin typeface="+mn-lt"/>
                  </a:endParaRPr>
                </a:p>
              </p:txBody>
            </p:sp>
            <p:sp>
              <p:nvSpPr>
                <p:cNvPr id="315" name="Oval 314">
                  <a:extLst>
                    <a:ext uri="{FF2B5EF4-FFF2-40B4-BE49-F238E27FC236}">
                      <a16:creationId xmlns:a16="http://schemas.microsoft.com/office/drawing/2014/main" id="{A7645E73-ACC8-AF87-1C37-4A54E8963718}"/>
                    </a:ext>
                  </a:extLst>
                </p:cNvPr>
                <p:cNvSpPr/>
                <p:nvPr/>
              </p:nvSpPr>
              <p:spPr>
                <a:xfrm>
                  <a:off x="2561928" y="2011088"/>
                  <a:ext cx="78962" cy="78962"/>
                </a:xfrm>
                <a:prstGeom prst="ellipse">
                  <a:avLst/>
                </a:prstGeom>
                <a:solidFill>
                  <a:srgbClr val="FFFFFF"/>
                </a:solidFill>
                <a:ln w="19050" cap="flat">
                  <a:solidFill>
                    <a:srgbClr val="53585A"/>
                  </a:solidFill>
                  <a:prstDash val="solid"/>
                  <a:miter/>
                </a:ln>
              </p:spPr>
              <p:txBody>
                <a:bodyPr/>
                <a:lstStyle/>
                <a:p>
                  <a:endParaRPr lang="en-GB" sz="1050" noProof="0" dirty="0">
                    <a:latin typeface="+mn-lt"/>
                  </a:endParaRPr>
                </a:p>
              </p:txBody>
            </p:sp>
          </p:grpSp>
          <p:grpSp>
            <p:nvGrpSpPr>
              <p:cNvPr id="311" name="Group 310">
                <a:extLst>
                  <a:ext uri="{FF2B5EF4-FFF2-40B4-BE49-F238E27FC236}">
                    <a16:creationId xmlns:a16="http://schemas.microsoft.com/office/drawing/2014/main" id="{2DFB7F1B-568A-5F5E-F855-65088416ED19}"/>
                  </a:ext>
                </a:extLst>
              </p:cNvPr>
              <p:cNvGrpSpPr/>
              <p:nvPr/>
            </p:nvGrpSpPr>
            <p:grpSpPr>
              <a:xfrm>
                <a:off x="1499894" y="2011088"/>
                <a:ext cx="156840" cy="78962"/>
                <a:chOff x="1499894" y="2011088"/>
                <a:chExt cx="156840" cy="78962"/>
              </a:xfrm>
            </p:grpSpPr>
            <p:sp>
              <p:nvSpPr>
                <p:cNvPr id="312" name="Freeform 161">
                  <a:extLst>
                    <a:ext uri="{FF2B5EF4-FFF2-40B4-BE49-F238E27FC236}">
                      <a16:creationId xmlns:a16="http://schemas.microsoft.com/office/drawing/2014/main" id="{31F44868-91EF-20BB-1FC9-323655D87269}"/>
                    </a:ext>
                  </a:extLst>
                </p:cNvPr>
                <p:cNvSpPr/>
                <p:nvPr/>
              </p:nvSpPr>
              <p:spPr>
                <a:xfrm>
                  <a:off x="1499894" y="2050061"/>
                  <a:ext cx="156840" cy="22378"/>
                </a:xfrm>
                <a:custGeom>
                  <a:avLst/>
                  <a:gdLst>
                    <a:gd name="csX0" fmla="*/ 0 w 218882"/>
                    <a:gd name="csY0" fmla="*/ 0 h 23829"/>
                    <a:gd name="csX1" fmla="*/ 218882 w 218882"/>
                    <a:gd name="csY1" fmla="*/ 0 h 23829"/>
                  </a:gdLst>
                  <a:ahLst/>
                  <a:cxnLst>
                    <a:cxn ang="0">
                      <a:pos x="csX0" y="csY0"/>
                    </a:cxn>
                    <a:cxn ang="0">
                      <a:pos x="csX1" y="csY1"/>
                    </a:cxn>
                  </a:cxnLst>
                  <a:rect l="l" t="t" r="r" b="b"/>
                  <a:pathLst>
                    <a:path w="218882" h="23829">
                      <a:moveTo>
                        <a:pt x="0" y="0"/>
                      </a:moveTo>
                      <a:lnTo>
                        <a:pt x="218882" y="0"/>
                      </a:lnTo>
                    </a:path>
                  </a:pathLst>
                </a:custGeom>
                <a:ln w="19050" cap="flat">
                  <a:solidFill>
                    <a:srgbClr val="669BD2"/>
                  </a:solidFill>
                  <a:prstDash val="solid"/>
                  <a:miter/>
                </a:ln>
              </p:spPr>
              <p:txBody>
                <a:bodyPr/>
                <a:lstStyle/>
                <a:p>
                  <a:endParaRPr lang="en-GB" sz="1050" noProof="0" dirty="0">
                    <a:latin typeface="+mn-lt"/>
                  </a:endParaRPr>
                </a:p>
              </p:txBody>
            </p:sp>
            <p:sp>
              <p:nvSpPr>
                <p:cNvPr id="313" name="Oval 312">
                  <a:extLst>
                    <a:ext uri="{FF2B5EF4-FFF2-40B4-BE49-F238E27FC236}">
                      <a16:creationId xmlns:a16="http://schemas.microsoft.com/office/drawing/2014/main" id="{3A6E44D3-C3D2-143A-9109-8C14B45E8D3F}"/>
                    </a:ext>
                  </a:extLst>
                </p:cNvPr>
                <p:cNvSpPr/>
                <p:nvPr/>
              </p:nvSpPr>
              <p:spPr>
                <a:xfrm>
                  <a:off x="1539180" y="2011088"/>
                  <a:ext cx="78962" cy="78962"/>
                </a:xfrm>
                <a:prstGeom prst="ellipse">
                  <a:avLst/>
                </a:prstGeom>
                <a:solidFill>
                  <a:srgbClr val="FFFFFF"/>
                </a:solidFill>
                <a:ln w="19050" cap="flat">
                  <a:solidFill>
                    <a:srgbClr val="669BD2"/>
                  </a:solidFill>
                  <a:prstDash val="solid"/>
                  <a:miter/>
                </a:ln>
              </p:spPr>
              <p:txBody>
                <a:bodyPr/>
                <a:lstStyle/>
                <a:p>
                  <a:endParaRPr lang="en-GB" sz="1050" noProof="0" dirty="0">
                    <a:latin typeface="+mn-lt"/>
                  </a:endParaRPr>
                </a:p>
              </p:txBody>
            </p:sp>
          </p:grpSp>
        </p:grpSp>
        <p:sp>
          <p:nvSpPr>
            <p:cNvPr id="266" name="TextBox 265">
              <a:extLst>
                <a:ext uri="{FF2B5EF4-FFF2-40B4-BE49-F238E27FC236}">
                  <a16:creationId xmlns:a16="http://schemas.microsoft.com/office/drawing/2014/main" id="{0FAA375C-A1F1-9DD7-DF4E-468B97301C11}"/>
                </a:ext>
              </a:extLst>
            </p:cNvPr>
            <p:cNvSpPr txBox="1"/>
            <p:nvPr>
              <p:custDataLst>
                <p:tags r:id="rId5"/>
              </p:custDataLst>
            </p:nvPr>
          </p:nvSpPr>
          <p:spPr>
            <a:xfrm>
              <a:off x="1145299" y="3582295"/>
              <a:ext cx="2576847" cy="830217"/>
            </a:xfrm>
            <a:prstGeom prst="rect">
              <a:avLst/>
            </a:prstGeom>
            <a:solidFill>
              <a:schemeClr val="bg1"/>
            </a:solidFill>
            <a:ln>
              <a:solidFill>
                <a:schemeClr val="tx1"/>
              </a:solidFill>
            </a:ln>
          </p:spPr>
          <p:txBody>
            <a:bodyPr vert="horz" wrap="square" lIns="36000" tIns="50622" rIns="36000" bIns="50622" rtlCol="0" anchor="ctr" anchorCtr="0">
              <a:noAutofit/>
            </a:bodyPr>
            <a:lstStyle/>
            <a:p>
              <a:pPr defTabSz="674949" eaLnBrk="0" fontAlgn="base" hangingPunct="0">
                <a:spcAft>
                  <a:spcPct val="0"/>
                </a:spcAft>
              </a:pPr>
              <a:r>
                <a:rPr lang="en-GB" sz="900" b="1" noProof="0" dirty="0">
                  <a:latin typeface="Arial" panose="020B0604020202020204" pitchFamily="34" charset="0"/>
                  <a:ea typeface="MS PGothic" charset="0"/>
                  <a:cs typeface="Arial" panose="020B0604020202020204" pitchFamily="34" charset="0"/>
                </a:rPr>
                <a:t>Mean annualised eGFR change from baseline at month 32 (ml/min/1.73 m</a:t>
              </a:r>
              <a:r>
                <a:rPr lang="en-GB" sz="900" b="1" baseline="30000" noProof="0" dirty="0">
                  <a:latin typeface="Arial" panose="020B0604020202020204" pitchFamily="34" charset="0"/>
                  <a:ea typeface="MS PGothic" charset="0"/>
                  <a:cs typeface="Arial" panose="020B0604020202020204" pitchFamily="34" charset="0"/>
                </a:rPr>
                <a:t>2</a:t>
              </a:r>
              <a:r>
                <a:rPr lang="en-GB" sz="900" b="1" noProof="0" dirty="0">
                  <a:latin typeface="Arial" panose="020B0604020202020204" pitchFamily="34" charset="0"/>
                  <a:ea typeface="MS PGothic" charset="0"/>
                  <a:cs typeface="Arial" panose="020B0604020202020204" pitchFamily="34" charset="0"/>
                </a:rPr>
                <a:t>/year): </a:t>
              </a:r>
            </a:p>
            <a:p>
              <a:pPr defTabSz="674949" eaLnBrk="0" fontAlgn="base" hangingPunct="0">
                <a:spcAft>
                  <a:spcPct val="0"/>
                </a:spcAft>
              </a:pPr>
              <a:r>
                <a:rPr lang="en-GB" sz="900" b="1" noProof="0" dirty="0">
                  <a:solidFill>
                    <a:srgbClr val="669BD2"/>
                  </a:solidFill>
                  <a:latin typeface="Arial" panose="020B0604020202020204" pitchFamily="34" charset="0"/>
                  <a:ea typeface="MS PGothic" charset="0"/>
                  <a:cs typeface="Arial" panose="020B0604020202020204" pitchFamily="34" charset="0"/>
                </a:rPr>
                <a:t>Finerenone: </a:t>
              </a:r>
              <a:r>
                <a:rPr lang="en-GB" sz="900" noProof="0" dirty="0">
                  <a:solidFill>
                    <a:srgbClr val="669BD2"/>
                  </a:solidFill>
                  <a:latin typeface="Arial" panose="020B0604020202020204" pitchFamily="34" charset="0"/>
                  <a:ea typeface="MS PGothic" charset="0"/>
                  <a:cs typeface="Arial" panose="020B0604020202020204" pitchFamily="34" charset="0"/>
                </a:rPr>
                <a:t>−3.17 (95% CI, −3.58, −2.75)</a:t>
              </a:r>
            </a:p>
            <a:p>
              <a:pPr defTabSz="674949" eaLnBrk="0" fontAlgn="base" hangingPunct="0">
                <a:spcAft>
                  <a:spcPct val="0"/>
                </a:spcAft>
              </a:pPr>
              <a:r>
                <a:rPr lang="en-GB" sz="900" b="1" noProof="0" dirty="0">
                  <a:solidFill>
                    <a:srgbClr val="53585A"/>
                  </a:solidFill>
                  <a:latin typeface="Arial" panose="020B0604020202020204" pitchFamily="34" charset="0"/>
                  <a:ea typeface="MS PGothic" charset="0"/>
                  <a:cs typeface="Arial" panose="020B0604020202020204" pitchFamily="34" charset="0"/>
                </a:rPr>
                <a:t>Placebo: </a:t>
              </a:r>
              <a:r>
                <a:rPr lang="en-GB" sz="900" noProof="0" dirty="0">
                  <a:solidFill>
                    <a:srgbClr val="53585A"/>
                  </a:solidFill>
                  <a:latin typeface="Arial" panose="020B0604020202020204" pitchFamily="34" charset="0"/>
                  <a:ea typeface="MS PGothic" charset="0"/>
                  <a:cs typeface="Arial" panose="020B0604020202020204" pitchFamily="34" charset="0"/>
                </a:rPr>
                <a:t>−3.82 (95% CI, −4.30, −3.34)</a:t>
              </a:r>
              <a:r>
                <a:rPr lang="en-GB" sz="900" b="1" noProof="0" dirty="0">
                  <a:solidFill>
                    <a:srgbClr val="53585A"/>
                  </a:solidFill>
                  <a:latin typeface="Arial" panose="020B0604020202020204" pitchFamily="34" charset="0"/>
                  <a:ea typeface="MS PGothic" charset="0"/>
                  <a:cs typeface="Arial" panose="020B0604020202020204" pitchFamily="34" charset="0"/>
                </a:rPr>
                <a:t> </a:t>
              </a:r>
            </a:p>
            <a:p>
              <a:pPr defTabSz="674949"/>
              <a:r>
                <a:rPr lang="en-GB" sz="900" b="1" noProof="0" dirty="0">
                  <a:solidFill>
                    <a:srgbClr val="8F3685"/>
                  </a:solidFill>
                  <a:latin typeface="Arial" panose="020B0604020202020204" pitchFamily="34" charset="0"/>
                  <a:cs typeface="Arial" panose="020B0604020202020204" pitchFamily="34" charset="0"/>
                </a:rPr>
                <a:t>Treatment difference: </a:t>
              </a:r>
              <a:r>
                <a:rPr lang="en-GB" sz="900" noProof="0" dirty="0">
                  <a:solidFill>
                    <a:srgbClr val="8F3685"/>
                  </a:solidFill>
                  <a:latin typeface="Arial" panose="020B0604020202020204" pitchFamily="34" charset="0"/>
                  <a:cs typeface="Arial" panose="020B0604020202020204" pitchFamily="34" charset="0"/>
                </a:rPr>
                <a:t>0.65 (95% CI, 0.02, 1.29)</a:t>
              </a:r>
            </a:p>
          </p:txBody>
        </p:sp>
        <p:sp>
          <p:nvSpPr>
            <p:cNvPr id="267" name="Rectangle 158">
              <a:extLst>
                <a:ext uri="{FF2B5EF4-FFF2-40B4-BE49-F238E27FC236}">
                  <a16:creationId xmlns:a16="http://schemas.microsoft.com/office/drawing/2014/main" id="{B315827C-2B1E-92FD-B618-46707F62FEDE}"/>
                </a:ext>
              </a:extLst>
            </p:cNvPr>
            <p:cNvSpPr>
              <a:spLocks noChangeArrowheads="1"/>
            </p:cNvSpPr>
            <p:nvPr/>
          </p:nvSpPr>
          <p:spPr bwMode="auto">
            <a:xfrm>
              <a:off x="5145746" y="5397037"/>
              <a:ext cx="19236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dirty="0">
                  <a:ln>
                    <a:noFill/>
                  </a:ln>
                  <a:solidFill>
                    <a:srgbClr val="53585A"/>
                  </a:solidFill>
                  <a:effectLst/>
                  <a:latin typeface="Arial" panose="020B0604020202020204" pitchFamily="34" charset="0"/>
                </a:rPr>
                <a:t>169</a:t>
              </a:r>
              <a:endParaRPr kumimoji="0" lang="en-GB" sz="2800" b="0" i="0" u="none" strike="noStrike" cap="none" normalizeH="0" baseline="0" noProof="0" dirty="0">
                <a:ln>
                  <a:noFill/>
                </a:ln>
                <a:solidFill>
                  <a:schemeClr val="tx1"/>
                </a:solidFill>
                <a:effectLst/>
                <a:latin typeface="Arial" panose="020B0604020202020204" pitchFamily="34" charset="0"/>
              </a:endParaRPr>
            </a:p>
          </p:txBody>
        </p:sp>
        <p:sp>
          <p:nvSpPr>
            <p:cNvPr id="268" name="Rectangle 159">
              <a:extLst>
                <a:ext uri="{FF2B5EF4-FFF2-40B4-BE49-F238E27FC236}">
                  <a16:creationId xmlns:a16="http://schemas.microsoft.com/office/drawing/2014/main" id="{7CB8CBF4-3729-364A-2E52-96C57861B5E7}"/>
                </a:ext>
              </a:extLst>
            </p:cNvPr>
            <p:cNvSpPr>
              <a:spLocks noChangeArrowheads="1"/>
            </p:cNvSpPr>
            <p:nvPr/>
          </p:nvSpPr>
          <p:spPr bwMode="auto">
            <a:xfrm>
              <a:off x="5145746" y="5261535"/>
              <a:ext cx="19236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dirty="0">
                  <a:ln>
                    <a:noFill/>
                  </a:ln>
                  <a:solidFill>
                    <a:srgbClr val="669BD2"/>
                  </a:solidFill>
                  <a:effectLst/>
                  <a:latin typeface="Arial" panose="020B0604020202020204" pitchFamily="34" charset="0"/>
                </a:rPr>
                <a:t>183</a:t>
              </a:r>
              <a:endParaRPr kumimoji="0" lang="en-GB" sz="2800" b="0" i="0" u="none" strike="noStrike" cap="none" normalizeH="0" baseline="0" noProof="0" dirty="0">
                <a:ln>
                  <a:noFill/>
                </a:ln>
                <a:solidFill>
                  <a:schemeClr val="tx1"/>
                </a:solidFill>
                <a:effectLst/>
                <a:latin typeface="Arial" panose="020B0604020202020204" pitchFamily="34" charset="0"/>
              </a:endParaRPr>
            </a:p>
          </p:txBody>
        </p:sp>
        <p:sp>
          <p:nvSpPr>
            <p:cNvPr id="269" name="Rectangle 158">
              <a:extLst>
                <a:ext uri="{FF2B5EF4-FFF2-40B4-BE49-F238E27FC236}">
                  <a16:creationId xmlns:a16="http://schemas.microsoft.com/office/drawing/2014/main" id="{3171ACE2-9A3A-7A0A-3473-28A2FD8F7F27}"/>
                </a:ext>
              </a:extLst>
            </p:cNvPr>
            <p:cNvSpPr>
              <a:spLocks noChangeArrowheads="1"/>
            </p:cNvSpPr>
            <p:nvPr/>
          </p:nvSpPr>
          <p:spPr bwMode="auto">
            <a:xfrm>
              <a:off x="5509303" y="5397037"/>
              <a:ext cx="19236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dirty="0">
                  <a:ln>
                    <a:noFill/>
                  </a:ln>
                  <a:solidFill>
                    <a:srgbClr val="53585A"/>
                  </a:solidFill>
                  <a:effectLst/>
                  <a:latin typeface="Arial" panose="020B0604020202020204" pitchFamily="34" charset="0"/>
                </a:rPr>
                <a:t>168</a:t>
              </a:r>
              <a:endParaRPr kumimoji="0" lang="en-GB" sz="2800" b="0" i="0" u="none" strike="noStrike" cap="none" normalizeH="0" baseline="0" noProof="0" dirty="0">
                <a:ln>
                  <a:noFill/>
                </a:ln>
                <a:solidFill>
                  <a:schemeClr val="tx1"/>
                </a:solidFill>
                <a:effectLst/>
                <a:latin typeface="Arial" panose="020B0604020202020204" pitchFamily="34" charset="0"/>
              </a:endParaRPr>
            </a:p>
          </p:txBody>
        </p:sp>
        <p:sp>
          <p:nvSpPr>
            <p:cNvPr id="270" name="Rectangle 159">
              <a:extLst>
                <a:ext uri="{FF2B5EF4-FFF2-40B4-BE49-F238E27FC236}">
                  <a16:creationId xmlns:a16="http://schemas.microsoft.com/office/drawing/2014/main" id="{5D45BBCC-D745-8EF8-C8ED-C4391DEA6D37}"/>
                </a:ext>
              </a:extLst>
            </p:cNvPr>
            <p:cNvSpPr>
              <a:spLocks noChangeArrowheads="1"/>
            </p:cNvSpPr>
            <p:nvPr/>
          </p:nvSpPr>
          <p:spPr bwMode="auto">
            <a:xfrm>
              <a:off x="5509303" y="5261535"/>
              <a:ext cx="19236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dirty="0">
                  <a:ln>
                    <a:noFill/>
                  </a:ln>
                  <a:solidFill>
                    <a:srgbClr val="669BD2"/>
                  </a:solidFill>
                  <a:effectLst/>
                  <a:latin typeface="Arial" panose="020B0604020202020204" pitchFamily="34" charset="0"/>
                </a:rPr>
                <a:t>173</a:t>
              </a:r>
              <a:endParaRPr kumimoji="0" lang="en-GB" sz="2800" b="0" i="0" u="none" strike="noStrike" cap="none" normalizeH="0" baseline="0" noProof="0" dirty="0">
                <a:ln>
                  <a:noFill/>
                </a:ln>
                <a:solidFill>
                  <a:schemeClr val="tx1"/>
                </a:solidFill>
                <a:effectLst/>
                <a:latin typeface="Arial" panose="020B0604020202020204" pitchFamily="34" charset="0"/>
              </a:endParaRPr>
            </a:p>
          </p:txBody>
        </p:sp>
        <p:sp>
          <p:nvSpPr>
            <p:cNvPr id="271" name="Freeform 24">
              <a:extLst>
                <a:ext uri="{FF2B5EF4-FFF2-40B4-BE49-F238E27FC236}">
                  <a16:creationId xmlns:a16="http://schemas.microsoft.com/office/drawing/2014/main" id="{50939586-8ACE-76E5-A471-EFF66D635503}"/>
                </a:ext>
              </a:extLst>
            </p:cNvPr>
            <p:cNvSpPr>
              <a:spLocks noEditPoints="1"/>
            </p:cNvSpPr>
            <p:nvPr/>
          </p:nvSpPr>
          <p:spPr bwMode="auto">
            <a:xfrm>
              <a:off x="2742201" y="2774017"/>
              <a:ext cx="28092" cy="213168"/>
            </a:xfrm>
            <a:custGeom>
              <a:avLst/>
              <a:gdLst>
                <a:gd name="T0" fmla="*/ 0 w 17"/>
                <a:gd name="T1" fmla="*/ 0 h 129"/>
                <a:gd name="T2" fmla="*/ 17 w 17"/>
                <a:gd name="T3" fmla="*/ 0 h 129"/>
                <a:gd name="T4" fmla="*/ 8 w 17"/>
                <a:gd name="T5" fmla="*/ 0 h 129"/>
                <a:gd name="T6" fmla="*/ 8 w 17"/>
                <a:gd name="T7" fmla="*/ 129 h 129"/>
                <a:gd name="T8" fmla="*/ 0 w 17"/>
                <a:gd name="T9" fmla="*/ 129 h 129"/>
                <a:gd name="T10" fmla="*/ 17 w 17"/>
                <a:gd name="T11" fmla="*/ 129 h 129"/>
              </a:gdLst>
              <a:ahLst/>
              <a:cxnLst>
                <a:cxn ang="0">
                  <a:pos x="T0" y="T1"/>
                </a:cxn>
                <a:cxn ang="0">
                  <a:pos x="T2" y="T3"/>
                </a:cxn>
                <a:cxn ang="0">
                  <a:pos x="T4" y="T5"/>
                </a:cxn>
                <a:cxn ang="0">
                  <a:pos x="T6" y="T7"/>
                </a:cxn>
                <a:cxn ang="0">
                  <a:pos x="T8" y="T9"/>
                </a:cxn>
                <a:cxn ang="0">
                  <a:pos x="T10" y="T11"/>
                </a:cxn>
              </a:cxnLst>
              <a:rect l="0" t="0" r="r" b="b"/>
              <a:pathLst>
                <a:path w="17" h="129">
                  <a:moveTo>
                    <a:pt x="0" y="0"/>
                  </a:moveTo>
                  <a:lnTo>
                    <a:pt x="17" y="0"/>
                  </a:lnTo>
                  <a:moveTo>
                    <a:pt x="8" y="0"/>
                  </a:moveTo>
                  <a:lnTo>
                    <a:pt x="8" y="129"/>
                  </a:lnTo>
                  <a:moveTo>
                    <a:pt x="0" y="129"/>
                  </a:moveTo>
                  <a:lnTo>
                    <a:pt x="17" y="129"/>
                  </a:lnTo>
                </a:path>
              </a:pathLst>
            </a:custGeom>
            <a:noFill/>
            <a:ln w="19050" cap="flat">
              <a:solidFill>
                <a:srgbClr val="669BD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noProof="0" dirty="0"/>
            </a:p>
          </p:txBody>
        </p:sp>
        <p:sp>
          <p:nvSpPr>
            <p:cNvPr id="272" name="Freeform 22">
              <a:extLst>
                <a:ext uri="{FF2B5EF4-FFF2-40B4-BE49-F238E27FC236}">
                  <a16:creationId xmlns:a16="http://schemas.microsoft.com/office/drawing/2014/main" id="{727A484B-4B8E-2A49-73B4-0550CE0298CD}"/>
                </a:ext>
              </a:extLst>
            </p:cNvPr>
            <p:cNvSpPr>
              <a:spLocks noEditPoints="1"/>
            </p:cNvSpPr>
            <p:nvPr/>
          </p:nvSpPr>
          <p:spPr bwMode="auto">
            <a:xfrm>
              <a:off x="2398683" y="2698003"/>
              <a:ext cx="29744" cy="208211"/>
            </a:xfrm>
            <a:custGeom>
              <a:avLst/>
              <a:gdLst>
                <a:gd name="T0" fmla="*/ 0 w 18"/>
                <a:gd name="T1" fmla="*/ 0 h 126"/>
                <a:gd name="T2" fmla="*/ 18 w 18"/>
                <a:gd name="T3" fmla="*/ 0 h 126"/>
                <a:gd name="T4" fmla="*/ 10 w 18"/>
                <a:gd name="T5" fmla="*/ 0 h 126"/>
                <a:gd name="T6" fmla="*/ 10 w 18"/>
                <a:gd name="T7" fmla="*/ 126 h 126"/>
                <a:gd name="T8" fmla="*/ 0 w 18"/>
                <a:gd name="T9" fmla="*/ 126 h 126"/>
                <a:gd name="T10" fmla="*/ 18 w 18"/>
                <a:gd name="T11" fmla="*/ 126 h 126"/>
              </a:gdLst>
              <a:ahLst/>
              <a:cxnLst>
                <a:cxn ang="0">
                  <a:pos x="T0" y="T1"/>
                </a:cxn>
                <a:cxn ang="0">
                  <a:pos x="T2" y="T3"/>
                </a:cxn>
                <a:cxn ang="0">
                  <a:pos x="T4" y="T5"/>
                </a:cxn>
                <a:cxn ang="0">
                  <a:pos x="T6" y="T7"/>
                </a:cxn>
                <a:cxn ang="0">
                  <a:pos x="T8" y="T9"/>
                </a:cxn>
                <a:cxn ang="0">
                  <a:pos x="T10" y="T11"/>
                </a:cxn>
              </a:cxnLst>
              <a:rect l="0" t="0" r="r" b="b"/>
              <a:pathLst>
                <a:path w="18" h="126">
                  <a:moveTo>
                    <a:pt x="0" y="0"/>
                  </a:moveTo>
                  <a:lnTo>
                    <a:pt x="18" y="0"/>
                  </a:lnTo>
                  <a:moveTo>
                    <a:pt x="10" y="0"/>
                  </a:moveTo>
                  <a:lnTo>
                    <a:pt x="10" y="126"/>
                  </a:lnTo>
                  <a:moveTo>
                    <a:pt x="0" y="126"/>
                  </a:moveTo>
                  <a:lnTo>
                    <a:pt x="18" y="126"/>
                  </a:lnTo>
                </a:path>
              </a:pathLst>
            </a:custGeom>
            <a:noFill/>
            <a:ln w="19050" cap="flat">
              <a:solidFill>
                <a:srgbClr val="669BD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noProof="0" dirty="0"/>
            </a:p>
          </p:txBody>
        </p:sp>
        <p:sp>
          <p:nvSpPr>
            <p:cNvPr id="273" name="Freeform 20">
              <a:extLst>
                <a:ext uri="{FF2B5EF4-FFF2-40B4-BE49-F238E27FC236}">
                  <a16:creationId xmlns:a16="http://schemas.microsoft.com/office/drawing/2014/main" id="{AAA16BED-786B-511E-0562-11EFAAD45479}"/>
                </a:ext>
              </a:extLst>
            </p:cNvPr>
            <p:cNvSpPr>
              <a:spLocks noEditPoints="1"/>
            </p:cNvSpPr>
            <p:nvPr/>
          </p:nvSpPr>
          <p:spPr bwMode="auto">
            <a:xfrm>
              <a:off x="2065614" y="2602160"/>
              <a:ext cx="26439" cy="194991"/>
            </a:xfrm>
            <a:custGeom>
              <a:avLst/>
              <a:gdLst>
                <a:gd name="T0" fmla="*/ 0 w 16"/>
                <a:gd name="T1" fmla="*/ 0 h 118"/>
                <a:gd name="T2" fmla="*/ 16 w 16"/>
                <a:gd name="T3" fmla="*/ 0 h 118"/>
                <a:gd name="T4" fmla="*/ 8 w 16"/>
                <a:gd name="T5" fmla="*/ 0 h 118"/>
                <a:gd name="T6" fmla="*/ 8 w 16"/>
                <a:gd name="T7" fmla="*/ 118 h 118"/>
                <a:gd name="T8" fmla="*/ 0 w 16"/>
                <a:gd name="T9" fmla="*/ 118 h 118"/>
                <a:gd name="T10" fmla="*/ 16 w 16"/>
                <a:gd name="T11" fmla="*/ 118 h 118"/>
              </a:gdLst>
              <a:ahLst/>
              <a:cxnLst>
                <a:cxn ang="0">
                  <a:pos x="T0" y="T1"/>
                </a:cxn>
                <a:cxn ang="0">
                  <a:pos x="T2" y="T3"/>
                </a:cxn>
                <a:cxn ang="0">
                  <a:pos x="T4" y="T5"/>
                </a:cxn>
                <a:cxn ang="0">
                  <a:pos x="T6" y="T7"/>
                </a:cxn>
                <a:cxn ang="0">
                  <a:pos x="T8" y="T9"/>
                </a:cxn>
                <a:cxn ang="0">
                  <a:pos x="T10" y="T11"/>
                </a:cxn>
              </a:cxnLst>
              <a:rect l="0" t="0" r="r" b="b"/>
              <a:pathLst>
                <a:path w="16" h="118">
                  <a:moveTo>
                    <a:pt x="0" y="0"/>
                  </a:moveTo>
                  <a:lnTo>
                    <a:pt x="16" y="0"/>
                  </a:lnTo>
                  <a:moveTo>
                    <a:pt x="8" y="0"/>
                  </a:moveTo>
                  <a:lnTo>
                    <a:pt x="8" y="118"/>
                  </a:lnTo>
                  <a:moveTo>
                    <a:pt x="0" y="118"/>
                  </a:moveTo>
                  <a:lnTo>
                    <a:pt x="16" y="118"/>
                  </a:lnTo>
                </a:path>
              </a:pathLst>
            </a:custGeom>
            <a:noFill/>
            <a:ln w="19050" cap="flat">
              <a:solidFill>
                <a:srgbClr val="669BD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noProof="0" dirty="0"/>
            </a:p>
          </p:txBody>
        </p:sp>
        <p:sp>
          <p:nvSpPr>
            <p:cNvPr id="275" name="Freeform 18">
              <a:extLst>
                <a:ext uri="{FF2B5EF4-FFF2-40B4-BE49-F238E27FC236}">
                  <a16:creationId xmlns:a16="http://schemas.microsoft.com/office/drawing/2014/main" id="{869D6A00-9C4D-89B4-F89C-FB28A606E1A3}"/>
                </a:ext>
              </a:extLst>
            </p:cNvPr>
            <p:cNvSpPr>
              <a:spLocks noEditPoints="1"/>
            </p:cNvSpPr>
            <p:nvPr/>
          </p:nvSpPr>
          <p:spPr bwMode="auto">
            <a:xfrm>
              <a:off x="1811134" y="2588941"/>
              <a:ext cx="26439" cy="166899"/>
            </a:xfrm>
            <a:custGeom>
              <a:avLst/>
              <a:gdLst>
                <a:gd name="T0" fmla="*/ 0 w 16"/>
                <a:gd name="T1" fmla="*/ 0 h 101"/>
                <a:gd name="T2" fmla="*/ 16 w 16"/>
                <a:gd name="T3" fmla="*/ 0 h 101"/>
                <a:gd name="T4" fmla="*/ 8 w 16"/>
                <a:gd name="T5" fmla="*/ 0 h 101"/>
                <a:gd name="T6" fmla="*/ 8 w 16"/>
                <a:gd name="T7" fmla="*/ 101 h 101"/>
                <a:gd name="T8" fmla="*/ 0 w 16"/>
                <a:gd name="T9" fmla="*/ 101 h 101"/>
                <a:gd name="T10" fmla="*/ 16 w 16"/>
                <a:gd name="T11" fmla="*/ 101 h 101"/>
              </a:gdLst>
              <a:ahLst/>
              <a:cxnLst>
                <a:cxn ang="0">
                  <a:pos x="T0" y="T1"/>
                </a:cxn>
                <a:cxn ang="0">
                  <a:pos x="T2" y="T3"/>
                </a:cxn>
                <a:cxn ang="0">
                  <a:pos x="T4" y="T5"/>
                </a:cxn>
                <a:cxn ang="0">
                  <a:pos x="T6" y="T7"/>
                </a:cxn>
                <a:cxn ang="0">
                  <a:pos x="T8" y="T9"/>
                </a:cxn>
                <a:cxn ang="0">
                  <a:pos x="T10" y="T11"/>
                </a:cxn>
              </a:cxnLst>
              <a:rect l="0" t="0" r="r" b="b"/>
              <a:pathLst>
                <a:path w="16" h="101">
                  <a:moveTo>
                    <a:pt x="0" y="0"/>
                  </a:moveTo>
                  <a:lnTo>
                    <a:pt x="16" y="0"/>
                  </a:lnTo>
                  <a:moveTo>
                    <a:pt x="8" y="0"/>
                  </a:moveTo>
                  <a:lnTo>
                    <a:pt x="8" y="101"/>
                  </a:lnTo>
                  <a:moveTo>
                    <a:pt x="0" y="101"/>
                  </a:moveTo>
                  <a:lnTo>
                    <a:pt x="16" y="101"/>
                  </a:lnTo>
                </a:path>
              </a:pathLst>
            </a:custGeom>
            <a:noFill/>
            <a:ln w="19050" cap="flat">
              <a:solidFill>
                <a:srgbClr val="669BD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noProof="0" dirty="0"/>
            </a:p>
          </p:txBody>
        </p:sp>
        <p:sp>
          <p:nvSpPr>
            <p:cNvPr id="276" name="Freeform 16">
              <a:extLst>
                <a:ext uri="{FF2B5EF4-FFF2-40B4-BE49-F238E27FC236}">
                  <a16:creationId xmlns:a16="http://schemas.microsoft.com/office/drawing/2014/main" id="{29CD1B0C-DA8C-F2E3-A501-FD98DAB3D1D0}"/>
                </a:ext>
              </a:extLst>
            </p:cNvPr>
            <p:cNvSpPr>
              <a:spLocks noEditPoints="1"/>
            </p:cNvSpPr>
            <p:nvPr/>
          </p:nvSpPr>
          <p:spPr bwMode="auto">
            <a:xfrm>
              <a:off x="1563069" y="2519537"/>
              <a:ext cx="28092" cy="170204"/>
            </a:xfrm>
            <a:custGeom>
              <a:avLst/>
              <a:gdLst>
                <a:gd name="T0" fmla="*/ 0 w 17"/>
                <a:gd name="T1" fmla="*/ 0 h 103"/>
                <a:gd name="T2" fmla="*/ 17 w 17"/>
                <a:gd name="T3" fmla="*/ 0 h 103"/>
                <a:gd name="T4" fmla="*/ 7 w 17"/>
                <a:gd name="T5" fmla="*/ 0 h 103"/>
                <a:gd name="T6" fmla="*/ 7 w 17"/>
                <a:gd name="T7" fmla="*/ 103 h 103"/>
                <a:gd name="T8" fmla="*/ 0 w 17"/>
                <a:gd name="T9" fmla="*/ 103 h 103"/>
                <a:gd name="T10" fmla="*/ 17 w 17"/>
                <a:gd name="T11" fmla="*/ 103 h 103"/>
              </a:gdLst>
              <a:ahLst/>
              <a:cxnLst>
                <a:cxn ang="0">
                  <a:pos x="T0" y="T1"/>
                </a:cxn>
                <a:cxn ang="0">
                  <a:pos x="T2" y="T3"/>
                </a:cxn>
                <a:cxn ang="0">
                  <a:pos x="T4" y="T5"/>
                </a:cxn>
                <a:cxn ang="0">
                  <a:pos x="T6" y="T7"/>
                </a:cxn>
                <a:cxn ang="0">
                  <a:pos x="T8" y="T9"/>
                </a:cxn>
                <a:cxn ang="0">
                  <a:pos x="T10" y="T11"/>
                </a:cxn>
              </a:cxnLst>
              <a:rect l="0" t="0" r="r" b="b"/>
              <a:pathLst>
                <a:path w="17" h="103">
                  <a:moveTo>
                    <a:pt x="0" y="0"/>
                  </a:moveTo>
                  <a:lnTo>
                    <a:pt x="17" y="0"/>
                  </a:lnTo>
                  <a:moveTo>
                    <a:pt x="7" y="0"/>
                  </a:moveTo>
                  <a:lnTo>
                    <a:pt x="7" y="103"/>
                  </a:lnTo>
                  <a:moveTo>
                    <a:pt x="0" y="103"/>
                  </a:moveTo>
                  <a:lnTo>
                    <a:pt x="17" y="103"/>
                  </a:lnTo>
                </a:path>
              </a:pathLst>
            </a:custGeom>
            <a:noFill/>
            <a:ln w="19050" cap="flat">
              <a:solidFill>
                <a:srgbClr val="669BD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noProof="0" dirty="0"/>
            </a:p>
          </p:txBody>
        </p:sp>
        <p:sp>
          <p:nvSpPr>
            <p:cNvPr id="277" name="Freeform 26">
              <a:extLst>
                <a:ext uri="{FF2B5EF4-FFF2-40B4-BE49-F238E27FC236}">
                  <a16:creationId xmlns:a16="http://schemas.microsoft.com/office/drawing/2014/main" id="{C8BE0A7E-22F5-7D79-BA0E-FDEC5A177A0F}"/>
                </a:ext>
              </a:extLst>
            </p:cNvPr>
            <p:cNvSpPr>
              <a:spLocks noEditPoints="1"/>
            </p:cNvSpPr>
            <p:nvPr/>
          </p:nvSpPr>
          <p:spPr bwMode="auto">
            <a:xfrm>
              <a:off x="3078576" y="2813676"/>
              <a:ext cx="28092" cy="231345"/>
            </a:xfrm>
            <a:custGeom>
              <a:avLst/>
              <a:gdLst>
                <a:gd name="T0" fmla="*/ 0 w 17"/>
                <a:gd name="T1" fmla="*/ 0 h 140"/>
                <a:gd name="T2" fmla="*/ 17 w 17"/>
                <a:gd name="T3" fmla="*/ 0 h 140"/>
                <a:gd name="T4" fmla="*/ 8 w 17"/>
                <a:gd name="T5" fmla="*/ 0 h 140"/>
                <a:gd name="T6" fmla="*/ 8 w 17"/>
                <a:gd name="T7" fmla="*/ 140 h 140"/>
                <a:gd name="T8" fmla="*/ 0 w 17"/>
                <a:gd name="T9" fmla="*/ 140 h 140"/>
                <a:gd name="T10" fmla="*/ 17 w 17"/>
                <a:gd name="T11" fmla="*/ 140 h 140"/>
              </a:gdLst>
              <a:ahLst/>
              <a:cxnLst>
                <a:cxn ang="0">
                  <a:pos x="T0" y="T1"/>
                </a:cxn>
                <a:cxn ang="0">
                  <a:pos x="T2" y="T3"/>
                </a:cxn>
                <a:cxn ang="0">
                  <a:pos x="T4" y="T5"/>
                </a:cxn>
                <a:cxn ang="0">
                  <a:pos x="T6" y="T7"/>
                </a:cxn>
                <a:cxn ang="0">
                  <a:pos x="T8" y="T9"/>
                </a:cxn>
                <a:cxn ang="0">
                  <a:pos x="T10" y="T11"/>
                </a:cxn>
              </a:cxnLst>
              <a:rect l="0" t="0" r="r" b="b"/>
              <a:pathLst>
                <a:path w="17" h="140">
                  <a:moveTo>
                    <a:pt x="0" y="0"/>
                  </a:moveTo>
                  <a:lnTo>
                    <a:pt x="17" y="0"/>
                  </a:lnTo>
                  <a:moveTo>
                    <a:pt x="8" y="0"/>
                  </a:moveTo>
                  <a:lnTo>
                    <a:pt x="8" y="140"/>
                  </a:lnTo>
                  <a:moveTo>
                    <a:pt x="0" y="140"/>
                  </a:moveTo>
                  <a:lnTo>
                    <a:pt x="17" y="140"/>
                  </a:lnTo>
                </a:path>
              </a:pathLst>
            </a:custGeom>
            <a:noFill/>
            <a:ln w="19050" cap="flat">
              <a:solidFill>
                <a:srgbClr val="669BD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noProof="0" dirty="0"/>
            </a:p>
          </p:txBody>
        </p:sp>
        <p:sp>
          <p:nvSpPr>
            <p:cNvPr id="278" name="Oval 56">
              <a:extLst>
                <a:ext uri="{FF2B5EF4-FFF2-40B4-BE49-F238E27FC236}">
                  <a16:creationId xmlns:a16="http://schemas.microsoft.com/office/drawing/2014/main" id="{D0877AA8-6C6F-CB61-525F-1B4497511BBD}"/>
                </a:ext>
              </a:extLst>
            </p:cNvPr>
            <p:cNvSpPr>
              <a:spLocks noChangeArrowheads="1"/>
            </p:cNvSpPr>
            <p:nvPr/>
          </p:nvSpPr>
          <p:spPr bwMode="auto">
            <a:xfrm>
              <a:off x="3065093" y="2901256"/>
              <a:ext cx="57109" cy="57109"/>
            </a:xfrm>
            <a:prstGeom prst="ellipse">
              <a:avLst/>
            </a:prstGeom>
            <a:solidFill>
              <a:schemeClr val="bg1"/>
            </a:solidFill>
            <a:ln w="19050">
              <a:solidFill>
                <a:srgbClr val="669BD2"/>
              </a:solidFill>
            </a:ln>
          </p:spPr>
          <p:txBody>
            <a:bodyPr vert="horz" wrap="square" lIns="91440" tIns="45720" rIns="91440" bIns="45720" numCol="1" anchor="t" anchorCtr="0" compatLnSpc="1">
              <a:prstTxWarp prst="textNoShape">
                <a:avLst/>
              </a:prstTxWarp>
            </a:bodyPr>
            <a:lstStyle/>
            <a:p>
              <a:endParaRPr lang="en-GB" noProof="0" dirty="0"/>
            </a:p>
          </p:txBody>
        </p:sp>
        <p:sp>
          <p:nvSpPr>
            <p:cNvPr id="279" name="Oval 54">
              <a:extLst>
                <a:ext uri="{FF2B5EF4-FFF2-40B4-BE49-F238E27FC236}">
                  <a16:creationId xmlns:a16="http://schemas.microsoft.com/office/drawing/2014/main" id="{E06FFBD3-573A-4699-77FF-1D82747E9C9C}"/>
                </a:ext>
              </a:extLst>
            </p:cNvPr>
            <p:cNvSpPr>
              <a:spLocks noChangeArrowheads="1"/>
            </p:cNvSpPr>
            <p:nvPr/>
          </p:nvSpPr>
          <p:spPr bwMode="auto">
            <a:xfrm>
              <a:off x="2726337" y="2851682"/>
              <a:ext cx="57109" cy="57109"/>
            </a:xfrm>
            <a:prstGeom prst="ellipse">
              <a:avLst/>
            </a:prstGeom>
            <a:solidFill>
              <a:schemeClr val="bg1"/>
            </a:solidFill>
            <a:ln w="19050">
              <a:solidFill>
                <a:srgbClr val="669BD2"/>
              </a:solidFill>
            </a:ln>
          </p:spPr>
          <p:txBody>
            <a:bodyPr vert="horz" wrap="square" lIns="91440" tIns="45720" rIns="91440" bIns="45720" numCol="1" anchor="t" anchorCtr="0" compatLnSpc="1">
              <a:prstTxWarp prst="textNoShape">
                <a:avLst/>
              </a:prstTxWarp>
            </a:bodyPr>
            <a:lstStyle/>
            <a:p>
              <a:endParaRPr lang="en-GB" noProof="0" dirty="0"/>
            </a:p>
          </p:txBody>
        </p:sp>
        <p:sp>
          <p:nvSpPr>
            <p:cNvPr id="281" name="Oval 52">
              <a:extLst>
                <a:ext uri="{FF2B5EF4-FFF2-40B4-BE49-F238E27FC236}">
                  <a16:creationId xmlns:a16="http://schemas.microsoft.com/office/drawing/2014/main" id="{2C060B95-2DFD-7E93-CA35-39EE3FACE83D}"/>
                </a:ext>
              </a:extLst>
            </p:cNvPr>
            <p:cNvSpPr>
              <a:spLocks noChangeArrowheads="1"/>
            </p:cNvSpPr>
            <p:nvPr/>
          </p:nvSpPr>
          <p:spPr bwMode="auto">
            <a:xfrm>
              <a:off x="2389234" y="2772364"/>
              <a:ext cx="57109" cy="57109"/>
            </a:xfrm>
            <a:prstGeom prst="ellipse">
              <a:avLst/>
            </a:prstGeom>
            <a:solidFill>
              <a:schemeClr val="bg1"/>
            </a:solidFill>
            <a:ln w="19050">
              <a:solidFill>
                <a:srgbClr val="669BD2"/>
              </a:solidFill>
            </a:ln>
          </p:spPr>
          <p:txBody>
            <a:bodyPr vert="horz" wrap="square" lIns="91440" tIns="45720" rIns="91440" bIns="45720" numCol="1" anchor="t" anchorCtr="0" compatLnSpc="1">
              <a:prstTxWarp prst="textNoShape">
                <a:avLst/>
              </a:prstTxWarp>
            </a:bodyPr>
            <a:lstStyle/>
            <a:p>
              <a:endParaRPr lang="en-GB" noProof="0" dirty="0"/>
            </a:p>
          </p:txBody>
        </p:sp>
        <p:sp>
          <p:nvSpPr>
            <p:cNvPr id="283" name="Oval 50">
              <a:extLst>
                <a:ext uri="{FF2B5EF4-FFF2-40B4-BE49-F238E27FC236}">
                  <a16:creationId xmlns:a16="http://schemas.microsoft.com/office/drawing/2014/main" id="{27F2C897-0B49-2DF0-2397-12781E6F6200}"/>
                </a:ext>
              </a:extLst>
            </p:cNvPr>
            <p:cNvSpPr>
              <a:spLocks noChangeArrowheads="1"/>
            </p:cNvSpPr>
            <p:nvPr/>
          </p:nvSpPr>
          <p:spPr bwMode="auto">
            <a:xfrm>
              <a:off x="2050478" y="2669911"/>
              <a:ext cx="57109" cy="57109"/>
            </a:xfrm>
            <a:prstGeom prst="ellipse">
              <a:avLst/>
            </a:prstGeom>
            <a:solidFill>
              <a:schemeClr val="bg1"/>
            </a:solidFill>
            <a:ln w="19050">
              <a:solidFill>
                <a:srgbClr val="669BD2"/>
              </a:solidFill>
            </a:ln>
          </p:spPr>
          <p:txBody>
            <a:bodyPr vert="horz" wrap="square" lIns="91440" tIns="45720" rIns="91440" bIns="45720" numCol="1" anchor="t" anchorCtr="0" compatLnSpc="1">
              <a:prstTxWarp prst="textNoShape">
                <a:avLst/>
              </a:prstTxWarp>
            </a:bodyPr>
            <a:lstStyle/>
            <a:p>
              <a:endParaRPr lang="en-GB" noProof="0" dirty="0"/>
            </a:p>
          </p:txBody>
        </p:sp>
        <p:sp>
          <p:nvSpPr>
            <p:cNvPr id="285" name="Oval 48">
              <a:extLst>
                <a:ext uri="{FF2B5EF4-FFF2-40B4-BE49-F238E27FC236}">
                  <a16:creationId xmlns:a16="http://schemas.microsoft.com/office/drawing/2014/main" id="{72BBB61C-AE28-3CDB-BE5B-5F2245EF543D}"/>
                </a:ext>
              </a:extLst>
            </p:cNvPr>
            <p:cNvSpPr>
              <a:spLocks noChangeArrowheads="1"/>
            </p:cNvSpPr>
            <p:nvPr/>
          </p:nvSpPr>
          <p:spPr bwMode="auto">
            <a:xfrm>
              <a:off x="1795998" y="2641819"/>
              <a:ext cx="57109" cy="57109"/>
            </a:xfrm>
            <a:prstGeom prst="ellipse">
              <a:avLst/>
            </a:prstGeom>
            <a:solidFill>
              <a:schemeClr val="bg1"/>
            </a:solidFill>
            <a:ln w="19050">
              <a:solidFill>
                <a:srgbClr val="669BD2"/>
              </a:solidFill>
            </a:ln>
          </p:spPr>
          <p:txBody>
            <a:bodyPr vert="horz" wrap="square" lIns="91440" tIns="45720" rIns="91440" bIns="45720" numCol="1" anchor="t" anchorCtr="0" compatLnSpc="1">
              <a:prstTxWarp prst="textNoShape">
                <a:avLst/>
              </a:prstTxWarp>
            </a:bodyPr>
            <a:lstStyle/>
            <a:p>
              <a:endParaRPr lang="en-GB" noProof="0" dirty="0"/>
            </a:p>
          </p:txBody>
        </p:sp>
        <p:sp>
          <p:nvSpPr>
            <p:cNvPr id="287" name="Oval 46">
              <a:extLst>
                <a:ext uri="{FF2B5EF4-FFF2-40B4-BE49-F238E27FC236}">
                  <a16:creationId xmlns:a16="http://schemas.microsoft.com/office/drawing/2014/main" id="{682F1842-741E-14CF-9730-1A586B924C14}"/>
                </a:ext>
              </a:extLst>
            </p:cNvPr>
            <p:cNvSpPr>
              <a:spLocks noChangeArrowheads="1"/>
            </p:cNvSpPr>
            <p:nvPr/>
          </p:nvSpPr>
          <p:spPr bwMode="auto">
            <a:xfrm>
              <a:off x="1544824" y="2575721"/>
              <a:ext cx="57109" cy="57109"/>
            </a:xfrm>
            <a:prstGeom prst="ellipse">
              <a:avLst/>
            </a:prstGeom>
            <a:solidFill>
              <a:schemeClr val="bg1"/>
            </a:solidFill>
            <a:ln w="19050">
              <a:solidFill>
                <a:srgbClr val="669BD2"/>
              </a:solidFill>
            </a:ln>
          </p:spPr>
          <p:txBody>
            <a:bodyPr vert="horz" wrap="square" lIns="91440" tIns="45720" rIns="91440" bIns="45720" numCol="1" anchor="t" anchorCtr="0" compatLnSpc="1">
              <a:prstTxWarp prst="textNoShape">
                <a:avLst/>
              </a:prstTxWarp>
            </a:bodyPr>
            <a:lstStyle/>
            <a:p>
              <a:endParaRPr lang="en-GB" noProof="0" dirty="0"/>
            </a:p>
          </p:txBody>
        </p:sp>
        <p:sp>
          <p:nvSpPr>
            <p:cNvPr id="289" name="Freeform 28">
              <a:extLst>
                <a:ext uri="{FF2B5EF4-FFF2-40B4-BE49-F238E27FC236}">
                  <a16:creationId xmlns:a16="http://schemas.microsoft.com/office/drawing/2014/main" id="{A82F05F3-6051-3BE9-E61E-4331E941F21F}"/>
                </a:ext>
              </a:extLst>
            </p:cNvPr>
            <p:cNvSpPr>
              <a:spLocks noEditPoints="1"/>
            </p:cNvSpPr>
            <p:nvPr/>
          </p:nvSpPr>
          <p:spPr bwMode="auto">
            <a:xfrm>
              <a:off x="3414949" y="3020233"/>
              <a:ext cx="26439" cy="214820"/>
            </a:xfrm>
            <a:custGeom>
              <a:avLst/>
              <a:gdLst>
                <a:gd name="T0" fmla="*/ 0 w 16"/>
                <a:gd name="T1" fmla="*/ 0 h 130"/>
                <a:gd name="T2" fmla="*/ 16 w 16"/>
                <a:gd name="T3" fmla="*/ 0 h 130"/>
                <a:gd name="T4" fmla="*/ 8 w 16"/>
                <a:gd name="T5" fmla="*/ 0 h 130"/>
                <a:gd name="T6" fmla="*/ 8 w 16"/>
                <a:gd name="T7" fmla="*/ 130 h 130"/>
                <a:gd name="T8" fmla="*/ 0 w 16"/>
                <a:gd name="T9" fmla="*/ 130 h 130"/>
                <a:gd name="T10" fmla="*/ 16 w 16"/>
                <a:gd name="T11" fmla="*/ 130 h 130"/>
              </a:gdLst>
              <a:ahLst/>
              <a:cxnLst>
                <a:cxn ang="0">
                  <a:pos x="T0" y="T1"/>
                </a:cxn>
                <a:cxn ang="0">
                  <a:pos x="T2" y="T3"/>
                </a:cxn>
                <a:cxn ang="0">
                  <a:pos x="T4" y="T5"/>
                </a:cxn>
                <a:cxn ang="0">
                  <a:pos x="T6" y="T7"/>
                </a:cxn>
                <a:cxn ang="0">
                  <a:pos x="T8" y="T9"/>
                </a:cxn>
                <a:cxn ang="0">
                  <a:pos x="T10" y="T11"/>
                </a:cxn>
              </a:cxnLst>
              <a:rect l="0" t="0" r="r" b="b"/>
              <a:pathLst>
                <a:path w="16" h="130">
                  <a:moveTo>
                    <a:pt x="0" y="0"/>
                  </a:moveTo>
                  <a:lnTo>
                    <a:pt x="16" y="0"/>
                  </a:lnTo>
                  <a:moveTo>
                    <a:pt x="8" y="0"/>
                  </a:moveTo>
                  <a:lnTo>
                    <a:pt x="8" y="130"/>
                  </a:lnTo>
                  <a:moveTo>
                    <a:pt x="0" y="130"/>
                  </a:moveTo>
                  <a:lnTo>
                    <a:pt x="16" y="130"/>
                  </a:lnTo>
                </a:path>
              </a:pathLst>
            </a:custGeom>
            <a:noFill/>
            <a:ln w="19050" cap="flat">
              <a:solidFill>
                <a:srgbClr val="669BD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noProof="0" dirty="0"/>
            </a:p>
          </p:txBody>
        </p:sp>
        <p:sp>
          <p:nvSpPr>
            <p:cNvPr id="291" name="Oval 58">
              <a:extLst>
                <a:ext uri="{FF2B5EF4-FFF2-40B4-BE49-F238E27FC236}">
                  <a16:creationId xmlns:a16="http://schemas.microsoft.com/office/drawing/2014/main" id="{D37E4048-A2BD-9B2A-9133-14F9B244339C}"/>
                </a:ext>
              </a:extLst>
            </p:cNvPr>
            <p:cNvSpPr>
              <a:spLocks noChangeArrowheads="1"/>
            </p:cNvSpPr>
            <p:nvPr/>
          </p:nvSpPr>
          <p:spPr bwMode="auto">
            <a:xfrm>
              <a:off x="3402195" y="3097900"/>
              <a:ext cx="57109" cy="57109"/>
            </a:xfrm>
            <a:prstGeom prst="ellipse">
              <a:avLst/>
            </a:prstGeom>
            <a:solidFill>
              <a:schemeClr val="bg1"/>
            </a:solidFill>
            <a:ln w="19050">
              <a:solidFill>
                <a:srgbClr val="669BD2"/>
              </a:solidFill>
            </a:ln>
          </p:spPr>
          <p:txBody>
            <a:bodyPr vert="horz" wrap="square" lIns="91440" tIns="45720" rIns="91440" bIns="45720" numCol="1" anchor="t" anchorCtr="0" compatLnSpc="1">
              <a:prstTxWarp prst="textNoShape">
                <a:avLst/>
              </a:prstTxWarp>
            </a:bodyPr>
            <a:lstStyle/>
            <a:p>
              <a:endParaRPr lang="en-GB" noProof="0" dirty="0"/>
            </a:p>
          </p:txBody>
        </p:sp>
        <p:sp>
          <p:nvSpPr>
            <p:cNvPr id="293" name="Freeform 30">
              <a:extLst>
                <a:ext uri="{FF2B5EF4-FFF2-40B4-BE49-F238E27FC236}">
                  <a16:creationId xmlns:a16="http://schemas.microsoft.com/office/drawing/2014/main" id="{404AE0D9-126C-CE5A-FD0B-8D9000D7302B}"/>
                </a:ext>
              </a:extLst>
            </p:cNvPr>
            <p:cNvSpPr>
              <a:spLocks noEditPoints="1"/>
            </p:cNvSpPr>
            <p:nvPr/>
          </p:nvSpPr>
          <p:spPr bwMode="auto">
            <a:xfrm>
              <a:off x="3753705" y="3072384"/>
              <a:ext cx="26439" cy="242913"/>
            </a:xfrm>
            <a:custGeom>
              <a:avLst/>
              <a:gdLst>
                <a:gd name="T0" fmla="*/ 0 w 16"/>
                <a:gd name="T1" fmla="*/ 0 h 147"/>
                <a:gd name="T2" fmla="*/ 16 w 16"/>
                <a:gd name="T3" fmla="*/ 0 h 147"/>
                <a:gd name="T4" fmla="*/ 8 w 16"/>
                <a:gd name="T5" fmla="*/ 0 h 147"/>
                <a:gd name="T6" fmla="*/ 8 w 16"/>
                <a:gd name="T7" fmla="*/ 147 h 147"/>
                <a:gd name="T8" fmla="*/ 0 w 16"/>
                <a:gd name="T9" fmla="*/ 147 h 147"/>
                <a:gd name="T10" fmla="*/ 16 w 16"/>
                <a:gd name="T11" fmla="*/ 147 h 147"/>
              </a:gdLst>
              <a:ahLst/>
              <a:cxnLst>
                <a:cxn ang="0">
                  <a:pos x="T0" y="T1"/>
                </a:cxn>
                <a:cxn ang="0">
                  <a:pos x="T2" y="T3"/>
                </a:cxn>
                <a:cxn ang="0">
                  <a:pos x="T4" y="T5"/>
                </a:cxn>
                <a:cxn ang="0">
                  <a:pos x="T6" y="T7"/>
                </a:cxn>
                <a:cxn ang="0">
                  <a:pos x="T8" y="T9"/>
                </a:cxn>
                <a:cxn ang="0">
                  <a:pos x="T10" y="T11"/>
                </a:cxn>
              </a:cxnLst>
              <a:rect l="0" t="0" r="r" b="b"/>
              <a:pathLst>
                <a:path w="16" h="147">
                  <a:moveTo>
                    <a:pt x="0" y="0"/>
                  </a:moveTo>
                  <a:lnTo>
                    <a:pt x="16" y="0"/>
                  </a:lnTo>
                  <a:moveTo>
                    <a:pt x="8" y="0"/>
                  </a:moveTo>
                  <a:lnTo>
                    <a:pt x="8" y="147"/>
                  </a:lnTo>
                  <a:moveTo>
                    <a:pt x="0" y="147"/>
                  </a:moveTo>
                  <a:lnTo>
                    <a:pt x="16" y="147"/>
                  </a:lnTo>
                </a:path>
              </a:pathLst>
            </a:custGeom>
            <a:noFill/>
            <a:ln w="19050" cap="flat">
              <a:solidFill>
                <a:srgbClr val="669BD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noProof="0" dirty="0"/>
            </a:p>
          </p:txBody>
        </p:sp>
        <p:sp>
          <p:nvSpPr>
            <p:cNvPr id="295" name="Oval 60">
              <a:extLst>
                <a:ext uri="{FF2B5EF4-FFF2-40B4-BE49-F238E27FC236}">
                  <a16:creationId xmlns:a16="http://schemas.microsoft.com/office/drawing/2014/main" id="{B400633A-B46D-C7C7-6B13-5AB59988E43E}"/>
                </a:ext>
              </a:extLst>
            </p:cNvPr>
            <p:cNvSpPr>
              <a:spLocks noChangeArrowheads="1"/>
            </p:cNvSpPr>
            <p:nvPr/>
          </p:nvSpPr>
          <p:spPr bwMode="auto">
            <a:xfrm>
              <a:off x="3740950" y="3167303"/>
              <a:ext cx="57109" cy="57109"/>
            </a:xfrm>
            <a:prstGeom prst="ellipse">
              <a:avLst/>
            </a:prstGeom>
            <a:solidFill>
              <a:schemeClr val="bg1"/>
            </a:solidFill>
            <a:ln w="19050">
              <a:solidFill>
                <a:srgbClr val="669BD2"/>
              </a:solidFill>
            </a:ln>
          </p:spPr>
          <p:txBody>
            <a:bodyPr vert="horz" wrap="square" lIns="91440" tIns="45720" rIns="91440" bIns="45720" numCol="1" anchor="t" anchorCtr="0" compatLnSpc="1">
              <a:prstTxWarp prst="textNoShape">
                <a:avLst/>
              </a:prstTxWarp>
            </a:bodyPr>
            <a:lstStyle/>
            <a:p>
              <a:endParaRPr lang="en-GB" noProof="0" dirty="0"/>
            </a:p>
          </p:txBody>
        </p:sp>
        <p:sp>
          <p:nvSpPr>
            <p:cNvPr id="297" name="Freeform 32">
              <a:extLst>
                <a:ext uri="{FF2B5EF4-FFF2-40B4-BE49-F238E27FC236}">
                  <a16:creationId xmlns:a16="http://schemas.microsoft.com/office/drawing/2014/main" id="{5D4174F0-5368-0411-D711-F5DB7BA679EA}"/>
                </a:ext>
              </a:extLst>
            </p:cNvPr>
            <p:cNvSpPr>
              <a:spLocks noEditPoints="1"/>
            </p:cNvSpPr>
            <p:nvPr/>
          </p:nvSpPr>
          <p:spPr bwMode="auto">
            <a:xfrm>
              <a:off x="4090808" y="3112771"/>
              <a:ext cx="28092" cy="261089"/>
            </a:xfrm>
            <a:custGeom>
              <a:avLst/>
              <a:gdLst>
                <a:gd name="T0" fmla="*/ 0 w 17"/>
                <a:gd name="T1" fmla="*/ 0 h 158"/>
                <a:gd name="T2" fmla="*/ 17 w 17"/>
                <a:gd name="T3" fmla="*/ 0 h 158"/>
                <a:gd name="T4" fmla="*/ 9 w 17"/>
                <a:gd name="T5" fmla="*/ 0 h 158"/>
                <a:gd name="T6" fmla="*/ 9 w 17"/>
                <a:gd name="T7" fmla="*/ 158 h 158"/>
                <a:gd name="T8" fmla="*/ 0 w 17"/>
                <a:gd name="T9" fmla="*/ 158 h 158"/>
                <a:gd name="T10" fmla="*/ 17 w 17"/>
                <a:gd name="T11" fmla="*/ 158 h 158"/>
              </a:gdLst>
              <a:ahLst/>
              <a:cxnLst>
                <a:cxn ang="0">
                  <a:pos x="T0" y="T1"/>
                </a:cxn>
                <a:cxn ang="0">
                  <a:pos x="T2" y="T3"/>
                </a:cxn>
                <a:cxn ang="0">
                  <a:pos x="T4" y="T5"/>
                </a:cxn>
                <a:cxn ang="0">
                  <a:pos x="T6" y="T7"/>
                </a:cxn>
                <a:cxn ang="0">
                  <a:pos x="T8" y="T9"/>
                </a:cxn>
                <a:cxn ang="0">
                  <a:pos x="T10" y="T11"/>
                </a:cxn>
              </a:cxnLst>
              <a:rect l="0" t="0" r="r" b="b"/>
              <a:pathLst>
                <a:path w="17" h="158">
                  <a:moveTo>
                    <a:pt x="0" y="0"/>
                  </a:moveTo>
                  <a:lnTo>
                    <a:pt x="17" y="0"/>
                  </a:lnTo>
                  <a:moveTo>
                    <a:pt x="9" y="0"/>
                  </a:moveTo>
                  <a:lnTo>
                    <a:pt x="9" y="158"/>
                  </a:lnTo>
                  <a:moveTo>
                    <a:pt x="0" y="158"/>
                  </a:moveTo>
                  <a:lnTo>
                    <a:pt x="17" y="158"/>
                  </a:lnTo>
                </a:path>
              </a:pathLst>
            </a:custGeom>
            <a:noFill/>
            <a:ln w="19050" cap="flat">
              <a:solidFill>
                <a:srgbClr val="669BD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noProof="0" dirty="0"/>
            </a:p>
          </p:txBody>
        </p:sp>
        <p:sp>
          <p:nvSpPr>
            <p:cNvPr id="299" name="Oval 62">
              <a:extLst>
                <a:ext uri="{FF2B5EF4-FFF2-40B4-BE49-F238E27FC236}">
                  <a16:creationId xmlns:a16="http://schemas.microsoft.com/office/drawing/2014/main" id="{8C908145-7C14-87DC-A9C9-D16F6DEA4177}"/>
                </a:ext>
              </a:extLst>
            </p:cNvPr>
            <p:cNvSpPr>
              <a:spLocks noChangeArrowheads="1"/>
            </p:cNvSpPr>
            <p:nvPr/>
          </p:nvSpPr>
          <p:spPr bwMode="auto">
            <a:xfrm>
              <a:off x="4079707" y="3213572"/>
              <a:ext cx="57109" cy="57109"/>
            </a:xfrm>
            <a:prstGeom prst="ellipse">
              <a:avLst/>
            </a:prstGeom>
            <a:solidFill>
              <a:schemeClr val="bg1"/>
            </a:solidFill>
            <a:ln w="19050">
              <a:solidFill>
                <a:srgbClr val="669BD2"/>
              </a:solidFill>
            </a:ln>
          </p:spPr>
          <p:txBody>
            <a:bodyPr vert="horz" wrap="square" lIns="91440" tIns="45720" rIns="91440" bIns="45720" numCol="1" anchor="t" anchorCtr="0" compatLnSpc="1">
              <a:prstTxWarp prst="textNoShape">
                <a:avLst/>
              </a:prstTxWarp>
            </a:bodyPr>
            <a:lstStyle/>
            <a:p>
              <a:endParaRPr lang="en-GB" noProof="0" dirty="0"/>
            </a:p>
          </p:txBody>
        </p:sp>
        <p:sp>
          <p:nvSpPr>
            <p:cNvPr id="301" name="Freeform 34">
              <a:extLst>
                <a:ext uri="{FF2B5EF4-FFF2-40B4-BE49-F238E27FC236}">
                  <a16:creationId xmlns:a16="http://schemas.microsoft.com/office/drawing/2014/main" id="{A92DECA4-9F04-7F6C-CB1B-463970037964}"/>
                </a:ext>
              </a:extLst>
            </p:cNvPr>
            <p:cNvSpPr>
              <a:spLocks noEditPoints="1"/>
            </p:cNvSpPr>
            <p:nvPr/>
          </p:nvSpPr>
          <p:spPr bwMode="auto">
            <a:xfrm>
              <a:off x="4434326" y="3225139"/>
              <a:ext cx="28092" cy="317273"/>
            </a:xfrm>
            <a:custGeom>
              <a:avLst/>
              <a:gdLst>
                <a:gd name="T0" fmla="*/ 0 w 17"/>
                <a:gd name="T1" fmla="*/ 0 h 192"/>
                <a:gd name="T2" fmla="*/ 17 w 17"/>
                <a:gd name="T3" fmla="*/ 0 h 192"/>
                <a:gd name="T4" fmla="*/ 7 w 17"/>
                <a:gd name="T5" fmla="*/ 0 h 192"/>
                <a:gd name="T6" fmla="*/ 7 w 17"/>
                <a:gd name="T7" fmla="*/ 192 h 192"/>
                <a:gd name="T8" fmla="*/ 0 w 17"/>
                <a:gd name="T9" fmla="*/ 192 h 192"/>
                <a:gd name="T10" fmla="*/ 17 w 17"/>
                <a:gd name="T11" fmla="*/ 192 h 192"/>
              </a:gdLst>
              <a:ahLst/>
              <a:cxnLst>
                <a:cxn ang="0">
                  <a:pos x="T0" y="T1"/>
                </a:cxn>
                <a:cxn ang="0">
                  <a:pos x="T2" y="T3"/>
                </a:cxn>
                <a:cxn ang="0">
                  <a:pos x="T4" y="T5"/>
                </a:cxn>
                <a:cxn ang="0">
                  <a:pos x="T6" y="T7"/>
                </a:cxn>
                <a:cxn ang="0">
                  <a:pos x="T8" y="T9"/>
                </a:cxn>
                <a:cxn ang="0">
                  <a:pos x="T10" y="T11"/>
                </a:cxn>
              </a:cxnLst>
              <a:rect l="0" t="0" r="r" b="b"/>
              <a:pathLst>
                <a:path w="17" h="192">
                  <a:moveTo>
                    <a:pt x="0" y="0"/>
                  </a:moveTo>
                  <a:lnTo>
                    <a:pt x="17" y="0"/>
                  </a:lnTo>
                  <a:moveTo>
                    <a:pt x="7" y="0"/>
                  </a:moveTo>
                  <a:lnTo>
                    <a:pt x="7" y="192"/>
                  </a:lnTo>
                  <a:moveTo>
                    <a:pt x="0" y="192"/>
                  </a:moveTo>
                  <a:lnTo>
                    <a:pt x="17" y="192"/>
                  </a:lnTo>
                </a:path>
              </a:pathLst>
            </a:custGeom>
            <a:noFill/>
            <a:ln w="19050" cap="flat">
              <a:solidFill>
                <a:srgbClr val="669BD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noProof="0" dirty="0"/>
            </a:p>
          </p:txBody>
        </p:sp>
        <p:sp>
          <p:nvSpPr>
            <p:cNvPr id="302" name="Oval 64">
              <a:extLst>
                <a:ext uri="{FF2B5EF4-FFF2-40B4-BE49-F238E27FC236}">
                  <a16:creationId xmlns:a16="http://schemas.microsoft.com/office/drawing/2014/main" id="{D5CA9BE5-4068-6265-3A52-9F0C338B13A6}"/>
                </a:ext>
              </a:extLst>
            </p:cNvPr>
            <p:cNvSpPr>
              <a:spLocks noChangeArrowheads="1"/>
            </p:cNvSpPr>
            <p:nvPr/>
          </p:nvSpPr>
          <p:spPr bwMode="auto">
            <a:xfrm>
              <a:off x="4416081" y="3354031"/>
              <a:ext cx="57109" cy="57109"/>
            </a:xfrm>
            <a:prstGeom prst="ellipse">
              <a:avLst/>
            </a:prstGeom>
            <a:solidFill>
              <a:schemeClr val="bg1"/>
            </a:solidFill>
            <a:ln w="19050">
              <a:solidFill>
                <a:srgbClr val="669BD2"/>
              </a:solidFill>
            </a:ln>
          </p:spPr>
          <p:txBody>
            <a:bodyPr vert="horz" wrap="square" lIns="91440" tIns="45720" rIns="91440" bIns="45720" numCol="1" anchor="t" anchorCtr="0" compatLnSpc="1">
              <a:prstTxWarp prst="textNoShape">
                <a:avLst/>
              </a:prstTxWarp>
            </a:bodyPr>
            <a:lstStyle/>
            <a:p>
              <a:endParaRPr lang="en-GB" noProof="0" dirty="0"/>
            </a:p>
          </p:txBody>
        </p:sp>
        <p:sp>
          <p:nvSpPr>
            <p:cNvPr id="303" name="Freeform 36">
              <a:extLst>
                <a:ext uri="{FF2B5EF4-FFF2-40B4-BE49-F238E27FC236}">
                  <a16:creationId xmlns:a16="http://schemas.microsoft.com/office/drawing/2014/main" id="{CCEC1D5F-2B90-301B-AACE-645A0E5C1F3C}"/>
                </a:ext>
              </a:extLst>
            </p:cNvPr>
            <p:cNvSpPr>
              <a:spLocks noEditPoints="1"/>
            </p:cNvSpPr>
            <p:nvPr/>
          </p:nvSpPr>
          <p:spPr bwMode="auto">
            <a:xfrm>
              <a:off x="4766667" y="2974160"/>
              <a:ext cx="29744" cy="535399"/>
            </a:xfrm>
            <a:custGeom>
              <a:avLst/>
              <a:gdLst>
                <a:gd name="T0" fmla="*/ 0 w 18"/>
                <a:gd name="T1" fmla="*/ 0 h 324"/>
                <a:gd name="T2" fmla="*/ 18 w 18"/>
                <a:gd name="T3" fmla="*/ 0 h 324"/>
                <a:gd name="T4" fmla="*/ 8 w 18"/>
                <a:gd name="T5" fmla="*/ 0 h 324"/>
                <a:gd name="T6" fmla="*/ 8 w 18"/>
                <a:gd name="T7" fmla="*/ 324 h 324"/>
                <a:gd name="T8" fmla="*/ 0 w 18"/>
                <a:gd name="T9" fmla="*/ 324 h 324"/>
                <a:gd name="T10" fmla="*/ 18 w 18"/>
                <a:gd name="T11" fmla="*/ 324 h 324"/>
              </a:gdLst>
              <a:ahLst/>
              <a:cxnLst>
                <a:cxn ang="0">
                  <a:pos x="T0" y="T1"/>
                </a:cxn>
                <a:cxn ang="0">
                  <a:pos x="T2" y="T3"/>
                </a:cxn>
                <a:cxn ang="0">
                  <a:pos x="T4" y="T5"/>
                </a:cxn>
                <a:cxn ang="0">
                  <a:pos x="T6" y="T7"/>
                </a:cxn>
                <a:cxn ang="0">
                  <a:pos x="T8" y="T9"/>
                </a:cxn>
                <a:cxn ang="0">
                  <a:pos x="T10" y="T11"/>
                </a:cxn>
              </a:cxnLst>
              <a:rect l="0" t="0" r="r" b="b"/>
              <a:pathLst>
                <a:path w="18" h="324">
                  <a:moveTo>
                    <a:pt x="0" y="0"/>
                  </a:moveTo>
                  <a:lnTo>
                    <a:pt x="18" y="0"/>
                  </a:lnTo>
                  <a:moveTo>
                    <a:pt x="8" y="0"/>
                  </a:moveTo>
                  <a:lnTo>
                    <a:pt x="8" y="324"/>
                  </a:lnTo>
                  <a:moveTo>
                    <a:pt x="0" y="324"/>
                  </a:moveTo>
                  <a:lnTo>
                    <a:pt x="18" y="324"/>
                  </a:lnTo>
                </a:path>
              </a:pathLst>
            </a:custGeom>
            <a:noFill/>
            <a:ln w="19050" cap="flat">
              <a:solidFill>
                <a:srgbClr val="669BD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noProof="0" dirty="0"/>
            </a:p>
          </p:txBody>
        </p:sp>
        <p:sp>
          <p:nvSpPr>
            <p:cNvPr id="304" name="Oval 66">
              <a:extLst>
                <a:ext uri="{FF2B5EF4-FFF2-40B4-BE49-F238E27FC236}">
                  <a16:creationId xmlns:a16="http://schemas.microsoft.com/office/drawing/2014/main" id="{D049B485-4C8E-CE23-D8A2-A9401E8A6DEF}"/>
                </a:ext>
              </a:extLst>
            </p:cNvPr>
            <p:cNvSpPr>
              <a:spLocks noChangeArrowheads="1"/>
            </p:cNvSpPr>
            <p:nvPr/>
          </p:nvSpPr>
          <p:spPr bwMode="auto">
            <a:xfrm>
              <a:off x="4752456" y="3216877"/>
              <a:ext cx="57109" cy="57109"/>
            </a:xfrm>
            <a:prstGeom prst="ellipse">
              <a:avLst/>
            </a:prstGeom>
            <a:solidFill>
              <a:schemeClr val="bg1"/>
            </a:solidFill>
            <a:ln w="19050">
              <a:solidFill>
                <a:srgbClr val="669BD2"/>
              </a:solidFill>
            </a:ln>
          </p:spPr>
          <p:txBody>
            <a:bodyPr vert="horz" wrap="square" lIns="91440" tIns="45720" rIns="91440" bIns="45720" numCol="1" anchor="t" anchorCtr="0" compatLnSpc="1">
              <a:prstTxWarp prst="textNoShape">
                <a:avLst/>
              </a:prstTxWarp>
            </a:bodyPr>
            <a:lstStyle/>
            <a:p>
              <a:endParaRPr lang="en-GB" noProof="0" dirty="0"/>
            </a:p>
          </p:txBody>
        </p:sp>
        <p:sp>
          <p:nvSpPr>
            <p:cNvPr id="305" name="Line 113">
              <a:extLst>
                <a:ext uri="{FF2B5EF4-FFF2-40B4-BE49-F238E27FC236}">
                  <a16:creationId xmlns:a16="http://schemas.microsoft.com/office/drawing/2014/main" id="{0C704A1E-B7E6-5B4E-D8D6-1F1CE2B307E3}"/>
                </a:ext>
              </a:extLst>
            </p:cNvPr>
            <p:cNvSpPr>
              <a:spLocks noChangeShapeType="1"/>
            </p:cNvSpPr>
            <p:nvPr/>
          </p:nvSpPr>
          <p:spPr bwMode="auto">
            <a:xfrm flipV="1">
              <a:off x="5206245" y="3167303"/>
              <a:ext cx="363542" cy="117326"/>
            </a:xfrm>
            <a:prstGeom prst="line">
              <a:avLst/>
            </a:prstGeom>
            <a:noFill/>
            <a:ln w="19050" cap="flat">
              <a:solidFill>
                <a:srgbClr val="669BD2"/>
              </a:solidFill>
              <a:prstDash val="sysDash"/>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noProof="0" dirty="0"/>
            </a:p>
          </p:txBody>
        </p:sp>
        <p:sp>
          <p:nvSpPr>
            <p:cNvPr id="306" name="Oval 120">
              <a:extLst>
                <a:ext uri="{FF2B5EF4-FFF2-40B4-BE49-F238E27FC236}">
                  <a16:creationId xmlns:a16="http://schemas.microsoft.com/office/drawing/2014/main" id="{6A235048-3CB1-7E43-C0FF-03C66925EE90}"/>
                </a:ext>
              </a:extLst>
            </p:cNvPr>
            <p:cNvSpPr>
              <a:spLocks noChangeArrowheads="1"/>
            </p:cNvSpPr>
            <p:nvPr/>
          </p:nvSpPr>
          <p:spPr bwMode="auto">
            <a:xfrm>
              <a:off x="5178154" y="3253231"/>
              <a:ext cx="57109" cy="57109"/>
            </a:xfrm>
            <a:prstGeom prst="ellipse">
              <a:avLst/>
            </a:prstGeom>
            <a:solidFill>
              <a:schemeClr val="bg1"/>
            </a:solidFill>
            <a:ln w="19050">
              <a:solidFill>
                <a:srgbClr val="669BD2"/>
              </a:solidFill>
            </a:ln>
          </p:spPr>
          <p:txBody>
            <a:bodyPr vert="horz" wrap="square" lIns="91440" tIns="45720" rIns="91440" bIns="45720" numCol="1" anchor="t" anchorCtr="0" compatLnSpc="1">
              <a:prstTxWarp prst="textNoShape">
                <a:avLst/>
              </a:prstTxWarp>
            </a:bodyPr>
            <a:lstStyle/>
            <a:p>
              <a:endParaRPr lang="en-GB" noProof="0" dirty="0"/>
            </a:p>
          </p:txBody>
        </p:sp>
        <p:sp>
          <p:nvSpPr>
            <p:cNvPr id="307" name="Oval 122">
              <a:extLst>
                <a:ext uri="{FF2B5EF4-FFF2-40B4-BE49-F238E27FC236}">
                  <a16:creationId xmlns:a16="http://schemas.microsoft.com/office/drawing/2014/main" id="{A06C82EB-3F1E-B7B2-5724-363AD5F33D1A}"/>
                </a:ext>
              </a:extLst>
            </p:cNvPr>
            <p:cNvSpPr>
              <a:spLocks noChangeArrowheads="1"/>
            </p:cNvSpPr>
            <p:nvPr/>
          </p:nvSpPr>
          <p:spPr bwMode="auto">
            <a:xfrm>
              <a:off x="5541696" y="3135906"/>
              <a:ext cx="57109" cy="57109"/>
            </a:xfrm>
            <a:prstGeom prst="ellipse">
              <a:avLst/>
            </a:prstGeom>
            <a:solidFill>
              <a:schemeClr val="bg1"/>
            </a:solidFill>
            <a:ln w="19050">
              <a:solidFill>
                <a:srgbClr val="669BD2"/>
              </a:solidFill>
            </a:ln>
          </p:spPr>
          <p:txBody>
            <a:bodyPr vert="horz" wrap="square" lIns="91440" tIns="45720" rIns="91440" bIns="45720" numCol="1" anchor="t" anchorCtr="0" compatLnSpc="1">
              <a:prstTxWarp prst="textNoShape">
                <a:avLst/>
              </a:prstTxWarp>
            </a:bodyPr>
            <a:lstStyle/>
            <a:p>
              <a:endParaRPr lang="en-GB" noProof="0" dirty="0"/>
            </a:p>
          </p:txBody>
        </p:sp>
        <p:grpSp>
          <p:nvGrpSpPr>
            <p:cNvPr id="322" name="Group 321">
              <a:extLst>
                <a:ext uri="{FF2B5EF4-FFF2-40B4-BE49-F238E27FC236}">
                  <a16:creationId xmlns:a16="http://schemas.microsoft.com/office/drawing/2014/main" id="{B62D1E2E-EE5C-8748-F017-FA118E0B6686}"/>
                </a:ext>
              </a:extLst>
            </p:cNvPr>
            <p:cNvGrpSpPr/>
            <p:nvPr/>
          </p:nvGrpSpPr>
          <p:grpSpPr>
            <a:xfrm>
              <a:off x="4969805" y="4527799"/>
              <a:ext cx="135365" cy="85639"/>
              <a:chOff x="4969805" y="4527799"/>
              <a:chExt cx="135365" cy="85639"/>
            </a:xfrm>
          </p:grpSpPr>
          <p:cxnSp>
            <p:nvCxnSpPr>
              <p:cNvPr id="323" name="Straight Connector 322">
                <a:extLst>
                  <a:ext uri="{FF2B5EF4-FFF2-40B4-BE49-F238E27FC236}">
                    <a16:creationId xmlns:a16="http://schemas.microsoft.com/office/drawing/2014/main" id="{18AF0DE5-8613-6A8E-31D7-95CB9439E5AC}"/>
                  </a:ext>
                </a:extLst>
              </p:cNvPr>
              <p:cNvCxnSpPr>
                <a:cxnSpLocks/>
              </p:cNvCxnSpPr>
              <p:nvPr/>
            </p:nvCxnSpPr>
            <p:spPr>
              <a:xfrm flipH="1">
                <a:off x="4969805" y="4527799"/>
                <a:ext cx="58014" cy="85639"/>
              </a:xfrm>
              <a:prstGeom prst="line">
                <a:avLst/>
              </a:prstGeom>
              <a:noFill/>
              <a:ln w="12700" cap="sq">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cxnSp>
          <p:cxnSp>
            <p:nvCxnSpPr>
              <p:cNvPr id="324" name="Straight Connector 323">
                <a:extLst>
                  <a:ext uri="{FF2B5EF4-FFF2-40B4-BE49-F238E27FC236}">
                    <a16:creationId xmlns:a16="http://schemas.microsoft.com/office/drawing/2014/main" id="{13856138-D48A-4655-EF11-1B5B56F41CA7}"/>
                  </a:ext>
                </a:extLst>
              </p:cNvPr>
              <p:cNvCxnSpPr>
                <a:cxnSpLocks/>
              </p:cNvCxnSpPr>
              <p:nvPr/>
            </p:nvCxnSpPr>
            <p:spPr>
              <a:xfrm flipH="1">
                <a:off x="5047156" y="4527799"/>
                <a:ext cx="58014" cy="85639"/>
              </a:xfrm>
              <a:prstGeom prst="line">
                <a:avLst/>
              </a:prstGeom>
              <a:noFill/>
              <a:ln w="12700" cap="sq">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cxnSp>
        </p:grpSp>
      </p:grpSp>
      <p:sp>
        <p:nvSpPr>
          <p:cNvPr id="327" name="Rectangle 134">
            <a:extLst>
              <a:ext uri="{FF2B5EF4-FFF2-40B4-BE49-F238E27FC236}">
                <a16:creationId xmlns:a16="http://schemas.microsoft.com/office/drawing/2014/main" id="{40732083-C709-FE0C-7809-854739587FC2}"/>
              </a:ext>
            </a:extLst>
          </p:cNvPr>
          <p:cNvSpPr>
            <a:spLocks noChangeArrowheads="1"/>
          </p:cNvSpPr>
          <p:nvPr/>
        </p:nvSpPr>
        <p:spPr bwMode="auto">
          <a:xfrm>
            <a:off x="1025916" y="5397037"/>
            <a:ext cx="19236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dirty="0">
                <a:ln>
                  <a:noFill/>
                </a:ln>
                <a:solidFill>
                  <a:srgbClr val="53585A"/>
                </a:solidFill>
                <a:effectLst/>
                <a:latin typeface="Arial" panose="020B0604020202020204" pitchFamily="34" charset="0"/>
              </a:rPr>
              <a:t>221</a:t>
            </a:r>
            <a:endParaRPr kumimoji="0" lang="en-GB" sz="2800" b="0" i="0" u="none" strike="noStrike" cap="none" normalizeH="0" baseline="0" noProof="0" dirty="0">
              <a:ln>
                <a:noFill/>
              </a:ln>
              <a:solidFill>
                <a:schemeClr val="tx1"/>
              </a:solidFill>
              <a:effectLst/>
              <a:latin typeface="Arial" panose="020B0604020202020204" pitchFamily="34" charset="0"/>
            </a:endParaRPr>
          </a:p>
        </p:txBody>
      </p:sp>
      <p:sp>
        <p:nvSpPr>
          <p:cNvPr id="329" name="Rectangle 135">
            <a:extLst>
              <a:ext uri="{FF2B5EF4-FFF2-40B4-BE49-F238E27FC236}">
                <a16:creationId xmlns:a16="http://schemas.microsoft.com/office/drawing/2014/main" id="{131A5DE2-0D03-104C-B424-122EF5064BD0}"/>
              </a:ext>
            </a:extLst>
          </p:cNvPr>
          <p:cNvSpPr>
            <a:spLocks noChangeArrowheads="1"/>
          </p:cNvSpPr>
          <p:nvPr/>
        </p:nvSpPr>
        <p:spPr bwMode="auto">
          <a:xfrm>
            <a:off x="1025916" y="5261535"/>
            <a:ext cx="19236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900" b="0" i="0" u="none" strike="noStrike" cap="none" normalizeH="0" baseline="0" noProof="0" dirty="0">
                <a:ln>
                  <a:noFill/>
                </a:ln>
                <a:solidFill>
                  <a:srgbClr val="669BD2"/>
                </a:solidFill>
                <a:effectLst/>
                <a:latin typeface="Arial" panose="020B0604020202020204" pitchFamily="34" charset="0"/>
              </a:rPr>
              <a:t>228</a:t>
            </a:r>
            <a:endParaRPr kumimoji="0" lang="en-GB" sz="2800" b="0" i="0" u="none" strike="noStrike" cap="none" normalizeH="0" baseline="0" noProof="0" dirty="0">
              <a:ln>
                <a:noFill/>
              </a:ln>
              <a:solidFill>
                <a:schemeClr val="tx1"/>
              </a:solidFill>
              <a:effectLst/>
              <a:latin typeface="Arial" panose="020B0604020202020204" pitchFamily="34" charset="0"/>
            </a:endParaRPr>
          </a:p>
        </p:txBody>
      </p:sp>
      <p:sp>
        <p:nvSpPr>
          <p:cNvPr id="333" name="Rectangle 74">
            <a:extLst>
              <a:ext uri="{FF2B5EF4-FFF2-40B4-BE49-F238E27FC236}">
                <a16:creationId xmlns:a16="http://schemas.microsoft.com/office/drawing/2014/main" id="{F79103B6-BA06-0D04-8543-5A82E1B2736C}"/>
              </a:ext>
            </a:extLst>
          </p:cNvPr>
          <p:cNvSpPr>
            <a:spLocks noChangeArrowheads="1"/>
          </p:cNvSpPr>
          <p:nvPr/>
        </p:nvSpPr>
        <p:spPr bwMode="auto">
          <a:xfrm>
            <a:off x="929668" y="2231342"/>
            <a:ext cx="75342"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lang="en-GB" sz="1050" dirty="0"/>
              <a:t>0</a:t>
            </a:r>
            <a:endParaRPr kumimoji="0" lang="en-GB" sz="1050" b="0" i="0" u="none" strike="noStrike" cap="none" normalizeH="0" baseline="0" noProof="0" dirty="0">
              <a:ln>
                <a:noFill/>
              </a:ln>
              <a:effectLst/>
              <a:latin typeface="Arial" panose="020B0604020202020204" pitchFamily="34" charset="0"/>
            </a:endParaRPr>
          </a:p>
        </p:txBody>
      </p:sp>
    </p:spTree>
    <p:extLst>
      <p:ext uri="{BB962C8B-B14F-4D97-AF65-F5344CB8AC3E}">
        <p14:creationId xmlns:p14="http://schemas.microsoft.com/office/powerpoint/2010/main" val="12282856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06706B-D810-F13F-E298-953E474F85F5}"/>
            </a:ext>
          </a:extLst>
        </p:cNvPr>
        <p:cNvGrpSpPr/>
        <p:nvPr/>
      </p:nvGrpSpPr>
      <p:grpSpPr>
        <a:xfrm>
          <a:off x="0" y="0"/>
          <a:ext cx="0" cy="0"/>
          <a:chOff x="0" y="0"/>
          <a:chExt cx="0" cy="0"/>
        </a:xfrm>
      </p:grpSpPr>
      <p:sp>
        <p:nvSpPr>
          <p:cNvPr id="17" name="Text Placeholder 16">
            <a:extLst>
              <a:ext uri="{FF2B5EF4-FFF2-40B4-BE49-F238E27FC236}">
                <a16:creationId xmlns:a16="http://schemas.microsoft.com/office/drawing/2014/main" id="{E3732677-23EE-617A-1DFD-5E417E72332D}"/>
              </a:ext>
            </a:extLst>
          </p:cNvPr>
          <p:cNvSpPr>
            <a:spLocks noGrp="1"/>
          </p:cNvSpPr>
          <p:nvPr>
            <p:ph type="body" sz="quarter" idx="13"/>
          </p:nvPr>
        </p:nvSpPr>
        <p:spPr>
          <a:xfrm>
            <a:off x="622800" y="1125791"/>
            <a:ext cx="5328000" cy="468313"/>
          </a:xfrm>
        </p:spPr>
        <p:txBody>
          <a:bodyPr/>
          <a:lstStyle/>
          <a:p>
            <a:r>
              <a:rPr lang="en-GB" noProof="0" dirty="0">
                <a:solidFill>
                  <a:schemeClr val="bg2">
                    <a:lumMod val="75000"/>
                  </a:schemeClr>
                </a:solidFill>
              </a:rPr>
              <a:t>Composite kidney–CV outcome*</a:t>
            </a:r>
            <a:endParaRPr lang="en-GB" baseline="30000" noProof="0" dirty="0">
              <a:solidFill>
                <a:schemeClr val="bg2">
                  <a:lumMod val="75000"/>
                </a:schemeClr>
              </a:solidFill>
            </a:endParaRPr>
          </a:p>
          <a:p>
            <a:endParaRPr lang="en-GB" noProof="0" dirty="0">
              <a:solidFill>
                <a:schemeClr val="bg2">
                  <a:lumMod val="75000"/>
                </a:schemeClr>
              </a:solidFill>
            </a:endParaRPr>
          </a:p>
        </p:txBody>
      </p:sp>
      <p:sp>
        <p:nvSpPr>
          <p:cNvPr id="18" name="Text Placeholder 17">
            <a:extLst>
              <a:ext uri="{FF2B5EF4-FFF2-40B4-BE49-F238E27FC236}">
                <a16:creationId xmlns:a16="http://schemas.microsoft.com/office/drawing/2014/main" id="{24EEC1C4-159F-F196-97C3-329BB640B28F}"/>
              </a:ext>
            </a:extLst>
          </p:cNvPr>
          <p:cNvSpPr>
            <a:spLocks noGrp="1"/>
          </p:cNvSpPr>
          <p:nvPr>
            <p:ph type="body" sz="quarter" idx="17"/>
          </p:nvPr>
        </p:nvSpPr>
        <p:spPr>
          <a:xfrm>
            <a:off x="6205538" y="1125791"/>
            <a:ext cx="5328000" cy="468313"/>
          </a:xfrm>
        </p:spPr>
        <p:txBody>
          <a:bodyPr/>
          <a:lstStyle/>
          <a:p>
            <a:r>
              <a:rPr lang="en-GB" noProof="0" dirty="0">
                <a:solidFill>
                  <a:schemeClr val="bg2">
                    <a:lumMod val="75000"/>
                  </a:schemeClr>
                </a:solidFill>
              </a:rPr>
              <a:t>Kidney failure</a:t>
            </a:r>
            <a:r>
              <a:rPr lang="en-GB" baseline="30000" noProof="0" dirty="0">
                <a:solidFill>
                  <a:schemeClr val="bg2">
                    <a:lumMod val="75000"/>
                  </a:schemeClr>
                </a:solidFill>
              </a:rPr>
              <a:t>#</a:t>
            </a:r>
            <a:r>
              <a:rPr lang="en-GB" noProof="0" dirty="0">
                <a:solidFill>
                  <a:schemeClr val="bg2">
                    <a:lumMod val="75000"/>
                  </a:schemeClr>
                </a:solidFill>
              </a:rPr>
              <a:t> or sustained ≥57% </a:t>
            </a:r>
            <a:br>
              <a:rPr lang="en-GB" noProof="0" dirty="0">
                <a:solidFill>
                  <a:schemeClr val="bg2">
                    <a:lumMod val="75000"/>
                  </a:schemeClr>
                </a:solidFill>
              </a:rPr>
            </a:br>
            <a:r>
              <a:rPr lang="en-GB" noProof="0" dirty="0">
                <a:solidFill>
                  <a:schemeClr val="bg2">
                    <a:lumMod val="75000"/>
                  </a:schemeClr>
                </a:solidFill>
              </a:rPr>
              <a:t>eGFR decrease</a:t>
            </a:r>
            <a:endParaRPr lang="en-GB" baseline="30000" noProof="0" dirty="0">
              <a:solidFill>
                <a:schemeClr val="bg2">
                  <a:lumMod val="75000"/>
                </a:schemeClr>
              </a:solidFill>
            </a:endParaRPr>
          </a:p>
        </p:txBody>
      </p:sp>
      <p:sp>
        <p:nvSpPr>
          <p:cNvPr id="8" name="Footer Placeholder 7">
            <a:extLst>
              <a:ext uri="{FF2B5EF4-FFF2-40B4-BE49-F238E27FC236}">
                <a16:creationId xmlns:a16="http://schemas.microsoft.com/office/drawing/2014/main" id="{3226C063-21DB-3009-83A1-BF048F14BF36}"/>
              </a:ext>
            </a:extLst>
          </p:cNvPr>
          <p:cNvSpPr>
            <a:spLocks noGrp="1"/>
          </p:cNvSpPr>
          <p:nvPr>
            <p:ph type="ftr" sz="quarter" idx="23"/>
          </p:nvPr>
        </p:nvSpPr>
        <p:spPr>
          <a:xfrm>
            <a:off x="1384527" y="6033123"/>
            <a:ext cx="10296195" cy="506124"/>
          </a:xfrm>
        </p:spPr>
        <p:txBody>
          <a:bodyPr vert="horz" lIns="91440" tIns="45720" rIns="91440" bIns="45720" rtlCol="0" anchor="b"/>
          <a:lstStyle/>
          <a:p>
            <a:r>
              <a:rPr lang="en-GB" sz="800" dirty="0"/>
              <a:t>*Composite of kidney failure, sustained ≥57% decrease in eGFR from baseline, hospitalisation for heart failure, or CV death; </a:t>
            </a:r>
            <a:r>
              <a:rPr lang="en-GB" sz="800" baseline="30000" dirty="0"/>
              <a:t>#</a:t>
            </a:r>
            <a:r>
              <a:rPr lang="en-GB" sz="800" dirty="0"/>
              <a:t>kidney failure defined as an eGFR &lt;15 ml/min/1.73 m</a:t>
            </a:r>
            <a:r>
              <a:rPr lang="en-GB" sz="800" baseline="30000" dirty="0"/>
              <a:t>2</a:t>
            </a:r>
            <a:r>
              <a:rPr lang="en-GB" sz="800" dirty="0"/>
              <a:t>, initiation of chronic dialysis or kidney transplantation</a:t>
            </a:r>
          </a:p>
          <a:p>
            <a:r>
              <a:rPr lang="en-GB" sz="800" dirty="0"/>
              <a:t>CI, confidence interval; CV, cardiovascular; eGFR, estimated glomerular filtration rate; HR, hazard ratio; PY, patient-years</a:t>
            </a:r>
          </a:p>
        </p:txBody>
      </p:sp>
      <p:sp>
        <p:nvSpPr>
          <p:cNvPr id="9" name="Slide Number Placeholder 8">
            <a:extLst>
              <a:ext uri="{FF2B5EF4-FFF2-40B4-BE49-F238E27FC236}">
                <a16:creationId xmlns:a16="http://schemas.microsoft.com/office/drawing/2014/main" id="{B6C6F72F-1544-06E0-7FE0-8B88AECA126F}"/>
              </a:ext>
            </a:extLst>
          </p:cNvPr>
          <p:cNvSpPr>
            <a:spLocks noGrp="1"/>
          </p:cNvSpPr>
          <p:nvPr>
            <p:ph type="sldNum" sz="quarter" idx="2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F8E309-D608-654D-B811-6A2C46C88181}" type="slidenum">
              <a:rPr kumimoji="0" lang="en-GB" sz="900" b="0"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GB" sz="9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 name="Title 15">
            <a:extLst>
              <a:ext uri="{FF2B5EF4-FFF2-40B4-BE49-F238E27FC236}">
                <a16:creationId xmlns:a16="http://schemas.microsoft.com/office/drawing/2014/main" id="{7AEFFB29-4962-8088-033F-73748A96D48A}"/>
              </a:ext>
            </a:extLst>
          </p:cNvPr>
          <p:cNvSpPr>
            <a:spLocks noGrp="1"/>
          </p:cNvSpPr>
          <p:nvPr>
            <p:ph type="title"/>
          </p:nvPr>
        </p:nvSpPr>
        <p:spPr/>
        <p:txBody>
          <a:bodyPr/>
          <a:lstStyle/>
          <a:p>
            <a:r>
              <a:rPr lang="en-GB" noProof="0" dirty="0"/>
              <a:t>Secondary efficacy outcomes</a:t>
            </a:r>
          </a:p>
        </p:txBody>
      </p:sp>
      <p:sp>
        <p:nvSpPr>
          <p:cNvPr id="27" name="Rectangle 26">
            <a:extLst>
              <a:ext uri="{FF2B5EF4-FFF2-40B4-BE49-F238E27FC236}">
                <a16:creationId xmlns:a16="http://schemas.microsoft.com/office/drawing/2014/main" id="{1C745A4B-ABD9-014C-8CD9-AC5FDD1BFFF3}"/>
              </a:ext>
            </a:extLst>
          </p:cNvPr>
          <p:cNvSpPr/>
          <p:nvPr/>
        </p:nvSpPr>
        <p:spPr>
          <a:xfrm>
            <a:off x="3381375" y="1938670"/>
            <a:ext cx="2466975" cy="20845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29" name="TextBox 28">
            <a:extLst>
              <a:ext uri="{FF2B5EF4-FFF2-40B4-BE49-F238E27FC236}">
                <a16:creationId xmlns:a16="http://schemas.microsoft.com/office/drawing/2014/main" id="{1339C2B5-D638-6558-0FAB-38248617BA59}"/>
              </a:ext>
            </a:extLst>
          </p:cNvPr>
          <p:cNvSpPr txBox="1"/>
          <p:nvPr/>
        </p:nvSpPr>
        <p:spPr>
          <a:xfrm>
            <a:off x="1366371" y="2461234"/>
            <a:ext cx="2622731" cy="661720"/>
          </a:xfrm>
          <a:prstGeom prst="rect">
            <a:avLst/>
          </a:prstGeom>
          <a:noFill/>
        </p:spPr>
        <p:txBody>
          <a:bodyPr vert="horz" wrap="square" lIns="91440" tIns="45720" rIns="91440" bIns="45720" rtlCol="0">
            <a:spAutoFit/>
          </a:bodyPr>
          <a:lstStyle/>
          <a:p>
            <a:pPr algn="l">
              <a:spcBef>
                <a:spcPts val="600"/>
              </a:spcBef>
              <a:spcAft>
                <a:spcPts val="0"/>
              </a:spcAft>
            </a:pPr>
            <a:r>
              <a:rPr lang="en-GB" sz="1200" b="1" spc="0" baseline="0" noProof="0" dirty="0">
                <a:ln/>
                <a:solidFill>
                  <a:srgbClr val="53585A"/>
                </a:solidFill>
                <a:latin typeface="Arial"/>
                <a:cs typeface="Arial"/>
                <a:sym typeface="Arial"/>
                <a:rtl val="0"/>
              </a:rPr>
              <a:t>Placebo</a:t>
            </a:r>
          </a:p>
          <a:p>
            <a:pPr algn="l">
              <a:spcBef>
                <a:spcPts val="600"/>
              </a:spcBef>
              <a:spcAft>
                <a:spcPts val="0"/>
              </a:spcAft>
            </a:pPr>
            <a:r>
              <a:rPr lang="en-GB" sz="1000" noProof="0" dirty="0">
                <a:ln/>
                <a:solidFill>
                  <a:srgbClr val="53585A"/>
                </a:solidFill>
                <a:latin typeface="Arial"/>
                <a:cs typeface="Arial"/>
                <a:sym typeface="Arial"/>
                <a:rtl val="0"/>
              </a:rPr>
              <a:t>No. of participants with event: </a:t>
            </a:r>
            <a:r>
              <a:rPr lang="en-GB" sz="1000" b="1" noProof="0" dirty="0">
                <a:ln/>
                <a:solidFill>
                  <a:srgbClr val="53585A"/>
                </a:solidFill>
                <a:latin typeface="Arial"/>
                <a:cs typeface="Arial"/>
                <a:sym typeface="Arial"/>
                <a:rtl val="0"/>
              </a:rPr>
              <a:t>42 (18.7%)</a:t>
            </a:r>
            <a:br>
              <a:rPr lang="en-GB" sz="1000" noProof="0" dirty="0">
                <a:ln/>
                <a:solidFill>
                  <a:srgbClr val="53585A"/>
                </a:solidFill>
                <a:latin typeface="Arial"/>
                <a:cs typeface="Arial"/>
                <a:sym typeface="Arial"/>
                <a:rtl val="0"/>
              </a:rPr>
            </a:br>
            <a:r>
              <a:rPr lang="en-GB" sz="1000" spc="0" baseline="0" noProof="0" dirty="0">
                <a:ln/>
                <a:solidFill>
                  <a:srgbClr val="53585A"/>
                </a:solidFill>
                <a:latin typeface="Arial"/>
                <a:cs typeface="Arial"/>
                <a:sym typeface="Arial"/>
                <a:rtl val="0"/>
              </a:rPr>
              <a:t>n per 100 PY: </a:t>
            </a:r>
            <a:r>
              <a:rPr lang="en-GB" sz="1000" b="1" noProof="0" dirty="0">
                <a:ln/>
                <a:solidFill>
                  <a:srgbClr val="53585A"/>
                </a:solidFill>
                <a:latin typeface="Arial"/>
                <a:cs typeface="Arial"/>
                <a:sym typeface="Arial"/>
                <a:rtl val="0"/>
              </a:rPr>
              <a:t>6.5</a:t>
            </a:r>
            <a:endParaRPr lang="en-GB" sz="1000" b="1" spc="0" baseline="0" noProof="0" dirty="0">
              <a:ln/>
              <a:solidFill>
                <a:srgbClr val="53585A"/>
              </a:solidFill>
              <a:latin typeface="Arial"/>
              <a:cs typeface="Arial"/>
              <a:sym typeface="Arial"/>
              <a:rtl val="0"/>
            </a:endParaRPr>
          </a:p>
        </p:txBody>
      </p:sp>
      <p:sp>
        <p:nvSpPr>
          <p:cNvPr id="37" name="TextBox 36">
            <a:extLst>
              <a:ext uri="{FF2B5EF4-FFF2-40B4-BE49-F238E27FC236}">
                <a16:creationId xmlns:a16="http://schemas.microsoft.com/office/drawing/2014/main" id="{E6435BD2-E49C-1CCB-85DA-1117EDF3741E}"/>
              </a:ext>
            </a:extLst>
          </p:cNvPr>
          <p:cNvSpPr txBox="1"/>
          <p:nvPr/>
        </p:nvSpPr>
        <p:spPr>
          <a:xfrm>
            <a:off x="1364436" y="3132633"/>
            <a:ext cx="2781643" cy="661720"/>
          </a:xfrm>
          <a:prstGeom prst="rect">
            <a:avLst/>
          </a:prstGeom>
          <a:noFill/>
        </p:spPr>
        <p:txBody>
          <a:bodyPr vert="horz" wrap="square" lIns="91440" tIns="45720" rIns="91440" bIns="45720" rtlCol="0">
            <a:spAutoFit/>
          </a:bodyPr>
          <a:lstStyle/>
          <a:p>
            <a:pPr algn="l">
              <a:spcBef>
                <a:spcPts val="0"/>
              </a:spcBef>
              <a:spcAft>
                <a:spcPts val="0"/>
              </a:spcAft>
            </a:pPr>
            <a:r>
              <a:rPr lang="en-GB" sz="1200" b="1" spc="0" baseline="0" noProof="0" dirty="0">
                <a:ln/>
                <a:solidFill>
                  <a:srgbClr val="669BD2"/>
                </a:solidFill>
                <a:latin typeface="Arial"/>
                <a:cs typeface="Arial"/>
                <a:sym typeface="Arial"/>
                <a:rtl val="0"/>
              </a:rPr>
              <a:t>Finerenone</a:t>
            </a:r>
          </a:p>
          <a:p>
            <a:pPr algn="l">
              <a:spcBef>
                <a:spcPts val="600"/>
              </a:spcBef>
              <a:spcAft>
                <a:spcPts val="0"/>
              </a:spcAft>
            </a:pPr>
            <a:r>
              <a:rPr lang="en-GB" sz="1000" noProof="0" dirty="0">
                <a:ln/>
                <a:solidFill>
                  <a:srgbClr val="669BD2"/>
                </a:solidFill>
                <a:latin typeface="Arial"/>
                <a:cs typeface="Arial"/>
                <a:sym typeface="Arial"/>
                <a:rtl val="0"/>
              </a:rPr>
              <a:t>No. of participants with event: </a:t>
            </a:r>
            <a:r>
              <a:rPr lang="en-GB" sz="1000" b="1" noProof="0" dirty="0">
                <a:ln/>
                <a:solidFill>
                  <a:srgbClr val="669BD2"/>
                </a:solidFill>
                <a:latin typeface="Arial"/>
                <a:cs typeface="Arial"/>
                <a:sym typeface="Arial"/>
                <a:rtl val="0"/>
              </a:rPr>
              <a:t>28 (12.0%)</a:t>
            </a:r>
            <a:br>
              <a:rPr lang="en-GB" sz="1000" noProof="0" dirty="0">
                <a:ln/>
                <a:solidFill>
                  <a:srgbClr val="669BD2"/>
                </a:solidFill>
                <a:latin typeface="Arial"/>
                <a:cs typeface="Arial"/>
                <a:sym typeface="Arial"/>
                <a:rtl val="0"/>
              </a:rPr>
            </a:br>
            <a:r>
              <a:rPr lang="en-GB" sz="1000" spc="0" baseline="0" noProof="0" dirty="0">
                <a:ln/>
                <a:solidFill>
                  <a:srgbClr val="669BD2"/>
                </a:solidFill>
                <a:latin typeface="Arial"/>
                <a:cs typeface="Arial"/>
                <a:sym typeface="Arial"/>
                <a:rtl val="0"/>
              </a:rPr>
              <a:t>n per 100 PY: </a:t>
            </a:r>
            <a:r>
              <a:rPr lang="en-GB" sz="1000" b="1" spc="0" baseline="0" noProof="0" dirty="0">
                <a:ln/>
                <a:solidFill>
                  <a:srgbClr val="669BD2"/>
                </a:solidFill>
                <a:latin typeface="Arial"/>
                <a:cs typeface="Arial"/>
                <a:sym typeface="Arial"/>
                <a:rtl val="0"/>
              </a:rPr>
              <a:t>4.0</a:t>
            </a:r>
          </a:p>
        </p:txBody>
      </p:sp>
      <p:sp>
        <p:nvSpPr>
          <p:cNvPr id="79" name="Rectangle 78">
            <a:extLst>
              <a:ext uri="{FF2B5EF4-FFF2-40B4-BE49-F238E27FC236}">
                <a16:creationId xmlns:a16="http://schemas.microsoft.com/office/drawing/2014/main" id="{7CB1AB1D-49A8-6281-FF22-488ADD9B221B}"/>
              </a:ext>
            </a:extLst>
          </p:cNvPr>
          <p:cNvSpPr/>
          <p:nvPr/>
        </p:nvSpPr>
        <p:spPr>
          <a:xfrm>
            <a:off x="9108656" y="1961721"/>
            <a:ext cx="2466975" cy="20845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269" name="Line 22">
            <a:extLst>
              <a:ext uri="{FF2B5EF4-FFF2-40B4-BE49-F238E27FC236}">
                <a16:creationId xmlns:a16="http://schemas.microsoft.com/office/drawing/2014/main" id="{1761D4A5-FBCF-82B2-CE2C-1B6D73B5F4B6}"/>
              </a:ext>
            </a:extLst>
          </p:cNvPr>
          <p:cNvSpPr>
            <a:spLocks noChangeShapeType="1"/>
          </p:cNvSpPr>
          <p:nvPr/>
        </p:nvSpPr>
        <p:spPr bwMode="auto">
          <a:xfrm>
            <a:off x="11687603" y="2286424"/>
            <a:ext cx="0" cy="0"/>
          </a:xfrm>
          <a:prstGeom prst="line">
            <a:avLst/>
          </a:prstGeom>
          <a:noFill/>
          <a:ln w="19050" cap="flat">
            <a:solidFill>
              <a:srgbClr val="FF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200" noProof="0" dirty="0">
              <a:latin typeface="+mn-lt"/>
            </a:endParaRPr>
          </a:p>
        </p:txBody>
      </p:sp>
      <p:sp>
        <p:nvSpPr>
          <p:cNvPr id="108" name="TextBox 107">
            <a:extLst>
              <a:ext uri="{FF2B5EF4-FFF2-40B4-BE49-F238E27FC236}">
                <a16:creationId xmlns:a16="http://schemas.microsoft.com/office/drawing/2014/main" id="{D3A9D0D5-2AFE-891A-DFC5-61223642E736}"/>
              </a:ext>
            </a:extLst>
          </p:cNvPr>
          <p:cNvSpPr txBox="1"/>
          <p:nvPr/>
        </p:nvSpPr>
        <p:spPr>
          <a:xfrm>
            <a:off x="7166675" y="1991935"/>
            <a:ext cx="2584753" cy="468313"/>
          </a:xfrm>
          <a:prstGeom prst="rect">
            <a:avLst/>
          </a:prstGeom>
        </p:spPr>
        <p:txBody>
          <a:bodyPr vert="horz" wrap="square" lIns="91440" tIns="45720" rIns="91440" bIns="45720" rtlCol="0">
            <a:noAutofit/>
          </a:bodyPr>
          <a:lstStyle/>
          <a:p>
            <a:pPr algn="l">
              <a:spcBef>
                <a:spcPts val="600"/>
              </a:spcBef>
            </a:pPr>
            <a:r>
              <a:rPr lang="en-GB" sz="1400" b="1" noProof="0" dirty="0">
                <a:latin typeface="+mn-lt"/>
              </a:rPr>
              <a:t>HR=0.61 (95% CI 0.36, 1.03) </a:t>
            </a:r>
          </a:p>
          <a:p>
            <a:pPr algn="l">
              <a:spcBef>
                <a:spcPts val="600"/>
              </a:spcBef>
            </a:pPr>
            <a:endParaRPr lang="en-GB" sz="1600" noProof="0" dirty="0">
              <a:latin typeface="+mn-lt"/>
            </a:endParaRPr>
          </a:p>
        </p:txBody>
      </p:sp>
      <p:sp>
        <p:nvSpPr>
          <p:cNvPr id="46" name="TextBox 45">
            <a:extLst>
              <a:ext uri="{FF2B5EF4-FFF2-40B4-BE49-F238E27FC236}">
                <a16:creationId xmlns:a16="http://schemas.microsoft.com/office/drawing/2014/main" id="{DE8D2BCE-021E-F7D4-4A4E-4A64A8C623AE}"/>
              </a:ext>
            </a:extLst>
          </p:cNvPr>
          <p:cNvSpPr txBox="1"/>
          <p:nvPr/>
        </p:nvSpPr>
        <p:spPr>
          <a:xfrm>
            <a:off x="7168025" y="2460144"/>
            <a:ext cx="2622731" cy="661720"/>
          </a:xfrm>
          <a:prstGeom prst="rect">
            <a:avLst/>
          </a:prstGeom>
          <a:noFill/>
        </p:spPr>
        <p:txBody>
          <a:bodyPr vert="horz" wrap="square" lIns="91440" tIns="45720" rIns="91440" bIns="45720" rtlCol="0">
            <a:spAutoFit/>
          </a:bodyPr>
          <a:lstStyle/>
          <a:p>
            <a:pPr algn="l">
              <a:spcBef>
                <a:spcPts val="600"/>
              </a:spcBef>
              <a:spcAft>
                <a:spcPts val="0"/>
              </a:spcAft>
            </a:pPr>
            <a:r>
              <a:rPr lang="en-GB" sz="1200" b="1" spc="0" baseline="0" noProof="0" dirty="0">
                <a:ln/>
                <a:solidFill>
                  <a:srgbClr val="53585A"/>
                </a:solidFill>
                <a:latin typeface="Arial"/>
                <a:cs typeface="Arial"/>
                <a:sym typeface="Arial"/>
                <a:rtl val="0"/>
              </a:rPr>
              <a:t>Placebo</a:t>
            </a:r>
          </a:p>
          <a:p>
            <a:pPr algn="l">
              <a:spcBef>
                <a:spcPts val="600"/>
              </a:spcBef>
              <a:spcAft>
                <a:spcPts val="0"/>
              </a:spcAft>
            </a:pPr>
            <a:r>
              <a:rPr lang="en-GB" sz="1000" noProof="0" dirty="0">
                <a:ln/>
                <a:solidFill>
                  <a:srgbClr val="53585A"/>
                </a:solidFill>
                <a:latin typeface="Arial"/>
                <a:cs typeface="Arial"/>
                <a:sym typeface="Arial"/>
                <a:rtl val="0"/>
              </a:rPr>
              <a:t>No. of participants with event: </a:t>
            </a:r>
            <a:r>
              <a:rPr lang="en-GB" sz="1000" b="1" noProof="0" dirty="0">
                <a:ln/>
                <a:solidFill>
                  <a:srgbClr val="53585A"/>
                </a:solidFill>
                <a:latin typeface="Arial"/>
                <a:cs typeface="Arial"/>
                <a:sym typeface="Arial"/>
                <a:rtl val="0"/>
              </a:rPr>
              <a:t>36 (16.0%)</a:t>
            </a:r>
            <a:br>
              <a:rPr lang="en-GB" sz="1000" noProof="0" dirty="0">
                <a:ln/>
                <a:solidFill>
                  <a:srgbClr val="53585A"/>
                </a:solidFill>
                <a:latin typeface="Arial"/>
                <a:cs typeface="Arial"/>
                <a:sym typeface="Arial"/>
                <a:rtl val="0"/>
              </a:rPr>
            </a:br>
            <a:r>
              <a:rPr lang="en-GB" sz="1000" spc="0" baseline="0" noProof="0" dirty="0">
                <a:ln/>
                <a:solidFill>
                  <a:srgbClr val="53585A"/>
                </a:solidFill>
                <a:latin typeface="Arial"/>
                <a:cs typeface="Arial"/>
                <a:sym typeface="Arial"/>
                <a:rtl val="0"/>
              </a:rPr>
              <a:t>n per 100 PY: </a:t>
            </a:r>
            <a:r>
              <a:rPr lang="en-GB" sz="1000" b="1" spc="0" baseline="0" noProof="0" dirty="0">
                <a:ln/>
                <a:solidFill>
                  <a:srgbClr val="53585A"/>
                </a:solidFill>
                <a:latin typeface="Arial"/>
                <a:cs typeface="Arial"/>
                <a:sym typeface="Arial"/>
                <a:rtl val="0"/>
              </a:rPr>
              <a:t>5.5</a:t>
            </a:r>
          </a:p>
        </p:txBody>
      </p:sp>
      <p:sp>
        <p:nvSpPr>
          <p:cNvPr id="56" name="TextBox 55">
            <a:extLst>
              <a:ext uri="{FF2B5EF4-FFF2-40B4-BE49-F238E27FC236}">
                <a16:creationId xmlns:a16="http://schemas.microsoft.com/office/drawing/2014/main" id="{0F764D1C-9202-A07D-A864-C5586E96E12E}"/>
              </a:ext>
            </a:extLst>
          </p:cNvPr>
          <p:cNvSpPr txBox="1"/>
          <p:nvPr/>
        </p:nvSpPr>
        <p:spPr>
          <a:xfrm>
            <a:off x="7166090" y="3131543"/>
            <a:ext cx="2781643" cy="661720"/>
          </a:xfrm>
          <a:prstGeom prst="rect">
            <a:avLst/>
          </a:prstGeom>
          <a:noFill/>
        </p:spPr>
        <p:txBody>
          <a:bodyPr vert="horz" wrap="square" lIns="91440" tIns="45720" rIns="91440" bIns="45720" rtlCol="0">
            <a:spAutoFit/>
          </a:bodyPr>
          <a:lstStyle/>
          <a:p>
            <a:pPr algn="l">
              <a:spcBef>
                <a:spcPts val="0"/>
              </a:spcBef>
              <a:spcAft>
                <a:spcPts val="0"/>
              </a:spcAft>
            </a:pPr>
            <a:r>
              <a:rPr lang="en-GB" sz="1200" b="1" spc="0" baseline="0" noProof="0" dirty="0">
                <a:ln/>
                <a:solidFill>
                  <a:srgbClr val="669BD2"/>
                </a:solidFill>
                <a:latin typeface="Arial"/>
                <a:cs typeface="Arial"/>
                <a:sym typeface="Arial"/>
                <a:rtl val="0"/>
              </a:rPr>
              <a:t>Finerenone</a:t>
            </a:r>
          </a:p>
          <a:p>
            <a:pPr algn="l">
              <a:spcBef>
                <a:spcPts val="600"/>
              </a:spcBef>
              <a:spcAft>
                <a:spcPts val="0"/>
              </a:spcAft>
            </a:pPr>
            <a:r>
              <a:rPr lang="en-GB" sz="1000" noProof="0" dirty="0">
                <a:ln/>
                <a:solidFill>
                  <a:srgbClr val="669BD2"/>
                </a:solidFill>
                <a:latin typeface="Arial"/>
                <a:cs typeface="Arial"/>
                <a:sym typeface="Arial"/>
                <a:rtl val="0"/>
              </a:rPr>
              <a:t>No. of participants with event: </a:t>
            </a:r>
            <a:r>
              <a:rPr lang="en-GB" sz="1000" b="1" noProof="0" dirty="0">
                <a:ln/>
                <a:solidFill>
                  <a:srgbClr val="669BD2"/>
                </a:solidFill>
                <a:latin typeface="Arial"/>
                <a:cs typeface="Arial"/>
                <a:sym typeface="Arial"/>
                <a:rtl val="0"/>
              </a:rPr>
              <a:t>24 (10.3%)</a:t>
            </a:r>
            <a:br>
              <a:rPr lang="en-GB" sz="1000" noProof="0" dirty="0">
                <a:ln/>
                <a:solidFill>
                  <a:srgbClr val="669BD2"/>
                </a:solidFill>
                <a:latin typeface="Arial"/>
                <a:cs typeface="Arial"/>
                <a:sym typeface="Arial"/>
                <a:rtl val="0"/>
              </a:rPr>
            </a:br>
            <a:r>
              <a:rPr lang="en-GB" sz="1000" spc="0" baseline="0" noProof="0" dirty="0">
                <a:ln/>
                <a:solidFill>
                  <a:srgbClr val="669BD2"/>
                </a:solidFill>
                <a:latin typeface="Arial"/>
                <a:cs typeface="Arial"/>
                <a:sym typeface="Arial"/>
                <a:rtl val="0"/>
              </a:rPr>
              <a:t>n per 100 PY: </a:t>
            </a:r>
            <a:r>
              <a:rPr lang="en-GB" sz="1000" b="1" noProof="0" dirty="0">
                <a:ln/>
                <a:solidFill>
                  <a:srgbClr val="669BD2"/>
                </a:solidFill>
                <a:latin typeface="Arial"/>
                <a:cs typeface="Arial"/>
                <a:sym typeface="Arial"/>
                <a:rtl val="0"/>
              </a:rPr>
              <a:t>3.4</a:t>
            </a:r>
            <a:endParaRPr lang="en-GB" sz="1000" b="1" spc="0" baseline="0" noProof="0" dirty="0">
              <a:ln/>
              <a:solidFill>
                <a:srgbClr val="669BD2"/>
              </a:solidFill>
              <a:latin typeface="Arial"/>
              <a:cs typeface="Arial"/>
              <a:sym typeface="Arial"/>
              <a:rtl val="0"/>
            </a:endParaRPr>
          </a:p>
        </p:txBody>
      </p:sp>
      <p:sp>
        <p:nvSpPr>
          <p:cNvPr id="26" name="TextBox 25">
            <a:extLst>
              <a:ext uri="{FF2B5EF4-FFF2-40B4-BE49-F238E27FC236}">
                <a16:creationId xmlns:a16="http://schemas.microsoft.com/office/drawing/2014/main" id="{D61C3DB5-3BAC-0722-6991-6E4087E7DE99}"/>
              </a:ext>
            </a:extLst>
          </p:cNvPr>
          <p:cNvSpPr txBox="1"/>
          <p:nvPr/>
        </p:nvSpPr>
        <p:spPr>
          <a:xfrm>
            <a:off x="1371030" y="1954879"/>
            <a:ext cx="3663499" cy="468313"/>
          </a:xfrm>
          <a:prstGeom prst="rect">
            <a:avLst/>
          </a:prstGeom>
        </p:spPr>
        <p:txBody>
          <a:bodyPr vert="horz" wrap="square" lIns="91440" tIns="45720" rIns="91440" bIns="45720" rtlCol="0">
            <a:noAutofit/>
          </a:bodyPr>
          <a:lstStyle/>
          <a:p>
            <a:pPr algn="l">
              <a:spcBef>
                <a:spcPts val="600"/>
              </a:spcBef>
            </a:pPr>
            <a:r>
              <a:rPr lang="en-GB" sz="1400" b="1" noProof="0" dirty="0">
                <a:latin typeface="+mn-lt"/>
              </a:rPr>
              <a:t>HR=0.61 (95% CI 0.38, 0.99) </a:t>
            </a:r>
          </a:p>
          <a:p>
            <a:pPr algn="l">
              <a:spcBef>
                <a:spcPts val="600"/>
              </a:spcBef>
            </a:pPr>
            <a:endParaRPr lang="en-GB" sz="1600" noProof="0" dirty="0">
              <a:latin typeface="+mn-lt"/>
            </a:endParaRPr>
          </a:p>
        </p:txBody>
      </p:sp>
      <p:pic>
        <p:nvPicPr>
          <p:cNvPr id="4" name="Picture 3">
            <a:extLst>
              <a:ext uri="{FF2B5EF4-FFF2-40B4-BE49-F238E27FC236}">
                <a16:creationId xmlns:a16="http://schemas.microsoft.com/office/drawing/2014/main" id="{1C9A5A12-9406-C06B-A5CD-9996B587259F}"/>
              </a:ext>
            </a:extLst>
          </p:cNvPr>
          <p:cNvPicPr>
            <a:picLocks noChangeAspect="1"/>
          </p:cNvPicPr>
          <p:nvPr/>
        </p:nvPicPr>
        <p:blipFill>
          <a:blip r:embed="rId3">
            <a:clrChange>
              <a:clrFrom>
                <a:srgbClr val="FAFAFA"/>
              </a:clrFrom>
              <a:clrTo>
                <a:srgbClr val="FAFAFA">
                  <a:alpha val="0"/>
                </a:srgbClr>
              </a:clrTo>
            </a:clrChange>
          </a:blip>
          <a:stretch>
            <a:fillRect/>
          </a:stretch>
        </p:blipFill>
        <p:spPr>
          <a:xfrm>
            <a:off x="41733" y="6013459"/>
            <a:ext cx="1291102" cy="340129"/>
          </a:xfrm>
          <a:prstGeom prst="rect">
            <a:avLst/>
          </a:prstGeom>
        </p:spPr>
      </p:pic>
      <p:sp>
        <p:nvSpPr>
          <p:cNvPr id="2" name="TextBox 1">
            <a:extLst>
              <a:ext uri="{FF2B5EF4-FFF2-40B4-BE49-F238E27FC236}">
                <a16:creationId xmlns:a16="http://schemas.microsoft.com/office/drawing/2014/main" id="{385990F9-000A-CF8A-00AF-9DC71EFF3AA7}"/>
              </a:ext>
            </a:extLst>
          </p:cNvPr>
          <p:cNvSpPr txBox="1"/>
          <p:nvPr/>
        </p:nvSpPr>
        <p:spPr>
          <a:xfrm>
            <a:off x="2852907" y="5042170"/>
            <a:ext cx="439544" cy="276999"/>
          </a:xfrm>
          <a:prstGeom prst="rect">
            <a:avLst/>
          </a:prstGeom>
          <a:noFill/>
        </p:spPr>
        <p:txBody>
          <a:bodyPr vert="horz" wrap="none" lIns="91440" tIns="45720" rIns="91440" bIns="45720" rtlCol="0">
            <a:spAutoFit/>
          </a:bodyPr>
          <a:lstStyle/>
          <a:p>
            <a:pPr algn="l">
              <a:spcBef>
                <a:spcPts val="600"/>
              </a:spcBef>
            </a:pPr>
            <a:r>
              <a:rPr lang="en-GB" sz="1200" spc="0" baseline="0" noProof="0" dirty="0">
                <a:ln/>
                <a:solidFill>
                  <a:srgbClr val="669BD2"/>
                </a:solidFill>
                <a:latin typeface="Arial"/>
                <a:cs typeface="Arial"/>
                <a:sym typeface="Arial"/>
                <a:rtl val="0"/>
              </a:rPr>
              <a:t>217</a:t>
            </a:r>
          </a:p>
        </p:txBody>
      </p:sp>
      <p:sp>
        <p:nvSpPr>
          <p:cNvPr id="3" name="TextBox 2">
            <a:extLst>
              <a:ext uri="{FF2B5EF4-FFF2-40B4-BE49-F238E27FC236}">
                <a16:creationId xmlns:a16="http://schemas.microsoft.com/office/drawing/2014/main" id="{84388CAF-EACB-B472-4567-B0FF9F14342E}"/>
              </a:ext>
            </a:extLst>
          </p:cNvPr>
          <p:cNvSpPr txBox="1"/>
          <p:nvPr/>
        </p:nvSpPr>
        <p:spPr>
          <a:xfrm>
            <a:off x="5160343" y="5042170"/>
            <a:ext cx="354584" cy="276999"/>
          </a:xfrm>
          <a:prstGeom prst="rect">
            <a:avLst/>
          </a:prstGeom>
          <a:noFill/>
        </p:spPr>
        <p:txBody>
          <a:bodyPr vert="horz" wrap="none" lIns="91440" tIns="45720" rIns="91440" bIns="45720" rtlCol="0">
            <a:spAutoFit/>
          </a:bodyPr>
          <a:lstStyle/>
          <a:p>
            <a:pPr algn="l">
              <a:spcBef>
                <a:spcPts val="600"/>
              </a:spcBef>
            </a:pPr>
            <a:r>
              <a:rPr lang="en-GB" sz="1200" spc="0" baseline="0" noProof="0" dirty="0">
                <a:ln/>
                <a:solidFill>
                  <a:srgbClr val="669BD2"/>
                </a:solidFill>
                <a:latin typeface="Arial"/>
                <a:cs typeface="Arial"/>
                <a:sym typeface="Arial"/>
                <a:rtl val="0"/>
              </a:rPr>
              <a:t>62</a:t>
            </a:r>
          </a:p>
        </p:txBody>
      </p:sp>
      <p:sp>
        <p:nvSpPr>
          <p:cNvPr id="5" name="TextBox 4">
            <a:extLst>
              <a:ext uri="{FF2B5EF4-FFF2-40B4-BE49-F238E27FC236}">
                <a16:creationId xmlns:a16="http://schemas.microsoft.com/office/drawing/2014/main" id="{B2388D73-0288-8EEE-B890-C31BC55CB9C0}"/>
              </a:ext>
            </a:extLst>
          </p:cNvPr>
          <p:cNvSpPr txBox="1"/>
          <p:nvPr/>
        </p:nvSpPr>
        <p:spPr>
          <a:xfrm>
            <a:off x="4551044" y="5042170"/>
            <a:ext cx="439544" cy="276999"/>
          </a:xfrm>
          <a:prstGeom prst="rect">
            <a:avLst/>
          </a:prstGeom>
          <a:noFill/>
        </p:spPr>
        <p:txBody>
          <a:bodyPr vert="horz" wrap="none" lIns="91440" tIns="45720" rIns="91440" bIns="45720" rtlCol="0">
            <a:spAutoFit/>
          </a:bodyPr>
          <a:lstStyle/>
          <a:p>
            <a:pPr algn="l">
              <a:spcBef>
                <a:spcPts val="600"/>
              </a:spcBef>
            </a:pPr>
            <a:r>
              <a:rPr lang="en-GB" sz="1200" spc="0" baseline="0" noProof="0" dirty="0">
                <a:ln/>
                <a:solidFill>
                  <a:srgbClr val="669BD2"/>
                </a:solidFill>
                <a:latin typeface="Arial"/>
                <a:cs typeface="Arial"/>
                <a:sym typeface="Arial"/>
                <a:rtl val="0"/>
              </a:rPr>
              <a:t>142</a:t>
            </a:r>
          </a:p>
        </p:txBody>
      </p:sp>
      <p:sp>
        <p:nvSpPr>
          <p:cNvPr id="6" name="TextBox 5">
            <a:extLst>
              <a:ext uri="{FF2B5EF4-FFF2-40B4-BE49-F238E27FC236}">
                <a16:creationId xmlns:a16="http://schemas.microsoft.com/office/drawing/2014/main" id="{88FC8095-D033-91B7-6393-4228FA70D14F}"/>
              </a:ext>
            </a:extLst>
          </p:cNvPr>
          <p:cNvSpPr txBox="1"/>
          <p:nvPr/>
        </p:nvSpPr>
        <p:spPr>
          <a:xfrm>
            <a:off x="2301266" y="5042170"/>
            <a:ext cx="439544" cy="276999"/>
          </a:xfrm>
          <a:prstGeom prst="rect">
            <a:avLst/>
          </a:prstGeom>
          <a:noFill/>
        </p:spPr>
        <p:txBody>
          <a:bodyPr vert="horz" wrap="none" lIns="91440" tIns="45720" rIns="91440" bIns="45720" rtlCol="0">
            <a:spAutoFit/>
          </a:bodyPr>
          <a:lstStyle/>
          <a:p>
            <a:pPr algn="l">
              <a:spcBef>
                <a:spcPts val="600"/>
              </a:spcBef>
            </a:pPr>
            <a:r>
              <a:rPr lang="en-GB" sz="1200" spc="0" baseline="0" noProof="0" dirty="0">
                <a:ln/>
                <a:solidFill>
                  <a:srgbClr val="669BD2"/>
                </a:solidFill>
                <a:latin typeface="Arial"/>
                <a:cs typeface="Arial"/>
                <a:sym typeface="Arial"/>
                <a:rtl val="0"/>
              </a:rPr>
              <a:t>222</a:t>
            </a:r>
          </a:p>
        </p:txBody>
      </p:sp>
      <p:sp>
        <p:nvSpPr>
          <p:cNvPr id="7" name="TextBox 6">
            <a:extLst>
              <a:ext uri="{FF2B5EF4-FFF2-40B4-BE49-F238E27FC236}">
                <a16:creationId xmlns:a16="http://schemas.microsoft.com/office/drawing/2014/main" id="{EDEF333B-2CE2-428B-6B26-AE43798D45E7}"/>
              </a:ext>
            </a:extLst>
          </p:cNvPr>
          <p:cNvSpPr txBox="1"/>
          <p:nvPr/>
        </p:nvSpPr>
        <p:spPr>
          <a:xfrm>
            <a:off x="3986091" y="5042170"/>
            <a:ext cx="439544" cy="276999"/>
          </a:xfrm>
          <a:prstGeom prst="rect">
            <a:avLst/>
          </a:prstGeom>
          <a:noFill/>
        </p:spPr>
        <p:txBody>
          <a:bodyPr vert="horz" wrap="none" lIns="91440" tIns="45720" rIns="91440" bIns="45720" rtlCol="0">
            <a:spAutoFit/>
          </a:bodyPr>
          <a:lstStyle/>
          <a:p>
            <a:pPr algn="l">
              <a:spcBef>
                <a:spcPts val="600"/>
              </a:spcBef>
            </a:pPr>
            <a:r>
              <a:rPr lang="en-GB" sz="1200" spc="0" baseline="0" noProof="0" dirty="0">
                <a:ln/>
                <a:solidFill>
                  <a:srgbClr val="669BD2"/>
                </a:solidFill>
                <a:latin typeface="Arial"/>
                <a:cs typeface="Arial"/>
                <a:sym typeface="Arial"/>
                <a:rtl val="0"/>
              </a:rPr>
              <a:t>199</a:t>
            </a:r>
          </a:p>
        </p:txBody>
      </p:sp>
      <p:sp>
        <p:nvSpPr>
          <p:cNvPr id="10" name="TextBox 9">
            <a:extLst>
              <a:ext uri="{FF2B5EF4-FFF2-40B4-BE49-F238E27FC236}">
                <a16:creationId xmlns:a16="http://schemas.microsoft.com/office/drawing/2014/main" id="{8DF02C13-11FB-6944-E0C4-73971B059D5C}"/>
              </a:ext>
            </a:extLst>
          </p:cNvPr>
          <p:cNvSpPr txBox="1"/>
          <p:nvPr/>
        </p:nvSpPr>
        <p:spPr>
          <a:xfrm>
            <a:off x="1724876" y="5042170"/>
            <a:ext cx="439544" cy="276999"/>
          </a:xfrm>
          <a:prstGeom prst="rect">
            <a:avLst/>
          </a:prstGeom>
          <a:noFill/>
        </p:spPr>
        <p:txBody>
          <a:bodyPr vert="horz" wrap="none" lIns="91440" tIns="45720" rIns="91440" bIns="45720" rtlCol="0">
            <a:spAutoFit/>
          </a:bodyPr>
          <a:lstStyle/>
          <a:p>
            <a:pPr algn="l">
              <a:spcBef>
                <a:spcPts val="600"/>
              </a:spcBef>
            </a:pPr>
            <a:r>
              <a:rPr lang="en-GB" sz="1200" spc="0" baseline="0" noProof="0" dirty="0">
                <a:ln/>
                <a:solidFill>
                  <a:srgbClr val="669BD2"/>
                </a:solidFill>
                <a:latin typeface="Arial"/>
                <a:cs typeface="Arial"/>
                <a:sym typeface="Arial"/>
                <a:rtl val="0"/>
              </a:rPr>
              <a:t>228</a:t>
            </a:r>
          </a:p>
        </p:txBody>
      </p:sp>
      <p:sp>
        <p:nvSpPr>
          <p:cNvPr id="11" name="TextBox 10">
            <a:extLst>
              <a:ext uri="{FF2B5EF4-FFF2-40B4-BE49-F238E27FC236}">
                <a16:creationId xmlns:a16="http://schemas.microsoft.com/office/drawing/2014/main" id="{975E233C-E3EA-1081-89DB-50D4F60B3F1D}"/>
              </a:ext>
            </a:extLst>
          </p:cNvPr>
          <p:cNvSpPr txBox="1"/>
          <p:nvPr/>
        </p:nvSpPr>
        <p:spPr>
          <a:xfrm>
            <a:off x="3421295" y="5042170"/>
            <a:ext cx="439544" cy="276999"/>
          </a:xfrm>
          <a:prstGeom prst="rect">
            <a:avLst/>
          </a:prstGeom>
          <a:noFill/>
        </p:spPr>
        <p:txBody>
          <a:bodyPr vert="horz" wrap="none" lIns="91440" tIns="45720" rIns="91440" bIns="45720" rtlCol="0">
            <a:spAutoFit/>
          </a:bodyPr>
          <a:lstStyle/>
          <a:p>
            <a:pPr algn="l">
              <a:spcBef>
                <a:spcPts val="600"/>
              </a:spcBef>
            </a:pPr>
            <a:r>
              <a:rPr lang="en-GB" sz="1200" spc="0" baseline="0" noProof="0" dirty="0">
                <a:ln/>
                <a:solidFill>
                  <a:srgbClr val="669BD2"/>
                </a:solidFill>
                <a:latin typeface="Arial"/>
                <a:cs typeface="Arial"/>
                <a:sym typeface="Arial"/>
                <a:rtl val="0"/>
              </a:rPr>
              <a:t>205</a:t>
            </a:r>
          </a:p>
        </p:txBody>
      </p:sp>
      <p:sp>
        <p:nvSpPr>
          <p:cNvPr id="12" name="TextBox 11">
            <a:extLst>
              <a:ext uri="{FF2B5EF4-FFF2-40B4-BE49-F238E27FC236}">
                <a16:creationId xmlns:a16="http://schemas.microsoft.com/office/drawing/2014/main" id="{13925FF2-C051-7995-E7B7-A816A91ECDCD}"/>
              </a:ext>
            </a:extLst>
          </p:cNvPr>
          <p:cNvSpPr txBox="1"/>
          <p:nvPr/>
        </p:nvSpPr>
        <p:spPr>
          <a:xfrm>
            <a:off x="1158362" y="5042170"/>
            <a:ext cx="439544" cy="276999"/>
          </a:xfrm>
          <a:prstGeom prst="rect">
            <a:avLst/>
          </a:prstGeom>
          <a:noFill/>
        </p:spPr>
        <p:txBody>
          <a:bodyPr vert="horz" wrap="none" lIns="91440" tIns="45720" rIns="91440" bIns="45720" rtlCol="0">
            <a:spAutoFit/>
          </a:bodyPr>
          <a:lstStyle/>
          <a:p>
            <a:pPr algn="l">
              <a:spcBef>
                <a:spcPts val="600"/>
              </a:spcBef>
            </a:pPr>
            <a:r>
              <a:rPr lang="en-GB" sz="1200" spc="0" baseline="0" noProof="0" dirty="0">
                <a:ln/>
                <a:solidFill>
                  <a:srgbClr val="669BD2"/>
                </a:solidFill>
                <a:latin typeface="Arial"/>
                <a:cs typeface="Arial"/>
                <a:sym typeface="Arial"/>
                <a:rtl val="0"/>
              </a:rPr>
              <a:t>234</a:t>
            </a:r>
          </a:p>
        </p:txBody>
      </p:sp>
      <p:sp>
        <p:nvSpPr>
          <p:cNvPr id="13" name="TextBox 12">
            <a:extLst>
              <a:ext uri="{FF2B5EF4-FFF2-40B4-BE49-F238E27FC236}">
                <a16:creationId xmlns:a16="http://schemas.microsoft.com/office/drawing/2014/main" id="{4FBFC1FF-B421-D0C1-2FC1-1E3399649256}"/>
              </a:ext>
            </a:extLst>
          </p:cNvPr>
          <p:cNvSpPr txBox="1"/>
          <p:nvPr/>
        </p:nvSpPr>
        <p:spPr>
          <a:xfrm>
            <a:off x="222887" y="5042170"/>
            <a:ext cx="1015021" cy="276999"/>
          </a:xfrm>
          <a:prstGeom prst="rect">
            <a:avLst/>
          </a:prstGeom>
          <a:noFill/>
        </p:spPr>
        <p:txBody>
          <a:bodyPr vert="horz" wrap="none" lIns="91440" tIns="45720" rIns="91440" bIns="45720" rtlCol="0">
            <a:spAutoFit/>
          </a:bodyPr>
          <a:lstStyle/>
          <a:p>
            <a:pPr>
              <a:spcBef>
                <a:spcPts val="600"/>
              </a:spcBef>
            </a:pPr>
            <a:r>
              <a:rPr lang="en-GB" sz="1200" b="1" dirty="0">
                <a:ln/>
                <a:solidFill>
                  <a:srgbClr val="669BD2"/>
                </a:solidFill>
                <a:latin typeface="Arial"/>
                <a:cs typeface="Arial"/>
                <a:sym typeface="Arial"/>
                <a:rtl val="0"/>
              </a:rPr>
              <a:t>Finerenone</a:t>
            </a:r>
          </a:p>
        </p:txBody>
      </p:sp>
      <p:sp>
        <p:nvSpPr>
          <p:cNvPr id="14" name="TextBox 13">
            <a:extLst>
              <a:ext uri="{FF2B5EF4-FFF2-40B4-BE49-F238E27FC236}">
                <a16:creationId xmlns:a16="http://schemas.microsoft.com/office/drawing/2014/main" id="{FD69E665-0E16-5F26-2C77-47E9E947C348}"/>
              </a:ext>
            </a:extLst>
          </p:cNvPr>
          <p:cNvSpPr txBox="1"/>
          <p:nvPr/>
        </p:nvSpPr>
        <p:spPr>
          <a:xfrm>
            <a:off x="461424" y="5260873"/>
            <a:ext cx="774571" cy="276999"/>
          </a:xfrm>
          <a:prstGeom prst="rect">
            <a:avLst/>
          </a:prstGeom>
          <a:noFill/>
        </p:spPr>
        <p:txBody>
          <a:bodyPr vert="horz" wrap="none" lIns="91440" tIns="45720" rIns="91440" bIns="45720" rtlCol="0">
            <a:spAutoFit/>
          </a:bodyPr>
          <a:lstStyle/>
          <a:p>
            <a:pPr>
              <a:spcBef>
                <a:spcPts val="600"/>
              </a:spcBef>
            </a:pPr>
            <a:r>
              <a:rPr lang="en-GB" sz="1200" b="1" dirty="0">
                <a:ln/>
                <a:solidFill>
                  <a:srgbClr val="53585A"/>
                </a:solidFill>
                <a:latin typeface="Arial"/>
                <a:cs typeface="Arial"/>
                <a:sym typeface="Arial"/>
                <a:rtl val="0"/>
              </a:rPr>
              <a:t>Placebo</a:t>
            </a:r>
          </a:p>
        </p:txBody>
      </p:sp>
      <p:sp>
        <p:nvSpPr>
          <p:cNvPr id="15" name="TextBox 14">
            <a:extLst>
              <a:ext uri="{FF2B5EF4-FFF2-40B4-BE49-F238E27FC236}">
                <a16:creationId xmlns:a16="http://schemas.microsoft.com/office/drawing/2014/main" id="{183BAE0C-5E2C-FA46-5D9C-87AFA5A238A8}"/>
              </a:ext>
            </a:extLst>
          </p:cNvPr>
          <p:cNvSpPr txBox="1"/>
          <p:nvPr/>
        </p:nvSpPr>
        <p:spPr>
          <a:xfrm>
            <a:off x="2852907" y="5260873"/>
            <a:ext cx="439544" cy="276999"/>
          </a:xfrm>
          <a:prstGeom prst="rect">
            <a:avLst/>
          </a:prstGeom>
          <a:noFill/>
        </p:spPr>
        <p:txBody>
          <a:bodyPr vert="horz" wrap="none" lIns="91440" tIns="45720" rIns="91440" bIns="45720" rtlCol="0">
            <a:spAutoFit/>
          </a:bodyPr>
          <a:lstStyle/>
          <a:p>
            <a:pPr algn="l">
              <a:spcBef>
                <a:spcPts val="600"/>
              </a:spcBef>
            </a:pPr>
            <a:r>
              <a:rPr lang="en-GB" sz="1200" dirty="0">
                <a:ln/>
                <a:solidFill>
                  <a:srgbClr val="53585A"/>
                </a:solidFill>
                <a:latin typeface="Arial"/>
                <a:cs typeface="Arial"/>
                <a:sym typeface="Arial"/>
                <a:rtl val="0"/>
              </a:rPr>
              <a:t>205</a:t>
            </a:r>
          </a:p>
        </p:txBody>
      </p:sp>
      <p:sp>
        <p:nvSpPr>
          <p:cNvPr id="19" name="TextBox 18">
            <a:extLst>
              <a:ext uri="{FF2B5EF4-FFF2-40B4-BE49-F238E27FC236}">
                <a16:creationId xmlns:a16="http://schemas.microsoft.com/office/drawing/2014/main" id="{95C1D5CB-9928-EEE7-ED28-E3BF18E64F66}"/>
              </a:ext>
            </a:extLst>
          </p:cNvPr>
          <p:cNvSpPr txBox="1"/>
          <p:nvPr/>
        </p:nvSpPr>
        <p:spPr>
          <a:xfrm>
            <a:off x="5160343" y="5260873"/>
            <a:ext cx="354584" cy="276999"/>
          </a:xfrm>
          <a:prstGeom prst="rect">
            <a:avLst/>
          </a:prstGeom>
          <a:noFill/>
        </p:spPr>
        <p:txBody>
          <a:bodyPr vert="horz" wrap="none" lIns="91440" tIns="45720" rIns="91440" bIns="45720" rtlCol="0">
            <a:spAutoFit/>
          </a:bodyPr>
          <a:lstStyle/>
          <a:p>
            <a:pPr algn="l">
              <a:spcBef>
                <a:spcPts val="600"/>
              </a:spcBef>
            </a:pPr>
            <a:r>
              <a:rPr lang="en-GB" sz="1200" dirty="0">
                <a:ln/>
                <a:solidFill>
                  <a:srgbClr val="53585A"/>
                </a:solidFill>
                <a:latin typeface="Arial"/>
                <a:cs typeface="Arial"/>
                <a:sym typeface="Arial"/>
                <a:rtl val="0"/>
              </a:rPr>
              <a:t>57</a:t>
            </a:r>
          </a:p>
        </p:txBody>
      </p:sp>
      <p:sp>
        <p:nvSpPr>
          <p:cNvPr id="20" name="TextBox 19">
            <a:extLst>
              <a:ext uri="{FF2B5EF4-FFF2-40B4-BE49-F238E27FC236}">
                <a16:creationId xmlns:a16="http://schemas.microsoft.com/office/drawing/2014/main" id="{A5A02CC9-9499-9AA4-A126-B82EC3B985C9}"/>
              </a:ext>
            </a:extLst>
          </p:cNvPr>
          <p:cNvSpPr txBox="1"/>
          <p:nvPr/>
        </p:nvSpPr>
        <p:spPr>
          <a:xfrm>
            <a:off x="4551044" y="5260873"/>
            <a:ext cx="428131" cy="276999"/>
          </a:xfrm>
          <a:prstGeom prst="rect">
            <a:avLst/>
          </a:prstGeom>
          <a:noFill/>
        </p:spPr>
        <p:txBody>
          <a:bodyPr vert="horz" wrap="none" lIns="91440" tIns="45720" rIns="91440" bIns="45720" rtlCol="0">
            <a:spAutoFit/>
          </a:bodyPr>
          <a:lstStyle/>
          <a:p>
            <a:pPr algn="l">
              <a:spcBef>
                <a:spcPts val="600"/>
              </a:spcBef>
            </a:pPr>
            <a:r>
              <a:rPr lang="en-GB" sz="1200" dirty="0">
                <a:ln/>
                <a:solidFill>
                  <a:srgbClr val="53585A"/>
                </a:solidFill>
                <a:latin typeface="Arial"/>
                <a:cs typeface="Arial"/>
                <a:sym typeface="Arial"/>
                <a:rtl val="0"/>
              </a:rPr>
              <a:t>110</a:t>
            </a:r>
          </a:p>
        </p:txBody>
      </p:sp>
      <p:sp>
        <p:nvSpPr>
          <p:cNvPr id="21" name="TextBox 20">
            <a:extLst>
              <a:ext uri="{FF2B5EF4-FFF2-40B4-BE49-F238E27FC236}">
                <a16:creationId xmlns:a16="http://schemas.microsoft.com/office/drawing/2014/main" id="{600837A8-F6D6-0D0E-3DDA-869B1454116E}"/>
              </a:ext>
            </a:extLst>
          </p:cNvPr>
          <p:cNvSpPr txBox="1"/>
          <p:nvPr/>
        </p:nvSpPr>
        <p:spPr>
          <a:xfrm>
            <a:off x="2301266" y="5260873"/>
            <a:ext cx="428131" cy="276999"/>
          </a:xfrm>
          <a:prstGeom prst="rect">
            <a:avLst/>
          </a:prstGeom>
          <a:noFill/>
        </p:spPr>
        <p:txBody>
          <a:bodyPr vert="horz" wrap="none" lIns="91440" tIns="45720" rIns="91440" bIns="45720" rtlCol="0">
            <a:spAutoFit/>
          </a:bodyPr>
          <a:lstStyle/>
          <a:p>
            <a:pPr algn="l">
              <a:spcBef>
                <a:spcPts val="600"/>
              </a:spcBef>
            </a:pPr>
            <a:r>
              <a:rPr lang="en-GB" sz="1200" dirty="0">
                <a:ln/>
                <a:solidFill>
                  <a:srgbClr val="53585A"/>
                </a:solidFill>
                <a:latin typeface="Arial"/>
                <a:cs typeface="Arial"/>
                <a:sym typeface="Arial"/>
                <a:rtl val="0"/>
              </a:rPr>
              <a:t>211</a:t>
            </a:r>
          </a:p>
        </p:txBody>
      </p:sp>
      <p:sp>
        <p:nvSpPr>
          <p:cNvPr id="22" name="TextBox 21">
            <a:extLst>
              <a:ext uri="{FF2B5EF4-FFF2-40B4-BE49-F238E27FC236}">
                <a16:creationId xmlns:a16="http://schemas.microsoft.com/office/drawing/2014/main" id="{D456CF1B-2EE1-4285-7D81-E6CE5B668197}"/>
              </a:ext>
            </a:extLst>
          </p:cNvPr>
          <p:cNvSpPr txBox="1"/>
          <p:nvPr/>
        </p:nvSpPr>
        <p:spPr>
          <a:xfrm>
            <a:off x="3986091" y="5260873"/>
            <a:ext cx="439544" cy="276999"/>
          </a:xfrm>
          <a:prstGeom prst="rect">
            <a:avLst/>
          </a:prstGeom>
          <a:noFill/>
        </p:spPr>
        <p:txBody>
          <a:bodyPr vert="horz" wrap="none" lIns="91440" tIns="45720" rIns="91440" bIns="45720" rtlCol="0">
            <a:spAutoFit/>
          </a:bodyPr>
          <a:lstStyle/>
          <a:p>
            <a:pPr algn="l">
              <a:spcBef>
                <a:spcPts val="600"/>
              </a:spcBef>
            </a:pPr>
            <a:r>
              <a:rPr lang="en-GB" sz="1200" dirty="0">
                <a:ln/>
                <a:solidFill>
                  <a:srgbClr val="53585A"/>
                </a:solidFill>
                <a:latin typeface="Arial"/>
                <a:cs typeface="Arial"/>
                <a:sym typeface="Arial"/>
                <a:rtl val="0"/>
              </a:rPr>
              <a:t>185</a:t>
            </a:r>
          </a:p>
        </p:txBody>
      </p:sp>
      <p:sp>
        <p:nvSpPr>
          <p:cNvPr id="23" name="TextBox 22">
            <a:extLst>
              <a:ext uri="{FF2B5EF4-FFF2-40B4-BE49-F238E27FC236}">
                <a16:creationId xmlns:a16="http://schemas.microsoft.com/office/drawing/2014/main" id="{0E2CDC73-30A7-1AD8-BD32-86F3ADC06DBE}"/>
              </a:ext>
            </a:extLst>
          </p:cNvPr>
          <p:cNvSpPr txBox="1"/>
          <p:nvPr/>
        </p:nvSpPr>
        <p:spPr>
          <a:xfrm>
            <a:off x="1724876" y="5260873"/>
            <a:ext cx="439544" cy="276999"/>
          </a:xfrm>
          <a:prstGeom prst="rect">
            <a:avLst/>
          </a:prstGeom>
          <a:noFill/>
        </p:spPr>
        <p:txBody>
          <a:bodyPr vert="horz" wrap="none" lIns="91440" tIns="45720" rIns="91440" bIns="45720" rtlCol="0">
            <a:spAutoFit/>
          </a:bodyPr>
          <a:lstStyle/>
          <a:p>
            <a:pPr algn="l">
              <a:spcBef>
                <a:spcPts val="600"/>
              </a:spcBef>
            </a:pPr>
            <a:r>
              <a:rPr lang="en-GB" sz="1200" dirty="0">
                <a:ln/>
                <a:solidFill>
                  <a:srgbClr val="53585A"/>
                </a:solidFill>
                <a:latin typeface="Arial"/>
                <a:cs typeface="Arial"/>
                <a:sym typeface="Arial"/>
                <a:rtl val="0"/>
              </a:rPr>
              <a:t>219</a:t>
            </a:r>
          </a:p>
        </p:txBody>
      </p:sp>
      <p:sp>
        <p:nvSpPr>
          <p:cNvPr id="24" name="TextBox 23">
            <a:extLst>
              <a:ext uri="{FF2B5EF4-FFF2-40B4-BE49-F238E27FC236}">
                <a16:creationId xmlns:a16="http://schemas.microsoft.com/office/drawing/2014/main" id="{A711737E-7AF6-9F09-B1E3-108C3E2E0D55}"/>
              </a:ext>
            </a:extLst>
          </p:cNvPr>
          <p:cNvSpPr txBox="1"/>
          <p:nvPr/>
        </p:nvSpPr>
        <p:spPr>
          <a:xfrm>
            <a:off x="3421295" y="5260873"/>
            <a:ext cx="439544" cy="276999"/>
          </a:xfrm>
          <a:prstGeom prst="rect">
            <a:avLst/>
          </a:prstGeom>
          <a:noFill/>
        </p:spPr>
        <p:txBody>
          <a:bodyPr vert="horz" wrap="none" lIns="91440" tIns="45720" rIns="91440" bIns="45720" rtlCol="0">
            <a:spAutoFit/>
          </a:bodyPr>
          <a:lstStyle/>
          <a:p>
            <a:pPr algn="l">
              <a:spcBef>
                <a:spcPts val="600"/>
              </a:spcBef>
            </a:pPr>
            <a:r>
              <a:rPr lang="en-GB" sz="1200" dirty="0">
                <a:ln/>
                <a:solidFill>
                  <a:srgbClr val="53585A"/>
                </a:solidFill>
                <a:latin typeface="Arial"/>
                <a:cs typeface="Arial"/>
                <a:sym typeface="Arial"/>
                <a:rtl val="0"/>
              </a:rPr>
              <a:t>194</a:t>
            </a:r>
          </a:p>
        </p:txBody>
      </p:sp>
      <p:sp>
        <p:nvSpPr>
          <p:cNvPr id="28" name="TextBox 27">
            <a:extLst>
              <a:ext uri="{FF2B5EF4-FFF2-40B4-BE49-F238E27FC236}">
                <a16:creationId xmlns:a16="http://schemas.microsoft.com/office/drawing/2014/main" id="{C1329054-4808-47E2-4479-FF18680D83AA}"/>
              </a:ext>
            </a:extLst>
          </p:cNvPr>
          <p:cNvSpPr txBox="1"/>
          <p:nvPr/>
        </p:nvSpPr>
        <p:spPr>
          <a:xfrm>
            <a:off x="1158362" y="5260873"/>
            <a:ext cx="439544" cy="276999"/>
          </a:xfrm>
          <a:prstGeom prst="rect">
            <a:avLst/>
          </a:prstGeom>
          <a:noFill/>
        </p:spPr>
        <p:txBody>
          <a:bodyPr vert="horz" wrap="none" lIns="91440" tIns="45720" rIns="91440" bIns="45720" rtlCol="0">
            <a:spAutoFit/>
          </a:bodyPr>
          <a:lstStyle/>
          <a:p>
            <a:pPr algn="l">
              <a:spcBef>
                <a:spcPts val="600"/>
              </a:spcBef>
            </a:pPr>
            <a:r>
              <a:rPr lang="en-GB" sz="1200" dirty="0">
                <a:ln/>
                <a:solidFill>
                  <a:srgbClr val="53585A"/>
                </a:solidFill>
                <a:latin typeface="Arial"/>
                <a:cs typeface="Arial"/>
                <a:sym typeface="Arial"/>
                <a:rtl val="0"/>
              </a:rPr>
              <a:t>225</a:t>
            </a:r>
          </a:p>
        </p:txBody>
      </p:sp>
      <p:sp>
        <p:nvSpPr>
          <p:cNvPr id="31" name="TextBox 30">
            <a:extLst>
              <a:ext uri="{FF2B5EF4-FFF2-40B4-BE49-F238E27FC236}">
                <a16:creationId xmlns:a16="http://schemas.microsoft.com/office/drawing/2014/main" id="{35A96A65-A912-99E2-203A-02EE7B8E5D06}"/>
              </a:ext>
            </a:extLst>
          </p:cNvPr>
          <p:cNvSpPr txBox="1"/>
          <p:nvPr/>
        </p:nvSpPr>
        <p:spPr>
          <a:xfrm>
            <a:off x="2562935" y="4510095"/>
            <a:ext cx="1699504" cy="276999"/>
          </a:xfrm>
          <a:prstGeom prst="rect">
            <a:avLst/>
          </a:prstGeom>
          <a:noFill/>
        </p:spPr>
        <p:txBody>
          <a:bodyPr vert="horz" wrap="none" lIns="91440" tIns="45720" rIns="91440" bIns="45720" rtlCol="0">
            <a:spAutoFit/>
          </a:bodyPr>
          <a:lstStyle/>
          <a:p>
            <a:pPr algn="l">
              <a:spcBef>
                <a:spcPts val="600"/>
              </a:spcBef>
            </a:pPr>
            <a:r>
              <a:rPr lang="en-GB" sz="1200" b="1" noProof="0" dirty="0">
                <a:solidFill>
                  <a:srgbClr val="53585A"/>
                </a:solidFill>
                <a:latin typeface="Arial" panose="020B0604020202020204" pitchFamily="34" charset="0"/>
                <a:ea typeface="+mn-ea"/>
                <a:cs typeface="Arial" panose="020B0604020202020204" pitchFamily="34" charset="0"/>
                <a:sym typeface="Arial"/>
              </a:rPr>
              <a:t>Months to first event</a:t>
            </a:r>
          </a:p>
        </p:txBody>
      </p:sp>
      <p:sp>
        <p:nvSpPr>
          <p:cNvPr id="32" name="Freeform 31">
            <a:extLst>
              <a:ext uri="{FF2B5EF4-FFF2-40B4-BE49-F238E27FC236}">
                <a16:creationId xmlns:a16="http://schemas.microsoft.com/office/drawing/2014/main" id="{8F2CAB06-7833-4D34-CE9C-386462BCE2D8}"/>
              </a:ext>
            </a:extLst>
          </p:cNvPr>
          <p:cNvSpPr/>
          <p:nvPr/>
        </p:nvSpPr>
        <p:spPr>
          <a:xfrm>
            <a:off x="1387995" y="2070697"/>
            <a:ext cx="15615" cy="2149217"/>
          </a:xfrm>
          <a:custGeom>
            <a:avLst/>
            <a:gdLst>
              <a:gd name="csX0" fmla="*/ 0 w 15615"/>
              <a:gd name="csY0" fmla="*/ 2149218 h 2149217"/>
              <a:gd name="csX1" fmla="*/ 0 w 15615"/>
              <a:gd name="csY1" fmla="*/ 0 h 2149217"/>
            </a:gdLst>
            <a:ahLst/>
            <a:cxnLst>
              <a:cxn ang="0">
                <a:pos x="csX0" y="csY0"/>
              </a:cxn>
              <a:cxn ang="0">
                <a:pos x="csX1" y="csY1"/>
              </a:cxn>
            </a:cxnLst>
            <a:rect l="l" t="t" r="r" b="b"/>
            <a:pathLst>
              <a:path w="15615" h="2149217">
                <a:moveTo>
                  <a:pt x="0" y="2149218"/>
                </a:moveTo>
                <a:lnTo>
                  <a:pt x="0" y="0"/>
                </a:lnTo>
              </a:path>
            </a:pathLst>
          </a:custGeom>
          <a:ln w="12700" cap="sq">
            <a:solidFill>
              <a:schemeClr val="tx1"/>
            </a:solidFill>
            <a:prstDash val="solid"/>
            <a:round/>
          </a:ln>
        </p:spPr>
        <p:txBody>
          <a:bodyPr/>
          <a:lstStyle/>
          <a:p>
            <a:endParaRPr lang="en-GB" sz="1200" noProof="0" dirty="0"/>
          </a:p>
        </p:txBody>
      </p:sp>
      <p:grpSp>
        <p:nvGrpSpPr>
          <p:cNvPr id="33" name="Graphic 3">
            <a:extLst>
              <a:ext uri="{FF2B5EF4-FFF2-40B4-BE49-F238E27FC236}">
                <a16:creationId xmlns:a16="http://schemas.microsoft.com/office/drawing/2014/main" id="{50FF53BE-E9F6-29D2-BD95-9B8EE94D14C2}"/>
              </a:ext>
            </a:extLst>
          </p:cNvPr>
          <p:cNvGrpSpPr/>
          <p:nvPr/>
        </p:nvGrpSpPr>
        <p:grpSpPr>
          <a:xfrm>
            <a:off x="1349738" y="2070697"/>
            <a:ext cx="4180773" cy="2187018"/>
            <a:chOff x="1592882" y="2070697"/>
            <a:chExt cx="4180773" cy="2187018"/>
          </a:xfrm>
        </p:grpSpPr>
        <p:sp>
          <p:nvSpPr>
            <p:cNvPr id="55" name="Freeform 33">
              <a:extLst>
                <a:ext uri="{FF2B5EF4-FFF2-40B4-BE49-F238E27FC236}">
                  <a16:creationId xmlns:a16="http://schemas.microsoft.com/office/drawing/2014/main" id="{FA8E33BF-2847-192B-967E-04DA63514E9B}"/>
                </a:ext>
              </a:extLst>
            </p:cNvPr>
            <p:cNvSpPr/>
            <p:nvPr/>
          </p:nvSpPr>
          <p:spPr>
            <a:xfrm>
              <a:off x="1592882" y="4220069"/>
              <a:ext cx="38256" cy="15492"/>
            </a:xfrm>
            <a:custGeom>
              <a:avLst/>
              <a:gdLst>
                <a:gd name="csX0" fmla="*/ 0 w 38256"/>
                <a:gd name="csY0" fmla="*/ 0 h 15492"/>
                <a:gd name="csX1" fmla="*/ 38257 w 38256"/>
                <a:gd name="csY1" fmla="*/ 0 h 15492"/>
              </a:gdLst>
              <a:ahLst/>
              <a:cxnLst>
                <a:cxn ang="0">
                  <a:pos x="csX0" y="csY0"/>
                </a:cxn>
                <a:cxn ang="0">
                  <a:pos x="csX1" y="csY1"/>
                </a:cxn>
              </a:cxnLst>
              <a:rect l="l" t="t" r="r" b="b"/>
              <a:pathLst>
                <a:path w="38256" h="15492">
                  <a:moveTo>
                    <a:pt x="0" y="0"/>
                  </a:moveTo>
                  <a:lnTo>
                    <a:pt x="38257" y="0"/>
                  </a:lnTo>
                </a:path>
              </a:pathLst>
            </a:custGeom>
            <a:ln w="12700" cap="flat">
              <a:solidFill>
                <a:schemeClr val="tx1"/>
              </a:solidFill>
              <a:prstDash val="solid"/>
              <a:round/>
            </a:ln>
          </p:spPr>
          <p:txBody>
            <a:bodyPr/>
            <a:lstStyle/>
            <a:p>
              <a:endParaRPr lang="en-GB" sz="1200" noProof="0" dirty="0"/>
            </a:p>
          </p:txBody>
        </p:sp>
        <p:sp>
          <p:nvSpPr>
            <p:cNvPr id="57" name="Freeform 34">
              <a:extLst>
                <a:ext uri="{FF2B5EF4-FFF2-40B4-BE49-F238E27FC236}">
                  <a16:creationId xmlns:a16="http://schemas.microsoft.com/office/drawing/2014/main" id="{C5D9A0B2-9566-DB2E-23ED-E03638EC0B04}"/>
                </a:ext>
              </a:extLst>
            </p:cNvPr>
            <p:cNvSpPr/>
            <p:nvPr/>
          </p:nvSpPr>
          <p:spPr>
            <a:xfrm>
              <a:off x="1592882" y="3862202"/>
              <a:ext cx="38256" cy="15492"/>
            </a:xfrm>
            <a:custGeom>
              <a:avLst/>
              <a:gdLst>
                <a:gd name="csX0" fmla="*/ 0 w 38256"/>
                <a:gd name="csY0" fmla="*/ 0 h 15492"/>
                <a:gd name="csX1" fmla="*/ 38257 w 38256"/>
                <a:gd name="csY1" fmla="*/ 0 h 15492"/>
              </a:gdLst>
              <a:ahLst/>
              <a:cxnLst>
                <a:cxn ang="0">
                  <a:pos x="csX0" y="csY0"/>
                </a:cxn>
                <a:cxn ang="0">
                  <a:pos x="csX1" y="csY1"/>
                </a:cxn>
              </a:cxnLst>
              <a:rect l="l" t="t" r="r" b="b"/>
              <a:pathLst>
                <a:path w="38256" h="15492">
                  <a:moveTo>
                    <a:pt x="0" y="0"/>
                  </a:moveTo>
                  <a:lnTo>
                    <a:pt x="38257" y="0"/>
                  </a:lnTo>
                </a:path>
              </a:pathLst>
            </a:custGeom>
            <a:ln w="12700" cap="flat">
              <a:solidFill>
                <a:schemeClr val="tx1"/>
              </a:solidFill>
              <a:prstDash val="solid"/>
              <a:round/>
            </a:ln>
          </p:spPr>
          <p:txBody>
            <a:bodyPr/>
            <a:lstStyle/>
            <a:p>
              <a:endParaRPr lang="en-GB" sz="1200" noProof="0" dirty="0"/>
            </a:p>
          </p:txBody>
        </p:sp>
        <p:sp>
          <p:nvSpPr>
            <p:cNvPr id="58" name="Freeform 35">
              <a:extLst>
                <a:ext uri="{FF2B5EF4-FFF2-40B4-BE49-F238E27FC236}">
                  <a16:creationId xmlns:a16="http://schemas.microsoft.com/office/drawing/2014/main" id="{E514AF3C-5BF3-B653-787F-AAE4615B96E4}"/>
                </a:ext>
              </a:extLst>
            </p:cNvPr>
            <p:cNvSpPr/>
            <p:nvPr/>
          </p:nvSpPr>
          <p:spPr>
            <a:xfrm>
              <a:off x="1592882" y="3504180"/>
              <a:ext cx="38256" cy="15492"/>
            </a:xfrm>
            <a:custGeom>
              <a:avLst/>
              <a:gdLst>
                <a:gd name="csX0" fmla="*/ 0 w 38256"/>
                <a:gd name="csY0" fmla="*/ 0 h 15492"/>
                <a:gd name="csX1" fmla="*/ 38257 w 38256"/>
                <a:gd name="csY1" fmla="*/ 0 h 15492"/>
              </a:gdLst>
              <a:ahLst/>
              <a:cxnLst>
                <a:cxn ang="0">
                  <a:pos x="csX0" y="csY0"/>
                </a:cxn>
                <a:cxn ang="0">
                  <a:pos x="csX1" y="csY1"/>
                </a:cxn>
              </a:cxnLst>
              <a:rect l="l" t="t" r="r" b="b"/>
              <a:pathLst>
                <a:path w="38256" h="15492">
                  <a:moveTo>
                    <a:pt x="0" y="0"/>
                  </a:moveTo>
                  <a:lnTo>
                    <a:pt x="38257" y="0"/>
                  </a:lnTo>
                </a:path>
              </a:pathLst>
            </a:custGeom>
            <a:ln w="12700" cap="flat">
              <a:solidFill>
                <a:schemeClr val="tx1"/>
              </a:solidFill>
              <a:prstDash val="solid"/>
              <a:round/>
            </a:ln>
          </p:spPr>
          <p:txBody>
            <a:bodyPr/>
            <a:lstStyle/>
            <a:p>
              <a:endParaRPr lang="en-GB" sz="1200" noProof="0" dirty="0"/>
            </a:p>
          </p:txBody>
        </p:sp>
        <p:sp>
          <p:nvSpPr>
            <p:cNvPr id="59" name="Freeform 36">
              <a:extLst>
                <a:ext uri="{FF2B5EF4-FFF2-40B4-BE49-F238E27FC236}">
                  <a16:creationId xmlns:a16="http://schemas.microsoft.com/office/drawing/2014/main" id="{CFD11069-5C39-C082-A218-EEB30BC407F9}"/>
                </a:ext>
              </a:extLst>
            </p:cNvPr>
            <p:cNvSpPr/>
            <p:nvPr/>
          </p:nvSpPr>
          <p:spPr>
            <a:xfrm>
              <a:off x="1592882" y="3146312"/>
              <a:ext cx="38256" cy="15492"/>
            </a:xfrm>
            <a:custGeom>
              <a:avLst/>
              <a:gdLst>
                <a:gd name="csX0" fmla="*/ 0 w 38256"/>
                <a:gd name="csY0" fmla="*/ 0 h 15492"/>
                <a:gd name="csX1" fmla="*/ 38257 w 38256"/>
                <a:gd name="csY1" fmla="*/ 0 h 15492"/>
              </a:gdLst>
              <a:ahLst/>
              <a:cxnLst>
                <a:cxn ang="0">
                  <a:pos x="csX0" y="csY0"/>
                </a:cxn>
                <a:cxn ang="0">
                  <a:pos x="csX1" y="csY1"/>
                </a:cxn>
              </a:cxnLst>
              <a:rect l="l" t="t" r="r" b="b"/>
              <a:pathLst>
                <a:path w="38256" h="15492">
                  <a:moveTo>
                    <a:pt x="0" y="0"/>
                  </a:moveTo>
                  <a:lnTo>
                    <a:pt x="38257" y="0"/>
                  </a:lnTo>
                </a:path>
              </a:pathLst>
            </a:custGeom>
            <a:ln w="12700" cap="flat">
              <a:solidFill>
                <a:schemeClr val="tx1"/>
              </a:solidFill>
              <a:prstDash val="solid"/>
              <a:round/>
            </a:ln>
          </p:spPr>
          <p:txBody>
            <a:bodyPr/>
            <a:lstStyle/>
            <a:p>
              <a:endParaRPr lang="en-GB" sz="1200" noProof="0" dirty="0"/>
            </a:p>
          </p:txBody>
        </p:sp>
        <p:sp>
          <p:nvSpPr>
            <p:cNvPr id="60" name="Freeform 37">
              <a:extLst>
                <a:ext uri="{FF2B5EF4-FFF2-40B4-BE49-F238E27FC236}">
                  <a16:creationId xmlns:a16="http://schemas.microsoft.com/office/drawing/2014/main" id="{7774B9A9-161B-6E92-865A-065BD88D51FC}"/>
                </a:ext>
              </a:extLst>
            </p:cNvPr>
            <p:cNvSpPr/>
            <p:nvPr/>
          </p:nvSpPr>
          <p:spPr>
            <a:xfrm>
              <a:off x="1592882" y="2786586"/>
              <a:ext cx="38256" cy="15492"/>
            </a:xfrm>
            <a:custGeom>
              <a:avLst/>
              <a:gdLst>
                <a:gd name="csX0" fmla="*/ 0 w 38256"/>
                <a:gd name="csY0" fmla="*/ 0 h 15492"/>
                <a:gd name="csX1" fmla="*/ 38257 w 38256"/>
                <a:gd name="csY1" fmla="*/ 0 h 15492"/>
              </a:gdLst>
              <a:ahLst/>
              <a:cxnLst>
                <a:cxn ang="0">
                  <a:pos x="csX0" y="csY0"/>
                </a:cxn>
                <a:cxn ang="0">
                  <a:pos x="csX1" y="csY1"/>
                </a:cxn>
              </a:cxnLst>
              <a:rect l="l" t="t" r="r" b="b"/>
              <a:pathLst>
                <a:path w="38256" h="15492">
                  <a:moveTo>
                    <a:pt x="0" y="0"/>
                  </a:moveTo>
                  <a:lnTo>
                    <a:pt x="38257" y="0"/>
                  </a:lnTo>
                </a:path>
              </a:pathLst>
            </a:custGeom>
            <a:ln w="12700" cap="flat">
              <a:solidFill>
                <a:schemeClr val="tx1"/>
              </a:solidFill>
              <a:prstDash val="solid"/>
              <a:round/>
            </a:ln>
          </p:spPr>
          <p:txBody>
            <a:bodyPr/>
            <a:lstStyle/>
            <a:p>
              <a:endParaRPr lang="en-GB" sz="1200" noProof="0" dirty="0"/>
            </a:p>
          </p:txBody>
        </p:sp>
        <p:sp>
          <p:nvSpPr>
            <p:cNvPr id="61" name="Freeform 38">
              <a:extLst>
                <a:ext uri="{FF2B5EF4-FFF2-40B4-BE49-F238E27FC236}">
                  <a16:creationId xmlns:a16="http://schemas.microsoft.com/office/drawing/2014/main" id="{8B065E9B-0698-1DBE-26DC-B5DDD8F5B3D1}"/>
                </a:ext>
              </a:extLst>
            </p:cNvPr>
            <p:cNvSpPr/>
            <p:nvPr/>
          </p:nvSpPr>
          <p:spPr>
            <a:xfrm>
              <a:off x="1592882" y="2428719"/>
              <a:ext cx="38256" cy="15492"/>
            </a:xfrm>
            <a:custGeom>
              <a:avLst/>
              <a:gdLst>
                <a:gd name="csX0" fmla="*/ 0 w 38256"/>
                <a:gd name="csY0" fmla="*/ 0 h 15492"/>
                <a:gd name="csX1" fmla="*/ 38257 w 38256"/>
                <a:gd name="csY1" fmla="*/ 0 h 15492"/>
              </a:gdLst>
              <a:ahLst/>
              <a:cxnLst>
                <a:cxn ang="0">
                  <a:pos x="csX0" y="csY0"/>
                </a:cxn>
                <a:cxn ang="0">
                  <a:pos x="csX1" y="csY1"/>
                </a:cxn>
              </a:cxnLst>
              <a:rect l="l" t="t" r="r" b="b"/>
              <a:pathLst>
                <a:path w="38256" h="15492">
                  <a:moveTo>
                    <a:pt x="0" y="0"/>
                  </a:moveTo>
                  <a:lnTo>
                    <a:pt x="38257" y="0"/>
                  </a:lnTo>
                </a:path>
              </a:pathLst>
            </a:custGeom>
            <a:ln w="12700" cap="flat">
              <a:solidFill>
                <a:schemeClr val="tx1"/>
              </a:solidFill>
              <a:prstDash val="solid"/>
              <a:round/>
            </a:ln>
          </p:spPr>
          <p:txBody>
            <a:bodyPr/>
            <a:lstStyle/>
            <a:p>
              <a:endParaRPr lang="en-GB" sz="1200" noProof="0" dirty="0"/>
            </a:p>
          </p:txBody>
        </p:sp>
        <p:sp>
          <p:nvSpPr>
            <p:cNvPr id="62" name="Freeform 39">
              <a:extLst>
                <a:ext uri="{FF2B5EF4-FFF2-40B4-BE49-F238E27FC236}">
                  <a16:creationId xmlns:a16="http://schemas.microsoft.com/office/drawing/2014/main" id="{003033DF-8522-D8EC-2D1B-895E27FB2C26}"/>
                </a:ext>
              </a:extLst>
            </p:cNvPr>
            <p:cNvSpPr/>
            <p:nvPr/>
          </p:nvSpPr>
          <p:spPr>
            <a:xfrm>
              <a:off x="1592882" y="2070697"/>
              <a:ext cx="38256" cy="15492"/>
            </a:xfrm>
            <a:custGeom>
              <a:avLst/>
              <a:gdLst>
                <a:gd name="csX0" fmla="*/ 0 w 38256"/>
                <a:gd name="csY0" fmla="*/ 0 h 15492"/>
                <a:gd name="csX1" fmla="*/ 38257 w 38256"/>
                <a:gd name="csY1" fmla="*/ 0 h 15492"/>
              </a:gdLst>
              <a:ahLst/>
              <a:cxnLst>
                <a:cxn ang="0">
                  <a:pos x="csX0" y="csY0"/>
                </a:cxn>
                <a:cxn ang="0">
                  <a:pos x="csX1" y="csY1"/>
                </a:cxn>
              </a:cxnLst>
              <a:rect l="l" t="t" r="r" b="b"/>
              <a:pathLst>
                <a:path w="38256" h="15492">
                  <a:moveTo>
                    <a:pt x="0" y="0"/>
                  </a:moveTo>
                  <a:lnTo>
                    <a:pt x="38257" y="0"/>
                  </a:lnTo>
                </a:path>
              </a:pathLst>
            </a:custGeom>
            <a:ln w="12700" cap="flat">
              <a:solidFill>
                <a:schemeClr val="tx1"/>
              </a:solidFill>
              <a:prstDash val="solid"/>
              <a:round/>
            </a:ln>
          </p:spPr>
          <p:txBody>
            <a:bodyPr/>
            <a:lstStyle/>
            <a:p>
              <a:endParaRPr lang="en-GB" sz="1200" noProof="0" dirty="0"/>
            </a:p>
          </p:txBody>
        </p:sp>
        <p:sp>
          <p:nvSpPr>
            <p:cNvPr id="63" name="Freeform 40">
              <a:extLst>
                <a:ext uri="{FF2B5EF4-FFF2-40B4-BE49-F238E27FC236}">
                  <a16:creationId xmlns:a16="http://schemas.microsoft.com/office/drawing/2014/main" id="{C9423F4E-B66D-07E9-FF0A-851F1909AE53}"/>
                </a:ext>
              </a:extLst>
            </p:cNvPr>
            <p:cNvSpPr/>
            <p:nvPr/>
          </p:nvSpPr>
          <p:spPr>
            <a:xfrm>
              <a:off x="1631139" y="4219914"/>
              <a:ext cx="4142516" cy="15492"/>
            </a:xfrm>
            <a:custGeom>
              <a:avLst/>
              <a:gdLst>
                <a:gd name="csX0" fmla="*/ 0 w 4142516"/>
                <a:gd name="csY0" fmla="*/ 0 h 15492"/>
                <a:gd name="csX1" fmla="*/ 4142517 w 4142516"/>
                <a:gd name="csY1" fmla="*/ 0 h 15492"/>
              </a:gdLst>
              <a:ahLst/>
              <a:cxnLst>
                <a:cxn ang="0">
                  <a:pos x="csX0" y="csY0"/>
                </a:cxn>
                <a:cxn ang="0">
                  <a:pos x="csX1" y="csY1"/>
                </a:cxn>
              </a:cxnLst>
              <a:rect l="l" t="t" r="r" b="b"/>
              <a:pathLst>
                <a:path w="4142516" h="15492">
                  <a:moveTo>
                    <a:pt x="0" y="0"/>
                  </a:moveTo>
                  <a:lnTo>
                    <a:pt x="4142517" y="0"/>
                  </a:lnTo>
                </a:path>
              </a:pathLst>
            </a:custGeom>
            <a:ln w="12700" cap="flat">
              <a:solidFill>
                <a:schemeClr val="tx1"/>
              </a:solidFill>
              <a:prstDash val="solid"/>
              <a:round/>
            </a:ln>
          </p:spPr>
          <p:txBody>
            <a:bodyPr/>
            <a:lstStyle/>
            <a:p>
              <a:endParaRPr lang="en-GB" sz="1200" noProof="0" dirty="0"/>
            </a:p>
          </p:txBody>
        </p:sp>
        <p:sp>
          <p:nvSpPr>
            <p:cNvPr id="64" name="Freeform 41">
              <a:extLst>
                <a:ext uri="{FF2B5EF4-FFF2-40B4-BE49-F238E27FC236}">
                  <a16:creationId xmlns:a16="http://schemas.microsoft.com/office/drawing/2014/main" id="{C16EBF9B-E2EA-F121-A8CC-26DC99515DC9}"/>
                </a:ext>
              </a:extLst>
            </p:cNvPr>
            <p:cNvSpPr/>
            <p:nvPr/>
          </p:nvSpPr>
          <p:spPr>
            <a:xfrm>
              <a:off x="1630983" y="4219914"/>
              <a:ext cx="15615" cy="37800"/>
            </a:xfrm>
            <a:custGeom>
              <a:avLst/>
              <a:gdLst>
                <a:gd name="csX0" fmla="*/ 0 w 15615"/>
                <a:gd name="csY0" fmla="*/ 37801 h 37800"/>
                <a:gd name="csX1" fmla="*/ 0 w 15615"/>
                <a:gd name="csY1" fmla="*/ 0 h 37800"/>
              </a:gdLst>
              <a:ahLst/>
              <a:cxnLst>
                <a:cxn ang="0">
                  <a:pos x="csX0" y="csY0"/>
                </a:cxn>
                <a:cxn ang="0">
                  <a:pos x="csX1" y="csY1"/>
                </a:cxn>
              </a:cxnLst>
              <a:rect l="l" t="t" r="r" b="b"/>
              <a:pathLst>
                <a:path w="15615" h="37800">
                  <a:moveTo>
                    <a:pt x="0" y="37801"/>
                  </a:moveTo>
                  <a:lnTo>
                    <a:pt x="0" y="0"/>
                  </a:lnTo>
                </a:path>
              </a:pathLst>
            </a:custGeom>
            <a:ln w="12700" cap="flat">
              <a:solidFill>
                <a:schemeClr val="tx1"/>
              </a:solidFill>
              <a:prstDash val="solid"/>
              <a:round/>
            </a:ln>
          </p:spPr>
          <p:txBody>
            <a:bodyPr/>
            <a:lstStyle/>
            <a:p>
              <a:endParaRPr lang="en-GB" sz="1200" noProof="0" dirty="0"/>
            </a:p>
          </p:txBody>
        </p:sp>
        <p:sp>
          <p:nvSpPr>
            <p:cNvPr id="65" name="Freeform 42">
              <a:extLst>
                <a:ext uri="{FF2B5EF4-FFF2-40B4-BE49-F238E27FC236}">
                  <a16:creationId xmlns:a16="http://schemas.microsoft.com/office/drawing/2014/main" id="{8EE83908-8085-FA2B-8D28-6FD08961D835}"/>
                </a:ext>
              </a:extLst>
            </p:cNvPr>
            <p:cNvSpPr/>
            <p:nvPr/>
          </p:nvSpPr>
          <p:spPr>
            <a:xfrm>
              <a:off x="2196872" y="4219914"/>
              <a:ext cx="15615" cy="37800"/>
            </a:xfrm>
            <a:custGeom>
              <a:avLst/>
              <a:gdLst>
                <a:gd name="csX0" fmla="*/ 0 w 15615"/>
                <a:gd name="csY0" fmla="*/ 37801 h 37800"/>
                <a:gd name="csX1" fmla="*/ 0 w 15615"/>
                <a:gd name="csY1" fmla="*/ 0 h 37800"/>
              </a:gdLst>
              <a:ahLst/>
              <a:cxnLst>
                <a:cxn ang="0">
                  <a:pos x="csX0" y="csY0"/>
                </a:cxn>
                <a:cxn ang="0">
                  <a:pos x="csX1" y="csY1"/>
                </a:cxn>
              </a:cxnLst>
              <a:rect l="l" t="t" r="r" b="b"/>
              <a:pathLst>
                <a:path w="15615" h="37800">
                  <a:moveTo>
                    <a:pt x="0" y="37801"/>
                  </a:moveTo>
                  <a:lnTo>
                    <a:pt x="0" y="0"/>
                  </a:lnTo>
                </a:path>
              </a:pathLst>
            </a:custGeom>
            <a:ln w="12700" cap="flat">
              <a:solidFill>
                <a:schemeClr val="tx1"/>
              </a:solidFill>
              <a:prstDash val="solid"/>
              <a:round/>
            </a:ln>
          </p:spPr>
          <p:txBody>
            <a:bodyPr/>
            <a:lstStyle/>
            <a:p>
              <a:endParaRPr lang="en-GB" sz="1200" noProof="0" dirty="0"/>
            </a:p>
          </p:txBody>
        </p:sp>
        <p:sp>
          <p:nvSpPr>
            <p:cNvPr id="66" name="Freeform 43">
              <a:extLst>
                <a:ext uri="{FF2B5EF4-FFF2-40B4-BE49-F238E27FC236}">
                  <a16:creationId xmlns:a16="http://schemas.microsoft.com/office/drawing/2014/main" id="{4A44CD6C-6A5E-2EAE-63C8-292A1EB4D7EA}"/>
                </a:ext>
              </a:extLst>
            </p:cNvPr>
            <p:cNvSpPr/>
            <p:nvPr/>
          </p:nvSpPr>
          <p:spPr>
            <a:xfrm>
              <a:off x="2761044" y="4219914"/>
              <a:ext cx="15615" cy="37800"/>
            </a:xfrm>
            <a:custGeom>
              <a:avLst/>
              <a:gdLst>
                <a:gd name="csX0" fmla="*/ 0 w 15615"/>
                <a:gd name="csY0" fmla="*/ 37801 h 37800"/>
                <a:gd name="csX1" fmla="*/ 0 w 15615"/>
                <a:gd name="csY1" fmla="*/ 0 h 37800"/>
              </a:gdLst>
              <a:ahLst/>
              <a:cxnLst>
                <a:cxn ang="0">
                  <a:pos x="csX0" y="csY0"/>
                </a:cxn>
                <a:cxn ang="0">
                  <a:pos x="csX1" y="csY1"/>
                </a:cxn>
              </a:cxnLst>
              <a:rect l="l" t="t" r="r" b="b"/>
              <a:pathLst>
                <a:path w="15615" h="37800">
                  <a:moveTo>
                    <a:pt x="0" y="37801"/>
                  </a:moveTo>
                  <a:lnTo>
                    <a:pt x="0" y="0"/>
                  </a:lnTo>
                </a:path>
              </a:pathLst>
            </a:custGeom>
            <a:ln w="12700" cap="flat">
              <a:solidFill>
                <a:schemeClr val="tx1"/>
              </a:solidFill>
              <a:prstDash val="solid"/>
              <a:round/>
            </a:ln>
          </p:spPr>
          <p:txBody>
            <a:bodyPr/>
            <a:lstStyle/>
            <a:p>
              <a:endParaRPr lang="en-GB" sz="1200" noProof="0" dirty="0"/>
            </a:p>
          </p:txBody>
        </p:sp>
        <p:sp>
          <p:nvSpPr>
            <p:cNvPr id="67" name="Freeform 44">
              <a:extLst>
                <a:ext uri="{FF2B5EF4-FFF2-40B4-BE49-F238E27FC236}">
                  <a16:creationId xmlns:a16="http://schemas.microsoft.com/office/drawing/2014/main" id="{75DB07B3-B6D5-0C09-A345-CBEDA04F123E}"/>
                </a:ext>
              </a:extLst>
            </p:cNvPr>
            <p:cNvSpPr/>
            <p:nvPr/>
          </p:nvSpPr>
          <p:spPr>
            <a:xfrm>
              <a:off x="3326933" y="4219914"/>
              <a:ext cx="15615" cy="37800"/>
            </a:xfrm>
            <a:custGeom>
              <a:avLst/>
              <a:gdLst>
                <a:gd name="csX0" fmla="*/ 0 w 15615"/>
                <a:gd name="csY0" fmla="*/ 37801 h 37800"/>
                <a:gd name="csX1" fmla="*/ 0 w 15615"/>
                <a:gd name="csY1" fmla="*/ 0 h 37800"/>
              </a:gdLst>
              <a:ahLst/>
              <a:cxnLst>
                <a:cxn ang="0">
                  <a:pos x="csX0" y="csY0"/>
                </a:cxn>
                <a:cxn ang="0">
                  <a:pos x="csX1" y="csY1"/>
                </a:cxn>
              </a:cxnLst>
              <a:rect l="l" t="t" r="r" b="b"/>
              <a:pathLst>
                <a:path w="15615" h="37800">
                  <a:moveTo>
                    <a:pt x="0" y="37801"/>
                  </a:moveTo>
                  <a:lnTo>
                    <a:pt x="0" y="0"/>
                  </a:lnTo>
                </a:path>
              </a:pathLst>
            </a:custGeom>
            <a:ln w="12700" cap="flat">
              <a:solidFill>
                <a:schemeClr val="tx1"/>
              </a:solidFill>
              <a:prstDash val="solid"/>
              <a:round/>
            </a:ln>
          </p:spPr>
          <p:txBody>
            <a:bodyPr/>
            <a:lstStyle/>
            <a:p>
              <a:endParaRPr lang="en-GB" sz="1200" noProof="0" dirty="0"/>
            </a:p>
          </p:txBody>
        </p:sp>
        <p:sp>
          <p:nvSpPr>
            <p:cNvPr id="68" name="Freeform 45">
              <a:extLst>
                <a:ext uri="{FF2B5EF4-FFF2-40B4-BE49-F238E27FC236}">
                  <a16:creationId xmlns:a16="http://schemas.microsoft.com/office/drawing/2014/main" id="{767745B4-7BA9-C5EA-8EA3-3C2951FDA26E}"/>
                </a:ext>
              </a:extLst>
            </p:cNvPr>
            <p:cNvSpPr/>
            <p:nvPr/>
          </p:nvSpPr>
          <p:spPr>
            <a:xfrm>
              <a:off x="3890949" y="4219914"/>
              <a:ext cx="15615" cy="37800"/>
            </a:xfrm>
            <a:custGeom>
              <a:avLst/>
              <a:gdLst>
                <a:gd name="csX0" fmla="*/ 0 w 15615"/>
                <a:gd name="csY0" fmla="*/ 37801 h 37800"/>
                <a:gd name="csX1" fmla="*/ 0 w 15615"/>
                <a:gd name="csY1" fmla="*/ 0 h 37800"/>
              </a:gdLst>
              <a:ahLst/>
              <a:cxnLst>
                <a:cxn ang="0">
                  <a:pos x="csX0" y="csY0"/>
                </a:cxn>
                <a:cxn ang="0">
                  <a:pos x="csX1" y="csY1"/>
                </a:cxn>
              </a:cxnLst>
              <a:rect l="l" t="t" r="r" b="b"/>
              <a:pathLst>
                <a:path w="15615" h="37800">
                  <a:moveTo>
                    <a:pt x="0" y="37801"/>
                  </a:moveTo>
                  <a:lnTo>
                    <a:pt x="0" y="0"/>
                  </a:lnTo>
                </a:path>
              </a:pathLst>
            </a:custGeom>
            <a:ln w="12700" cap="flat">
              <a:solidFill>
                <a:schemeClr val="tx1"/>
              </a:solidFill>
              <a:prstDash val="solid"/>
              <a:round/>
            </a:ln>
          </p:spPr>
          <p:txBody>
            <a:bodyPr/>
            <a:lstStyle/>
            <a:p>
              <a:endParaRPr lang="en-GB" sz="1200" noProof="0" dirty="0"/>
            </a:p>
          </p:txBody>
        </p:sp>
        <p:sp>
          <p:nvSpPr>
            <p:cNvPr id="69" name="Freeform 46">
              <a:extLst>
                <a:ext uri="{FF2B5EF4-FFF2-40B4-BE49-F238E27FC236}">
                  <a16:creationId xmlns:a16="http://schemas.microsoft.com/office/drawing/2014/main" id="{9EE9CC1A-7744-FFAF-CA03-B1F82AAF7992}"/>
                </a:ext>
              </a:extLst>
            </p:cNvPr>
            <p:cNvSpPr/>
            <p:nvPr/>
          </p:nvSpPr>
          <p:spPr>
            <a:xfrm>
              <a:off x="4456838" y="4219914"/>
              <a:ext cx="15615" cy="37800"/>
            </a:xfrm>
            <a:custGeom>
              <a:avLst/>
              <a:gdLst>
                <a:gd name="csX0" fmla="*/ 0 w 15615"/>
                <a:gd name="csY0" fmla="*/ 37801 h 37800"/>
                <a:gd name="csX1" fmla="*/ 0 w 15615"/>
                <a:gd name="csY1" fmla="*/ 0 h 37800"/>
              </a:gdLst>
              <a:ahLst/>
              <a:cxnLst>
                <a:cxn ang="0">
                  <a:pos x="csX0" y="csY0"/>
                </a:cxn>
                <a:cxn ang="0">
                  <a:pos x="csX1" y="csY1"/>
                </a:cxn>
              </a:cxnLst>
              <a:rect l="l" t="t" r="r" b="b"/>
              <a:pathLst>
                <a:path w="15615" h="37800">
                  <a:moveTo>
                    <a:pt x="0" y="37801"/>
                  </a:moveTo>
                  <a:lnTo>
                    <a:pt x="0" y="0"/>
                  </a:lnTo>
                </a:path>
              </a:pathLst>
            </a:custGeom>
            <a:ln w="12700" cap="flat">
              <a:solidFill>
                <a:schemeClr val="tx1"/>
              </a:solidFill>
              <a:prstDash val="solid"/>
              <a:round/>
            </a:ln>
          </p:spPr>
          <p:txBody>
            <a:bodyPr/>
            <a:lstStyle/>
            <a:p>
              <a:endParaRPr lang="en-GB" sz="1200" noProof="0" dirty="0"/>
            </a:p>
          </p:txBody>
        </p:sp>
        <p:sp>
          <p:nvSpPr>
            <p:cNvPr id="70" name="Freeform 47">
              <a:extLst>
                <a:ext uri="{FF2B5EF4-FFF2-40B4-BE49-F238E27FC236}">
                  <a16:creationId xmlns:a16="http://schemas.microsoft.com/office/drawing/2014/main" id="{01713F0F-A193-956B-1870-5520723DE81E}"/>
                </a:ext>
              </a:extLst>
            </p:cNvPr>
            <p:cNvSpPr/>
            <p:nvPr/>
          </p:nvSpPr>
          <p:spPr>
            <a:xfrm>
              <a:off x="5021010" y="4219914"/>
              <a:ext cx="15615" cy="37800"/>
            </a:xfrm>
            <a:custGeom>
              <a:avLst/>
              <a:gdLst>
                <a:gd name="csX0" fmla="*/ 0 w 15615"/>
                <a:gd name="csY0" fmla="*/ 37801 h 37800"/>
                <a:gd name="csX1" fmla="*/ 0 w 15615"/>
                <a:gd name="csY1" fmla="*/ 0 h 37800"/>
              </a:gdLst>
              <a:ahLst/>
              <a:cxnLst>
                <a:cxn ang="0">
                  <a:pos x="csX0" y="csY0"/>
                </a:cxn>
                <a:cxn ang="0">
                  <a:pos x="csX1" y="csY1"/>
                </a:cxn>
              </a:cxnLst>
              <a:rect l="l" t="t" r="r" b="b"/>
              <a:pathLst>
                <a:path w="15615" h="37800">
                  <a:moveTo>
                    <a:pt x="0" y="37801"/>
                  </a:moveTo>
                  <a:lnTo>
                    <a:pt x="0" y="0"/>
                  </a:lnTo>
                </a:path>
              </a:pathLst>
            </a:custGeom>
            <a:ln w="12700" cap="flat">
              <a:solidFill>
                <a:schemeClr val="tx1"/>
              </a:solidFill>
              <a:prstDash val="solid"/>
              <a:round/>
            </a:ln>
          </p:spPr>
          <p:txBody>
            <a:bodyPr/>
            <a:lstStyle/>
            <a:p>
              <a:endParaRPr lang="en-GB" sz="1200" noProof="0" dirty="0"/>
            </a:p>
          </p:txBody>
        </p:sp>
        <p:sp>
          <p:nvSpPr>
            <p:cNvPr id="71" name="Freeform 48">
              <a:extLst>
                <a:ext uri="{FF2B5EF4-FFF2-40B4-BE49-F238E27FC236}">
                  <a16:creationId xmlns:a16="http://schemas.microsoft.com/office/drawing/2014/main" id="{D3A296ED-AC51-BE00-9BBC-6E28AB2225D8}"/>
                </a:ext>
              </a:extLst>
            </p:cNvPr>
            <p:cNvSpPr/>
            <p:nvPr/>
          </p:nvSpPr>
          <p:spPr>
            <a:xfrm>
              <a:off x="5586899" y="4219914"/>
              <a:ext cx="15615" cy="37800"/>
            </a:xfrm>
            <a:custGeom>
              <a:avLst/>
              <a:gdLst>
                <a:gd name="csX0" fmla="*/ 0 w 15615"/>
                <a:gd name="csY0" fmla="*/ 37801 h 37800"/>
                <a:gd name="csX1" fmla="*/ 0 w 15615"/>
                <a:gd name="csY1" fmla="*/ 0 h 37800"/>
              </a:gdLst>
              <a:ahLst/>
              <a:cxnLst>
                <a:cxn ang="0">
                  <a:pos x="csX0" y="csY0"/>
                </a:cxn>
                <a:cxn ang="0">
                  <a:pos x="csX1" y="csY1"/>
                </a:cxn>
              </a:cxnLst>
              <a:rect l="l" t="t" r="r" b="b"/>
              <a:pathLst>
                <a:path w="15615" h="37800">
                  <a:moveTo>
                    <a:pt x="0" y="37801"/>
                  </a:moveTo>
                  <a:lnTo>
                    <a:pt x="0" y="0"/>
                  </a:lnTo>
                </a:path>
              </a:pathLst>
            </a:custGeom>
            <a:ln w="12700" cap="flat">
              <a:solidFill>
                <a:schemeClr val="tx1"/>
              </a:solidFill>
              <a:prstDash val="solid"/>
              <a:round/>
            </a:ln>
          </p:spPr>
          <p:txBody>
            <a:bodyPr/>
            <a:lstStyle/>
            <a:p>
              <a:endParaRPr lang="en-GB" sz="1200" noProof="0" dirty="0"/>
            </a:p>
          </p:txBody>
        </p:sp>
      </p:grpSp>
      <p:sp>
        <p:nvSpPr>
          <p:cNvPr id="34" name="TextBox 33">
            <a:extLst>
              <a:ext uri="{FF2B5EF4-FFF2-40B4-BE49-F238E27FC236}">
                <a16:creationId xmlns:a16="http://schemas.microsoft.com/office/drawing/2014/main" id="{3413481F-AD48-A8FD-9EE9-AC69A1586E81}"/>
              </a:ext>
            </a:extLst>
          </p:cNvPr>
          <p:cNvSpPr txBox="1"/>
          <p:nvPr/>
        </p:nvSpPr>
        <p:spPr>
          <a:xfrm>
            <a:off x="1047182" y="1933400"/>
            <a:ext cx="354584" cy="276999"/>
          </a:xfrm>
          <a:prstGeom prst="rect">
            <a:avLst/>
          </a:prstGeom>
          <a:noFill/>
        </p:spPr>
        <p:txBody>
          <a:bodyPr vert="horz" wrap="none" lIns="91440" tIns="45720" rIns="91440" bIns="45720" rtlCol="0">
            <a:spAutoFit/>
          </a:bodyPr>
          <a:lstStyle/>
          <a:p>
            <a:pPr algn="l">
              <a:spcBef>
                <a:spcPts val="600"/>
              </a:spcBef>
            </a:pPr>
            <a:r>
              <a:rPr lang="en-GB" sz="1200" spc="0" baseline="0" noProof="0" dirty="0">
                <a:ln/>
                <a:latin typeface="Arial"/>
                <a:cs typeface="Arial"/>
                <a:sym typeface="Arial"/>
                <a:rtl val="0"/>
              </a:rPr>
              <a:t>30</a:t>
            </a:r>
          </a:p>
        </p:txBody>
      </p:sp>
      <p:sp>
        <p:nvSpPr>
          <p:cNvPr id="35" name="TextBox 34">
            <a:extLst>
              <a:ext uri="{FF2B5EF4-FFF2-40B4-BE49-F238E27FC236}">
                <a16:creationId xmlns:a16="http://schemas.microsoft.com/office/drawing/2014/main" id="{72F490E7-68E6-66DE-3CFB-60A876485843}"/>
              </a:ext>
            </a:extLst>
          </p:cNvPr>
          <p:cNvSpPr txBox="1"/>
          <p:nvPr/>
        </p:nvSpPr>
        <p:spPr>
          <a:xfrm>
            <a:off x="1047182" y="2292662"/>
            <a:ext cx="354584" cy="276999"/>
          </a:xfrm>
          <a:prstGeom prst="rect">
            <a:avLst/>
          </a:prstGeom>
          <a:noFill/>
        </p:spPr>
        <p:txBody>
          <a:bodyPr vert="horz" wrap="none" lIns="91440" tIns="45720" rIns="91440" bIns="45720" rtlCol="0">
            <a:spAutoFit/>
          </a:bodyPr>
          <a:lstStyle/>
          <a:p>
            <a:pPr algn="l">
              <a:spcBef>
                <a:spcPts val="600"/>
              </a:spcBef>
            </a:pPr>
            <a:r>
              <a:rPr lang="en-GB" sz="1200" spc="0" baseline="0" noProof="0" dirty="0">
                <a:ln/>
                <a:latin typeface="Arial"/>
                <a:cs typeface="Arial"/>
                <a:sym typeface="Arial"/>
                <a:rtl val="0"/>
              </a:rPr>
              <a:t>25</a:t>
            </a:r>
          </a:p>
        </p:txBody>
      </p:sp>
      <p:sp>
        <p:nvSpPr>
          <p:cNvPr id="36" name="TextBox 35">
            <a:extLst>
              <a:ext uri="{FF2B5EF4-FFF2-40B4-BE49-F238E27FC236}">
                <a16:creationId xmlns:a16="http://schemas.microsoft.com/office/drawing/2014/main" id="{1C872B16-6862-7237-7B0D-6E5A249B2AEE}"/>
              </a:ext>
            </a:extLst>
          </p:cNvPr>
          <p:cNvSpPr txBox="1"/>
          <p:nvPr/>
        </p:nvSpPr>
        <p:spPr>
          <a:xfrm>
            <a:off x="1047182" y="2652078"/>
            <a:ext cx="354584" cy="276999"/>
          </a:xfrm>
          <a:prstGeom prst="rect">
            <a:avLst/>
          </a:prstGeom>
          <a:noFill/>
        </p:spPr>
        <p:txBody>
          <a:bodyPr vert="horz" wrap="none" lIns="91440" tIns="45720" rIns="91440" bIns="45720" rtlCol="0">
            <a:spAutoFit/>
          </a:bodyPr>
          <a:lstStyle/>
          <a:p>
            <a:pPr algn="l">
              <a:spcBef>
                <a:spcPts val="600"/>
              </a:spcBef>
            </a:pPr>
            <a:r>
              <a:rPr lang="en-GB" sz="1200" spc="0" baseline="0" noProof="0" dirty="0">
                <a:ln/>
                <a:latin typeface="Arial"/>
                <a:cs typeface="Arial"/>
                <a:sym typeface="Arial"/>
                <a:rtl val="0"/>
              </a:rPr>
              <a:t>20</a:t>
            </a:r>
          </a:p>
        </p:txBody>
      </p:sp>
      <p:sp>
        <p:nvSpPr>
          <p:cNvPr id="38" name="TextBox 37">
            <a:extLst>
              <a:ext uri="{FF2B5EF4-FFF2-40B4-BE49-F238E27FC236}">
                <a16:creationId xmlns:a16="http://schemas.microsoft.com/office/drawing/2014/main" id="{A8374496-E4FE-5D7D-CEFB-CE0324B6A42D}"/>
              </a:ext>
            </a:extLst>
          </p:cNvPr>
          <p:cNvSpPr txBox="1"/>
          <p:nvPr/>
        </p:nvSpPr>
        <p:spPr>
          <a:xfrm>
            <a:off x="1047182" y="3011340"/>
            <a:ext cx="354584" cy="276999"/>
          </a:xfrm>
          <a:prstGeom prst="rect">
            <a:avLst/>
          </a:prstGeom>
          <a:noFill/>
        </p:spPr>
        <p:txBody>
          <a:bodyPr vert="horz" wrap="none" lIns="91440" tIns="45720" rIns="91440" bIns="45720" rtlCol="0">
            <a:spAutoFit/>
          </a:bodyPr>
          <a:lstStyle/>
          <a:p>
            <a:pPr algn="l">
              <a:spcBef>
                <a:spcPts val="600"/>
              </a:spcBef>
            </a:pPr>
            <a:r>
              <a:rPr lang="en-GB" sz="1200" spc="0" baseline="0" noProof="0" dirty="0">
                <a:ln/>
                <a:latin typeface="Arial"/>
                <a:cs typeface="Arial"/>
                <a:sym typeface="Arial"/>
                <a:rtl val="0"/>
              </a:rPr>
              <a:t>15</a:t>
            </a:r>
          </a:p>
        </p:txBody>
      </p:sp>
      <p:sp>
        <p:nvSpPr>
          <p:cNvPr id="39" name="TextBox 38">
            <a:extLst>
              <a:ext uri="{FF2B5EF4-FFF2-40B4-BE49-F238E27FC236}">
                <a16:creationId xmlns:a16="http://schemas.microsoft.com/office/drawing/2014/main" id="{996E6399-08AE-9139-C5E7-52EE5BDBD0FD}"/>
              </a:ext>
            </a:extLst>
          </p:cNvPr>
          <p:cNvSpPr txBox="1"/>
          <p:nvPr/>
        </p:nvSpPr>
        <p:spPr>
          <a:xfrm>
            <a:off x="1047182" y="3370756"/>
            <a:ext cx="354584" cy="276999"/>
          </a:xfrm>
          <a:prstGeom prst="rect">
            <a:avLst/>
          </a:prstGeom>
          <a:noFill/>
        </p:spPr>
        <p:txBody>
          <a:bodyPr vert="horz" wrap="none" lIns="91440" tIns="45720" rIns="91440" bIns="45720" rtlCol="0">
            <a:spAutoFit/>
          </a:bodyPr>
          <a:lstStyle/>
          <a:p>
            <a:pPr algn="l">
              <a:spcBef>
                <a:spcPts val="600"/>
              </a:spcBef>
            </a:pPr>
            <a:r>
              <a:rPr lang="en-GB" sz="1200" spc="0" baseline="0" noProof="0" dirty="0">
                <a:ln/>
                <a:latin typeface="Arial"/>
                <a:cs typeface="Arial"/>
                <a:sym typeface="Arial"/>
                <a:rtl val="0"/>
              </a:rPr>
              <a:t>10</a:t>
            </a:r>
          </a:p>
        </p:txBody>
      </p:sp>
      <p:sp>
        <p:nvSpPr>
          <p:cNvPr id="40" name="TextBox 39">
            <a:extLst>
              <a:ext uri="{FF2B5EF4-FFF2-40B4-BE49-F238E27FC236}">
                <a16:creationId xmlns:a16="http://schemas.microsoft.com/office/drawing/2014/main" id="{6DDE5572-7320-1E90-C890-C1E6BFE8F54F}"/>
              </a:ext>
            </a:extLst>
          </p:cNvPr>
          <p:cNvSpPr txBox="1"/>
          <p:nvPr/>
        </p:nvSpPr>
        <p:spPr>
          <a:xfrm>
            <a:off x="1139623" y="3730018"/>
            <a:ext cx="269626" cy="276999"/>
          </a:xfrm>
          <a:prstGeom prst="rect">
            <a:avLst/>
          </a:prstGeom>
          <a:noFill/>
        </p:spPr>
        <p:txBody>
          <a:bodyPr vert="horz" wrap="none" lIns="91440" tIns="45720" rIns="91440" bIns="45720" rtlCol="0">
            <a:spAutoFit/>
          </a:bodyPr>
          <a:lstStyle/>
          <a:p>
            <a:pPr algn="l">
              <a:spcBef>
                <a:spcPts val="600"/>
              </a:spcBef>
            </a:pPr>
            <a:r>
              <a:rPr lang="en-GB" sz="1200" spc="0" baseline="0" noProof="0" dirty="0">
                <a:ln/>
                <a:latin typeface="Arial"/>
                <a:cs typeface="Arial"/>
                <a:sym typeface="Arial"/>
                <a:rtl val="0"/>
              </a:rPr>
              <a:t>5</a:t>
            </a:r>
          </a:p>
        </p:txBody>
      </p:sp>
      <p:sp>
        <p:nvSpPr>
          <p:cNvPr id="41" name="TextBox 40">
            <a:extLst>
              <a:ext uri="{FF2B5EF4-FFF2-40B4-BE49-F238E27FC236}">
                <a16:creationId xmlns:a16="http://schemas.microsoft.com/office/drawing/2014/main" id="{2AFF56F7-3DEA-5FC2-3AB1-14B78E52CB6F}"/>
              </a:ext>
            </a:extLst>
          </p:cNvPr>
          <p:cNvSpPr txBox="1"/>
          <p:nvPr/>
        </p:nvSpPr>
        <p:spPr>
          <a:xfrm>
            <a:off x="1250803" y="4243581"/>
            <a:ext cx="269626" cy="276999"/>
          </a:xfrm>
          <a:prstGeom prst="rect">
            <a:avLst/>
          </a:prstGeom>
          <a:noFill/>
        </p:spPr>
        <p:txBody>
          <a:bodyPr vert="horz" wrap="none" lIns="91440" tIns="45720" rIns="91440" bIns="45720" rtlCol="0">
            <a:spAutoFit/>
          </a:bodyPr>
          <a:lstStyle/>
          <a:p>
            <a:pPr algn="l">
              <a:spcBef>
                <a:spcPts val="600"/>
              </a:spcBef>
            </a:pPr>
            <a:r>
              <a:rPr lang="en-GB" sz="1200" spc="0" baseline="0" noProof="0" dirty="0">
                <a:ln/>
                <a:latin typeface="Arial"/>
                <a:cs typeface="Arial"/>
                <a:sym typeface="Arial"/>
                <a:rtl val="0"/>
              </a:rPr>
              <a:t>0</a:t>
            </a:r>
          </a:p>
        </p:txBody>
      </p:sp>
      <p:sp>
        <p:nvSpPr>
          <p:cNvPr id="42" name="TextBox 41">
            <a:extLst>
              <a:ext uri="{FF2B5EF4-FFF2-40B4-BE49-F238E27FC236}">
                <a16:creationId xmlns:a16="http://schemas.microsoft.com/office/drawing/2014/main" id="{10F5839E-40FE-8FA8-8D5D-2DE3941E7A8A}"/>
              </a:ext>
            </a:extLst>
          </p:cNvPr>
          <p:cNvSpPr txBox="1"/>
          <p:nvPr/>
        </p:nvSpPr>
        <p:spPr>
          <a:xfrm>
            <a:off x="1817317" y="4243581"/>
            <a:ext cx="269626" cy="276999"/>
          </a:xfrm>
          <a:prstGeom prst="rect">
            <a:avLst/>
          </a:prstGeom>
          <a:noFill/>
        </p:spPr>
        <p:txBody>
          <a:bodyPr vert="horz" wrap="none" lIns="91440" tIns="45720" rIns="91440" bIns="45720" rtlCol="0">
            <a:spAutoFit/>
          </a:bodyPr>
          <a:lstStyle/>
          <a:p>
            <a:pPr algn="l">
              <a:spcBef>
                <a:spcPts val="600"/>
              </a:spcBef>
            </a:pPr>
            <a:r>
              <a:rPr lang="en-GB" sz="1200" spc="0" baseline="0" noProof="0" dirty="0">
                <a:ln/>
                <a:latin typeface="Arial"/>
                <a:cs typeface="Arial"/>
                <a:sym typeface="Arial"/>
                <a:rtl val="0"/>
              </a:rPr>
              <a:t>6</a:t>
            </a:r>
          </a:p>
        </p:txBody>
      </p:sp>
      <p:sp>
        <p:nvSpPr>
          <p:cNvPr id="43" name="TextBox 42">
            <a:extLst>
              <a:ext uri="{FF2B5EF4-FFF2-40B4-BE49-F238E27FC236}">
                <a16:creationId xmlns:a16="http://schemas.microsoft.com/office/drawing/2014/main" id="{06958ED8-AAF3-86DA-1A71-B2A5BBB31A70}"/>
              </a:ext>
            </a:extLst>
          </p:cNvPr>
          <p:cNvSpPr txBox="1"/>
          <p:nvPr/>
        </p:nvSpPr>
        <p:spPr>
          <a:xfrm>
            <a:off x="2334331" y="4243581"/>
            <a:ext cx="354584" cy="276999"/>
          </a:xfrm>
          <a:prstGeom prst="rect">
            <a:avLst/>
          </a:prstGeom>
          <a:noFill/>
        </p:spPr>
        <p:txBody>
          <a:bodyPr vert="horz" wrap="none" lIns="91440" tIns="45720" rIns="91440" bIns="45720" rtlCol="0">
            <a:spAutoFit/>
          </a:bodyPr>
          <a:lstStyle/>
          <a:p>
            <a:pPr algn="l">
              <a:spcBef>
                <a:spcPts val="600"/>
              </a:spcBef>
            </a:pPr>
            <a:r>
              <a:rPr lang="en-GB" sz="1200" spc="0" baseline="0" noProof="0" dirty="0">
                <a:ln/>
                <a:latin typeface="Arial"/>
                <a:cs typeface="Arial"/>
                <a:sym typeface="Arial"/>
                <a:rtl val="0"/>
              </a:rPr>
              <a:t>12</a:t>
            </a:r>
          </a:p>
        </p:txBody>
      </p:sp>
      <p:sp>
        <p:nvSpPr>
          <p:cNvPr id="44" name="TextBox 43">
            <a:extLst>
              <a:ext uri="{FF2B5EF4-FFF2-40B4-BE49-F238E27FC236}">
                <a16:creationId xmlns:a16="http://schemas.microsoft.com/office/drawing/2014/main" id="{4F6DAD4B-FA37-D3BF-F5D9-540D7FECDE77}"/>
              </a:ext>
            </a:extLst>
          </p:cNvPr>
          <p:cNvSpPr txBox="1"/>
          <p:nvPr/>
        </p:nvSpPr>
        <p:spPr>
          <a:xfrm>
            <a:off x="2899127" y="4243581"/>
            <a:ext cx="354584" cy="276999"/>
          </a:xfrm>
          <a:prstGeom prst="rect">
            <a:avLst/>
          </a:prstGeom>
          <a:noFill/>
        </p:spPr>
        <p:txBody>
          <a:bodyPr vert="horz" wrap="none" lIns="91440" tIns="45720" rIns="91440" bIns="45720" rtlCol="0">
            <a:spAutoFit/>
          </a:bodyPr>
          <a:lstStyle/>
          <a:p>
            <a:pPr algn="l">
              <a:spcBef>
                <a:spcPts val="600"/>
              </a:spcBef>
            </a:pPr>
            <a:r>
              <a:rPr lang="en-GB" sz="1200" spc="0" baseline="0" noProof="0" dirty="0">
                <a:ln/>
                <a:latin typeface="Arial"/>
                <a:cs typeface="Arial"/>
                <a:sym typeface="Arial"/>
                <a:rtl val="0"/>
              </a:rPr>
              <a:t>18</a:t>
            </a:r>
          </a:p>
        </p:txBody>
      </p:sp>
      <p:sp>
        <p:nvSpPr>
          <p:cNvPr id="45" name="TextBox 44">
            <a:extLst>
              <a:ext uri="{FF2B5EF4-FFF2-40B4-BE49-F238E27FC236}">
                <a16:creationId xmlns:a16="http://schemas.microsoft.com/office/drawing/2014/main" id="{52D59F1F-683A-FC6F-6356-7715D2E66DFA}"/>
              </a:ext>
            </a:extLst>
          </p:cNvPr>
          <p:cNvSpPr txBox="1"/>
          <p:nvPr/>
        </p:nvSpPr>
        <p:spPr>
          <a:xfrm>
            <a:off x="4032312" y="4243581"/>
            <a:ext cx="354584" cy="276999"/>
          </a:xfrm>
          <a:prstGeom prst="rect">
            <a:avLst/>
          </a:prstGeom>
          <a:noFill/>
        </p:spPr>
        <p:txBody>
          <a:bodyPr vert="horz" wrap="none" lIns="91440" tIns="45720" rIns="91440" bIns="45720" rtlCol="0">
            <a:spAutoFit/>
          </a:bodyPr>
          <a:lstStyle/>
          <a:p>
            <a:pPr algn="l">
              <a:spcBef>
                <a:spcPts val="600"/>
              </a:spcBef>
            </a:pPr>
            <a:r>
              <a:rPr lang="en-GB" sz="1200" spc="0" baseline="0" noProof="0" dirty="0">
                <a:ln/>
                <a:latin typeface="Arial"/>
                <a:cs typeface="Arial"/>
                <a:sym typeface="Arial"/>
                <a:rtl val="0"/>
              </a:rPr>
              <a:t>30</a:t>
            </a:r>
          </a:p>
        </p:txBody>
      </p:sp>
      <p:sp>
        <p:nvSpPr>
          <p:cNvPr id="47" name="TextBox 46">
            <a:extLst>
              <a:ext uri="{FF2B5EF4-FFF2-40B4-BE49-F238E27FC236}">
                <a16:creationId xmlns:a16="http://schemas.microsoft.com/office/drawing/2014/main" id="{A0B98215-5DFE-698F-8580-246CC6ED3A2E}"/>
              </a:ext>
            </a:extLst>
          </p:cNvPr>
          <p:cNvSpPr txBox="1"/>
          <p:nvPr/>
        </p:nvSpPr>
        <p:spPr>
          <a:xfrm>
            <a:off x="5160343" y="4243581"/>
            <a:ext cx="354584" cy="276999"/>
          </a:xfrm>
          <a:prstGeom prst="rect">
            <a:avLst/>
          </a:prstGeom>
          <a:noFill/>
        </p:spPr>
        <p:txBody>
          <a:bodyPr vert="horz" wrap="none" lIns="91440" tIns="45720" rIns="91440" bIns="45720" rtlCol="0">
            <a:spAutoFit/>
          </a:bodyPr>
          <a:lstStyle/>
          <a:p>
            <a:pPr algn="l">
              <a:spcBef>
                <a:spcPts val="600"/>
              </a:spcBef>
            </a:pPr>
            <a:r>
              <a:rPr lang="en-GB" sz="1200" spc="0" baseline="0" noProof="0" dirty="0">
                <a:ln/>
                <a:latin typeface="Arial"/>
                <a:cs typeface="Arial"/>
                <a:sym typeface="Arial"/>
                <a:rtl val="0"/>
              </a:rPr>
              <a:t>42</a:t>
            </a:r>
          </a:p>
        </p:txBody>
      </p:sp>
      <p:sp>
        <p:nvSpPr>
          <p:cNvPr id="48" name="TextBox 47">
            <a:extLst>
              <a:ext uri="{FF2B5EF4-FFF2-40B4-BE49-F238E27FC236}">
                <a16:creationId xmlns:a16="http://schemas.microsoft.com/office/drawing/2014/main" id="{152F82DD-0A3D-3CF9-7CFF-B76F574748A6}"/>
              </a:ext>
            </a:extLst>
          </p:cNvPr>
          <p:cNvSpPr txBox="1"/>
          <p:nvPr/>
        </p:nvSpPr>
        <p:spPr>
          <a:xfrm>
            <a:off x="3467515" y="4243581"/>
            <a:ext cx="354584" cy="276999"/>
          </a:xfrm>
          <a:prstGeom prst="rect">
            <a:avLst/>
          </a:prstGeom>
          <a:noFill/>
        </p:spPr>
        <p:txBody>
          <a:bodyPr vert="horz" wrap="none" lIns="91440" tIns="45720" rIns="91440" bIns="45720" rtlCol="0">
            <a:spAutoFit/>
          </a:bodyPr>
          <a:lstStyle/>
          <a:p>
            <a:pPr algn="l">
              <a:spcBef>
                <a:spcPts val="600"/>
              </a:spcBef>
            </a:pPr>
            <a:r>
              <a:rPr lang="en-GB" sz="1200" spc="0" baseline="0" noProof="0" dirty="0">
                <a:ln/>
                <a:latin typeface="Arial"/>
                <a:cs typeface="Arial"/>
                <a:sym typeface="Arial"/>
                <a:rtl val="0"/>
              </a:rPr>
              <a:t>24</a:t>
            </a:r>
          </a:p>
        </p:txBody>
      </p:sp>
      <p:sp>
        <p:nvSpPr>
          <p:cNvPr id="49" name="TextBox 48">
            <a:extLst>
              <a:ext uri="{FF2B5EF4-FFF2-40B4-BE49-F238E27FC236}">
                <a16:creationId xmlns:a16="http://schemas.microsoft.com/office/drawing/2014/main" id="{D8A53135-9665-715B-9FC7-D9CBA60258E7}"/>
              </a:ext>
            </a:extLst>
          </p:cNvPr>
          <p:cNvSpPr txBox="1"/>
          <p:nvPr/>
        </p:nvSpPr>
        <p:spPr>
          <a:xfrm>
            <a:off x="4597264" y="4243581"/>
            <a:ext cx="354584" cy="276999"/>
          </a:xfrm>
          <a:prstGeom prst="rect">
            <a:avLst/>
          </a:prstGeom>
          <a:noFill/>
        </p:spPr>
        <p:txBody>
          <a:bodyPr vert="horz" wrap="none" lIns="91440" tIns="45720" rIns="91440" bIns="45720" rtlCol="0">
            <a:spAutoFit/>
          </a:bodyPr>
          <a:lstStyle/>
          <a:p>
            <a:pPr algn="l">
              <a:spcBef>
                <a:spcPts val="600"/>
              </a:spcBef>
            </a:pPr>
            <a:r>
              <a:rPr lang="en-GB" sz="1200" spc="0" baseline="0" noProof="0" dirty="0">
                <a:ln/>
                <a:latin typeface="Arial"/>
                <a:cs typeface="Arial"/>
                <a:sym typeface="Arial"/>
                <a:rtl val="0"/>
              </a:rPr>
              <a:t>36</a:t>
            </a:r>
          </a:p>
        </p:txBody>
      </p:sp>
      <p:sp>
        <p:nvSpPr>
          <p:cNvPr id="51" name="TextBox 50">
            <a:extLst>
              <a:ext uri="{FF2B5EF4-FFF2-40B4-BE49-F238E27FC236}">
                <a16:creationId xmlns:a16="http://schemas.microsoft.com/office/drawing/2014/main" id="{29616DB6-A1E0-1768-BAD2-2CBBA00D6862}"/>
              </a:ext>
            </a:extLst>
          </p:cNvPr>
          <p:cNvSpPr txBox="1"/>
          <p:nvPr/>
        </p:nvSpPr>
        <p:spPr>
          <a:xfrm rot="16200000">
            <a:off x="-223331" y="2997188"/>
            <a:ext cx="2048959" cy="276999"/>
          </a:xfrm>
          <a:prstGeom prst="rect">
            <a:avLst/>
          </a:prstGeom>
          <a:noFill/>
        </p:spPr>
        <p:txBody>
          <a:bodyPr vert="horz" wrap="none" lIns="91440" tIns="45720" rIns="91440" bIns="45720" rtlCol="0">
            <a:spAutoFit/>
          </a:bodyPr>
          <a:lstStyle/>
          <a:p>
            <a:pPr algn="ctr">
              <a:spcBef>
                <a:spcPts val="600"/>
              </a:spcBef>
            </a:pPr>
            <a:r>
              <a:rPr lang="en-GB" sz="1200" b="1" noProof="0" dirty="0">
                <a:solidFill>
                  <a:srgbClr val="53585A"/>
                </a:solidFill>
                <a:latin typeface="Arial" panose="020B0604020202020204" pitchFamily="34" charset="0"/>
                <a:ea typeface="+mn-ea"/>
                <a:cs typeface="Arial" panose="020B0604020202020204" pitchFamily="34" charset="0"/>
                <a:sym typeface="Arial"/>
              </a:rPr>
              <a:t>Cumulative incidence (%)</a:t>
            </a:r>
          </a:p>
        </p:txBody>
      </p:sp>
      <p:sp>
        <p:nvSpPr>
          <p:cNvPr id="52" name="TextBox 51">
            <a:extLst>
              <a:ext uri="{FF2B5EF4-FFF2-40B4-BE49-F238E27FC236}">
                <a16:creationId xmlns:a16="http://schemas.microsoft.com/office/drawing/2014/main" id="{67D51D14-ED89-A7AB-DE1A-6C9E79992045}"/>
              </a:ext>
            </a:extLst>
          </p:cNvPr>
          <p:cNvSpPr txBox="1"/>
          <p:nvPr/>
        </p:nvSpPr>
        <p:spPr>
          <a:xfrm>
            <a:off x="1139623" y="4089434"/>
            <a:ext cx="269626" cy="276999"/>
          </a:xfrm>
          <a:prstGeom prst="rect">
            <a:avLst/>
          </a:prstGeom>
          <a:noFill/>
        </p:spPr>
        <p:txBody>
          <a:bodyPr vert="horz" wrap="none" lIns="91440" tIns="45720" rIns="91440" bIns="45720" rtlCol="0">
            <a:spAutoFit/>
          </a:bodyPr>
          <a:lstStyle/>
          <a:p>
            <a:pPr algn="l">
              <a:spcBef>
                <a:spcPts val="600"/>
              </a:spcBef>
            </a:pPr>
            <a:r>
              <a:rPr lang="en-GB" sz="1200" spc="0" baseline="0" noProof="0" dirty="0">
                <a:ln/>
                <a:latin typeface="Arial"/>
                <a:cs typeface="Arial"/>
                <a:sym typeface="Arial"/>
                <a:rtl val="0"/>
              </a:rPr>
              <a:t>0</a:t>
            </a:r>
          </a:p>
        </p:txBody>
      </p:sp>
      <p:sp>
        <p:nvSpPr>
          <p:cNvPr id="53" name="Freeform 66">
            <a:extLst>
              <a:ext uri="{FF2B5EF4-FFF2-40B4-BE49-F238E27FC236}">
                <a16:creationId xmlns:a16="http://schemas.microsoft.com/office/drawing/2014/main" id="{356BCF63-040A-81B3-95F6-07C004083076}"/>
              </a:ext>
            </a:extLst>
          </p:cNvPr>
          <p:cNvSpPr/>
          <p:nvPr/>
        </p:nvSpPr>
        <p:spPr>
          <a:xfrm>
            <a:off x="1387839" y="2397735"/>
            <a:ext cx="4143921" cy="1822334"/>
          </a:xfrm>
          <a:custGeom>
            <a:avLst/>
            <a:gdLst>
              <a:gd name="csX0" fmla="*/ 0 w 4143921"/>
              <a:gd name="csY0" fmla="*/ 1822334 h 1822334"/>
              <a:gd name="csX1" fmla="*/ 164895 w 4143921"/>
              <a:gd name="csY1" fmla="*/ 1822334 h 1822334"/>
              <a:gd name="csX2" fmla="*/ 166613 w 4143921"/>
              <a:gd name="csY2" fmla="*/ 1822334 h 1822334"/>
              <a:gd name="csX3" fmla="*/ 263894 w 4143921"/>
              <a:gd name="csY3" fmla="*/ 1822334 h 1822334"/>
              <a:gd name="csX4" fmla="*/ 265612 w 4143921"/>
              <a:gd name="csY4" fmla="*/ 1822334 h 1822334"/>
              <a:gd name="csX5" fmla="*/ 486096 w 4143921"/>
              <a:gd name="csY5" fmla="*/ 1822334 h 1822334"/>
              <a:gd name="csX6" fmla="*/ 487814 w 4143921"/>
              <a:gd name="csY6" fmla="*/ 1822334 h 1822334"/>
              <a:gd name="csX7" fmla="*/ 538095 w 4143921"/>
              <a:gd name="csY7" fmla="*/ 1822334 h 1822334"/>
              <a:gd name="csX8" fmla="*/ 539812 w 4143921"/>
              <a:gd name="csY8" fmla="*/ 1822334 h 1822334"/>
              <a:gd name="csX9" fmla="*/ 557145 w 4143921"/>
              <a:gd name="csY9" fmla="*/ 1822334 h 1822334"/>
              <a:gd name="csX10" fmla="*/ 558863 w 4143921"/>
              <a:gd name="csY10" fmla="*/ 1822334 h 1822334"/>
              <a:gd name="csX11" fmla="*/ 560580 w 4143921"/>
              <a:gd name="csY11" fmla="*/ 1822334 h 1822334"/>
              <a:gd name="csX12" fmla="*/ 562454 w 4143921"/>
              <a:gd name="csY12" fmla="*/ 1822334 h 1822334"/>
              <a:gd name="csX13" fmla="*/ 595402 w 4143921"/>
              <a:gd name="csY13" fmla="*/ 1822334 h 1822334"/>
              <a:gd name="csX14" fmla="*/ 597120 w 4143921"/>
              <a:gd name="csY14" fmla="*/ 1822334 h 1822334"/>
              <a:gd name="csX15" fmla="*/ 600555 w 4143921"/>
              <a:gd name="csY15" fmla="*/ 1822334 h 1822334"/>
              <a:gd name="csX16" fmla="*/ 600555 w 4143921"/>
              <a:gd name="csY16" fmla="*/ 1789646 h 1822334"/>
              <a:gd name="csX17" fmla="*/ 746399 w 4143921"/>
              <a:gd name="csY17" fmla="*/ 1789646 h 1822334"/>
              <a:gd name="csX18" fmla="*/ 746399 w 4143921"/>
              <a:gd name="csY18" fmla="*/ 1756958 h 1822334"/>
              <a:gd name="csX19" fmla="*/ 826348 w 4143921"/>
              <a:gd name="csY19" fmla="*/ 1756958 h 1822334"/>
              <a:gd name="csX20" fmla="*/ 826348 w 4143921"/>
              <a:gd name="csY20" fmla="*/ 1724270 h 1822334"/>
              <a:gd name="csX21" fmla="*/ 850552 w 4143921"/>
              <a:gd name="csY21" fmla="*/ 1724270 h 1822334"/>
              <a:gd name="csX22" fmla="*/ 852270 w 4143921"/>
              <a:gd name="csY22" fmla="*/ 1724270 h 1822334"/>
              <a:gd name="csX23" fmla="*/ 1015447 w 4143921"/>
              <a:gd name="csY23" fmla="*/ 1724270 h 1822334"/>
              <a:gd name="csX24" fmla="*/ 1017164 w 4143921"/>
              <a:gd name="csY24" fmla="*/ 1724270 h 1822334"/>
              <a:gd name="csX25" fmla="*/ 1130061 w 4143921"/>
              <a:gd name="csY25" fmla="*/ 1724270 h 1822334"/>
              <a:gd name="csX26" fmla="*/ 1130061 w 4143921"/>
              <a:gd name="csY26" fmla="*/ 1691581 h 1822334"/>
              <a:gd name="csX27" fmla="*/ 1475466 w 4143921"/>
              <a:gd name="csY27" fmla="*/ 1691581 h 1822334"/>
              <a:gd name="csX28" fmla="*/ 1475466 w 4143921"/>
              <a:gd name="csY28" fmla="*/ 1657189 h 1822334"/>
              <a:gd name="csX29" fmla="*/ 1506696 w 4143921"/>
              <a:gd name="csY29" fmla="*/ 1657189 h 1822334"/>
              <a:gd name="csX30" fmla="*/ 1506696 w 4143921"/>
              <a:gd name="csY30" fmla="*/ 1624501 h 1822334"/>
              <a:gd name="csX31" fmla="*/ 1603978 w 4143921"/>
              <a:gd name="csY31" fmla="*/ 1624501 h 1822334"/>
              <a:gd name="csX32" fmla="*/ 1603978 w 4143921"/>
              <a:gd name="csY32" fmla="*/ 1591812 h 1822334"/>
              <a:gd name="csX33" fmla="*/ 1655976 w 4143921"/>
              <a:gd name="csY33" fmla="*/ 1591812 h 1822334"/>
              <a:gd name="csX34" fmla="*/ 1655976 w 4143921"/>
              <a:gd name="csY34" fmla="*/ 1557265 h 1822334"/>
              <a:gd name="csX35" fmla="*/ 1659412 w 4143921"/>
              <a:gd name="csY35" fmla="*/ 1557265 h 1822334"/>
              <a:gd name="csX36" fmla="*/ 1661129 w 4143921"/>
              <a:gd name="csY36" fmla="*/ 1557265 h 1822334"/>
              <a:gd name="csX37" fmla="*/ 1692515 w 4143921"/>
              <a:gd name="csY37" fmla="*/ 1557265 h 1822334"/>
              <a:gd name="csX38" fmla="*/ 1692515 w 4143921"/>
              <a:gd name="csY38" fmla="*/ 1524731 h 1822334"/>
              <a:gd name="csX39" fmla="*/ 1878178 w 4143921"/>
              <a:gd name="csY39" fmla="*/ 1524731 h 1822334"/>
              <a:gd name="csX40" fmla="*/ 1879896 w 4143921"/>
              <a:gd name="csY40" fmla="*/ 1524731 h 1822334"/>
              <a:gd name="csX41" fmla="*/ 1909408 w 4143921"/>
              <a:gd name="csY41" fmla="*/ 1524731 h 1822334"/>
              <a:gd name="csX42" fmla="*/ 1911126 w 4143921"/>
              <a:gd name="csY42" fmla="*/ 1524731 h 1822334"/>
              <a:gd name="csX43" fmla="*/ 1977178 w 4143921"/>
              <a:gd name="csY43" fmla="*/ 1524731 h 1822334"/>
              <a:gd name="csX44" fmla="*/ 1977178 w 4143921"/>
              <a:gd name="csY44" fmla="*/ 1490339 h 1822334"/>
              <a:gd name="csX45" fmla="*/ 2027458 w 4143921"/>
              <a:gd name="csY45" fmla="*/ 1490339 h 1822334"/>
              <a:gd name="csX46" fmla="*/ 2027458 w 4143921"/>
              <a:gd name="csY46" fmla="*/ 1457496 h 1822334"/>
              <a:gd name="csX47" fmla="*/ 2107251 w 4143921"/>
              <a:gd name="csY47" fmla="*/ 1457496 h 1822334"/>
              <a:gd name="csX48" fmla="*/ 2107251 w 4143921"/>
              <a:gd name="csY48" fmla="*/ 1423258 h 1822334"/>
              <a:gd name="csX49" fmla="*/ 2213277 w 4143921"/>
              <a:gd name="csY49" fmla="*/ 1423258 h 1822334"/>
              <a:gd name="csX50" fmla="*/ 2213277 w 4143921"/>
              <a:gd name="csY50" fmla="*/ 1388711 h 1822334"/>
              <a:gd name="csX51" fmla="*/ 2228736 w 4143921"/>
              <a:gd name="csY51" fmla="*/ 1388711 h 1822334"/>
              <a:gd name="csX52" fmla="*/ 2230454 w 4143921"/>
              <a:gd name="csY52" fmla="*/ 1388711 h 1822334"/>
              <a:gd name="csX53" fmla="*/ 2230454 w 4143921"/>
              <a:gd name="csY53" fmla="*/ 1321630 h 1822334"/>
              <a:gd name="csX54" fmla="*/ 2234045 w 4143921"/>
              <a:gd name="csY54" fmla="*/ 1321630 h 1822334"/>
              <a:gd name="csX55" fmla="*/ 2234045 w 4143921"/>
              <a:gd name="csY55" fmla="*/ 1287238 h 1822334"/>
              <a:gd name="csX56" fmla="*/ 2237481 w 4143921"/>
              <a:gd name="csY56" fmla="*/ 1287238 h 1822334"/>
              <a:gd name="csX57" fmla="*/ 2237481 w 4143921"/>
              <a:gd name="csY57" fmla="*/ 1252690 h 1822334"/>
              <a:gd name="csX58" fmla="*/ 2280890 w 4143921"/>
              <a:gd name="csY58" fmla="*/ 1252690 h 1822334"/>
              <a:gd name="csX59" fmla="*/ 2282608 w 4143921"/>
              <a:gd name="csY59" fmla="*/ 1252690 h 1822334"/>
              <a:gd name="csX60" fmla="*/ 2428453 w 4143921"/>
              <a:gd name="csY60" fmla="*/ 1252690 h 1822334"/>
              <a:gd name="csX61" fmla="*/ 2428453 w 4143921"/>
              <a:gd name="csY61" fmla="*/ 1218453 h 1822334"/>
              <a:gd name="csX62" fmla="*/ 2435323 w 4143921"/>
              <a:gd name="csY62" fmla="*/ 1218453 h 1822334"/>
              <a:gd name="csX63" fmla="*/ 2435323 w 4143921"/>
              <a:gd name="csY63" fmla="*/ 1183905 h 1822334"/>
              <a:gd name="csX64" fmla="*/ 2570706 w 4143921"/>
              <a:gd name="csY64" fmla="*/ 1183905 h 1822334"/>
              <a:gd name="csX65" fmla="*/ 2570706 w 4143921"/>
              <a:gd name="csY65" fmla="*/ 1151217 h 1822334"/>
              <a:gd name="csX66" fmla="*/ 2581168 w 4143921"/>
              <a:gd name="csY66" fmla="*/ 1151217 h 1822334"/>
              <a:gd name="csX67" fmla="*/ 2582886 w 4143921"/>
              <a:gd name="csY67" fmla="*/ 1151217 h 1822334"/>
              <a:gd name="csX68" fmla="*/ 2582886 w 4143921"/>
              <a:gd name="csY68" fmla="*/ 1116825 h 1822334"/>
              <a:gd name="csX69" fmla="*/ 2596783 w 4143921"/>
              <a:gd name="csY69" fmla="*/ 1116825 h 1822334"/>
              <a:gd name="csX70" fmla="*/ 2596783 w 4143921"/>
              <a:gd name="csY70" fmla="*/ 1082432 h 1822334"/>
              <a:gd name="csX71" fmla="*/ 2602092 w 4143921"/>
              <a:gd name="csY71" fmla="*/ 1082432 h 1822334"/>
              <a:gd name="csX72" fmla="*/ 2602092 w 4143921"/>
              <a:gd name="csY72" fmla="*/ 1047885 h 1822334"/>
              <a:gd name="csX73" fmla="*/ 2766831 w 4143921"/>
              <a:gd name="csY73" fmla="*/ 1047885 h 1822334"/>
              <a:gd name="csX74" fmla="*/ 2768549 w 4143921"/>
              <a:gd name="csY74" fmla="*/ 1047885 h 1822334"/>
              <a:gd name="csX75" fmla="*/ 2890190 w 4143921"/>
              <a:gd name="csY75" fmla="*/ 1047885 h 1822334"/>
              <a:gd name="csX76" fmla="*/ 2890190 w 4143921"/>
              <a:gd name="csY76" fmla="*/ 1013647 h 1822334"/>
              <a:gd name="csX77" fmla="*/ 2949215 w 4143921"/>
              <a:gd name="csY77" fmla="*/ 1013647 h 1822334"/>
              <a:gd name="csX78" fmla="*/ 2949215 w 4143921"/>
              <a:gd name="csY78" fmla="*/ 977396 h 1822334"/>
              <a:gd name="csX79" fmla="*/ 2952650 w 4143921"/>
              <a:gd name="csY79" fmla="*/ 977396 h 1822334"/>
              <a:gd name="csX80" fmla="*/ 2954368 w 4143921"/>
              <a:gd name="csY80" fmla="*/ 977396 h 1822334"/>
              <a:gd name="csX81" fmla="*/ 2956086 w 4143921"/>
              <a:gd name="csY81" fmla="*/ 977396 h 1822334"/>
              <a:gd name="csX82" fmla="*/ 2957803 w 4143921"/>
              <a:gd name="csY82" fmla="*/ 977396 h 1822334"/>
              <a:gd name="csX83" fmla="*/ 2959520 w 4143921"/>
              <a:gd name="csY83" fmla="*/ 977396 h 1822334"/>
              <a:gd name="csX84" fmla="*/ 2961238 w 4143921"/>
              <a:gd name="csY84" fmla="*/ 977396 h 1822334"/>
              <a:gd name="csX85" fmla="*/ 2962956 w 4143921"/>
              <a:gd name="csY85" fmla="*/ 977396 h 1822334"/>
              <a:gd name="csX86" fmla="*/ 2964674 w 4143921"/>
              <a:gd name="csY86" fmla="*/ 977396 h 1822334"/>
              <a:gd name="csX87" fmla="*/ 2966547 w 4143921"/>
              <a:gd name="csY87" fmla="*/ 977396 h 1822334"/>
              <a:gd name="csX88" fmla="*/ 2969983 w 4143921"/>
              <a:gd name="csY88" fmla="*/ 977396 h 1822334"/>
              <a:gd name="csX89" fmla="*/ 2971701 w 4143921"/>
              <a:gd name="csY89" fmla="*/ 977396 h 1822334"/>
              <a:gd name="csX90" fmla="*/ 2973418 w 4143921"/>
              <a:gd name="csY90" fmla="*/ 977396 h 1822334"/>
              <a:gd name="csX91" fmla="*/ 2973418 w 4143921"/>
              <a:gd name="csY91" fmla="*/ 941299 h 1822334"/>
              <a:gd name="csX92" fmla="*/ 2976853 w 4143921"/>
              <a:gd name="csY92" fmla="*/ 941299 h 1822334"/>
              <a:gd name="csX93" fmla="*/ 2978571 w 4143921"/>
              <a:gd name="csY93" fmla="*/ 941299 h 1822334"/>
              <a:gd name="csX94" fmla="*/ 2989033 w 4143921"/>
              <a:gd name="csY94" fmla="*/ 941299 h 1822334"/>
              <a:gd name="csX95" fmla="*/ 2990907 w 4143921"/>
              <a:gd name="csY95" fmla="*/ 941299 h 1822334"/>
              <a:gd name="csX96" fmla="*/ 2992625 w 4143921"/>
              <a:gd name="csY96" fmla="*/ 941299 h 1822334"/>
              <a:gd name="csX97" fmla="*/ 2994342 w 4143921"/>
              <a:gd name="csY97" fmla="*/ 941299 h 1822334"/>
              <a:gd name="csX98" fmla="*/ 2996060 w 4143921"/>
              <a:gd name="csY98" fmla="*/ 941299 h 1822334"/>
              <a:gd name="csX99" fmla="*/ 2997777 w 4143921"/>
              <a:gd name="csY99" fmla="*/ 941299 h 1822334"/>
              <a:gd name="csX100" fmla="*/ 2999495 w 4143921"/>
              <a:gd name="csY100" fmla="*/ 941299 h 1822334"/>
              <a:gd name="csX101" fmla="*/ 3013392 w 4143921"/>
              <a:gd name="csY101" fmla="*/ 941299 h 1822334"/>
              <a:gd name="csX102" fmla="*/ 3015110 w 4143921"/>
              <a:gd name="csY102" fmla="*/ 941299 h 1822334"/>
              <a:gd name="csX103" fmla="*/ 3016828 w 4143921"/>
              <a:gd name="csY103" fmla="*/ 941299 h 1822334"/>
              <a:gd name="csX104" fmla="*/ 3016828 w 4143921"/>
              <a:gd name="csY104" fmla="*/ 901640 h 1822334"/>
              <a:gd name="csX105" fmla="*/ 3036035 w 4143921"/>
              <a:gd name="csY105" fmla="*/ 901640 h 1822334"/>
              <a:gd name="csX106" fmla="*/ 3037752 w 4143921"/>
              <a:gd name="csY106" fmla="*/ 901640 h 1822334"/>
              <a:gd name="csX107" fmla="*/ 3048058 w 4143921"/>
              <a:gd name="csY107" fmla="*/ 901640 h 1822334"/>
              <a:gd name="csX108" fmla="*/ 3049776 w 4143921"/>
              <a:gd name="csY108" fmla="*/ 901640 h 1822334"/>
              <a:gd name="csX109" fmla="*/ 3051493 w 4143921"/>
              <a:gd name="csY109" fmla="*/ 901640 h 1822334"/>
              <a:gd name="csX110" fmla="*/ 3053367 w 4143921"/>
              <a:gd name="csY110" fmla="*/ 901640 h 1822334"/>
              <a:gd name="csX111" fmla="*/ 3055085 w 4143921"/>
              <a:gd name="csY111" fmla="*/ 901640 h 1822334"/>
              <a:gd name="csX112" fmla="*/ 3060238 w 4143921"/>
              <a:gd name="csY112" fmla="*/ 901640 h 1822334"/>
              <a:gd name="csX113" fmla="*/ 3061956 w 4143921"/>
              <a:gd name="csY113" fmla="*/ 901640 h 1822334"/>
              <a:gd name="csX114" fmla="*/ 3081006 w 4143921"/>
              <a:gd name="csY114" fmla="*/ 901640 h 1822334"/>
              <a:gd name="csX115" fmla="*/ 3082880 w 4143921"/>
              <a:gd name="csY115" fmla="*/ 901640 h 1822334"/>
              <a:gd name="csX116" fmla="*/ 3088032 w 4143921"/>
              <a:gd name="csY116" fmla="*/ 901640 h 1822334"/>
              <a:gd name="csX117" fmla="*/ 3089750 w 4143921"/>
              <a:gd name="csY117" fmla="*/ 901640 h 1822334"/>
              <a:gd name="csX118" fmla="*/ 3103647 w 4143921"/>
              <a:gd name="csY118" fmla="*/ 901640 h 1822334"/>
              <a:gd name="csX119" fmla="*/ 3105365 w 4143921"/>
              <a:gd name="csY119" fmla="*/ 901640 h 1822334"/>
              <a:gd name="csX120" fmla="*/ 3119263 w 4143921"/>
              <a:gd name="csY120" fmla="*/ 901640 h 1822334"/>
              <a:gd name="csX121" fmla="*/ 3120980 w 4143921"/>
              <a:gd name="csY121" fmla="*/ 901640 h 1822334"/>
              <a:gd name="csX122" fmla="*/ 3124416 w 4143921"/>
              <a:gd name="csY122" fmla="*/ 901640 h 1822334"/>
              <a:gd name="csX123" fmla="*/ 3126133 w 4143921"/>
              <a:gd name="csY123" fmla="*/ 901640 h 1822334"/>
              <a:gd name="csX124" fmla="*/ 3127851 w 4143921"/>
              <a:gd name="csY124" fmla="*/ 901640 h 1822334"/>
              <a:gd name="csX125" fmla="*/ 3129569 w 4143921"/>
              <a:gd name="csY125" fmla="*/ 901640 h 1822334"/>
              <a:gd name="csX126" fmla="*/ 3131442 w 4143921"/>
              <a:gd name="csY126" fmla="*/ 901640 h 1822334"/>
              <a:gd name="csX127" fmla="*/ 3133160 w 4143921"/>
              <a:gd name="csY127" fmla="*/ 901640 h 1822334"/>
              <a:gd name="csX128" fmla="*/ 3143622 w 4143921"/>
              <a:gd name="csY128" fmla="*/ 901640 h 1822334"/>
              <a:gd name="csX129" fmla="*/ 3145340 w 4143921"/>
              <a:gd name="csY129" fmla="*/ 901640 h 1822334"/>
              <a:gd name="csX130" fmla="*/ 3152211 w 4143921"/>
              <a:gd name="csY130" fmla="*/ 901640 h 1822334"/>
              <a:gd name="csX131" fmla="*/ 3153928 w 4143921"/>
              <a:gd name="csY131" fmla="*/ 901640 h 1822334"/>
              <a:gd name="csX132" fmla="*/ 3155646 w 4143921"/>
              <a:gd name="csY132" fmla="*/ 901640 h 1822334"/>
              <a:gd name="csX133" fmla="*/ 3157363 w 4143921"/>
              <a:gd name="csY133" fmla="*/ 901640 h 1822334"/>
              <a:gd name="csX134" fmla="*/ 3162672 w 4143921"/>
              <a:gd name="csY134" fmla="*/ 901640 h 1822334"/>
              <a:gd name="csX135" fmla="*/ 3164390 w 4143921"/>
              <a:gd name="csY135" fmla="*/ 901640 h 1822334"/>
              <a:gd name="csX136" fmla="*/ 3180005 w 4143921"/>
              <a:gd name="csY136" fmla="*/ 901640 h 1822334"/>
              <a:gd name="csX137" fmla="*/ 3181723 w 4143921"/>
              <a:gd name="csY137" fmla="*/ 901640 h 1822334"/>
              <a:gd name="csX138" fmla="*/ 3187032 w 4143921"/>
              <a:gd name="csY138" fmla="*/ 901640 h 1822334"/>
              <a:gd name="csX139" fmla="*/ 3188750 w 4143921"/>
              <a:gd name="csY139" fmla="*/ 901640 h 1822334"/>
              <a:gd name="csX140" fmla="*/ 3211235 w 4143921"/>
              <a:gd name="csY140" fmla="*/ 901640 h 1822334"/>
              <a:gd name="csX141" fmla="*/ 3212953 w 4143921"/>
              <a:gd name="csY141" fmla="*/ 901640 h 1822334"/>
              <a:gd name="csX142" fmla="*/ 3223415 w 4143921"/>
              <a:gd name="csY142" fmla="*/ 901640 h 1822334"/>
              <a:gd name="csX143" fmla="*/ 3225133 w 4143921"/>
              <a:gd name="csY143" fmla="*/ 901640 h 1822334"/>
              <a:gd name="csX144" fmla="*/ 3233877 w 4143921"/>
              <a:gd name="csY144" fmla="*/ 901640 h 1822334"/>
              <a:gd name="csX145" fmla="*/ 3233877 w 4143921"/>
              <a:gd name="csY145" fmla="*/ 855318 h 1822334"/>
              <a:gd name="csX146" fmla="*/ 3237312 w 4143921"/>
              <a:gd name="csY146" fmla="*/ 855318 h 1822334"/>
              <a:gd name="csX147" fmla="*/ 3239030 w 4143921"/>
              <a:gd name="csY147" fmla="*/ 855318 h 1822334"/>
              <a:gd name="csX148" fmla="*/ 3242465 w 4143921"/>
              <a:gd name="csY148" fmla="*/ 855318 h 1822334"/>
              <a:gd name="csX149" fmla="*/ 3244183 w 4143921"/>
              <a:gd name="csY149" fmla="*/ 855318 h 1822334"/>
              <a:gd name="csX150" fmla="*/ 3251210 w 4143921"/>
              <a:gd name="csY150" fmla="*/ 855318 h 1822334"/>
              <a:gd name="csX151" fmla="*/ 3252927 w 4143921"/>
              <a:gd name="csY151" fmla="*/ 855318 h 1822334"/>
              <a:gd name="csX152" fmla="*/ 3270260 w 4143921"/>
              <a:gd name="csY152" fmla="*/ 855318 h 1822334"/>
              <a:gd name="csX153" fmla="*/ 3271978 w 4143921"/>
              <a:gd name="csY153" fmla="*/ 855318 h 1822334"/>
              <a:gd name="csX154" fmla="*/ 3285875 w 4143921"/>
              <a:gd name="csY154" fmla="*/ 855318 h 1822334"/>
              <a:gd name="csX155" fmla="*/ 3287593 w 4143921"/>
              <a:gd name="csY155" fmla="*/ 855318 h 1822334"/>
              <a:gd name="csX156" fmla="*/ 3289311 w 4143921"/>
              <a:gd name="csY156" fmla="*/ 855318 h 1822334"/>
              <a:gd name="csX157" fmla="*/ 3291028 w 4143921"/>
              <a:gd name="csY157" fmla="*/ 855318 h 1822334"/>
              <a:gd name="csX158" fmla="*/ 3294620 w 4143921"/>
              <a:gd name="csY158" fmla="*/ 855318 h 1822334"/>
              <a:gd name="csX159" fmla="*/ 3296337 w 4143921"/>
              <a:gd name="csY159" fmla="*/ 855318 h 1822334"/>
              <a:gd name="csX160" fmla="*/ 3298055 w 4143921"/>
              <a:gd name="csY160" fmla="*/ 855318 h 1822334"/>
              <a:gd name="csX161" fmla="*/ 3299772 w 4143921"/>
              <a:gd name="csY161" fmla="*/ 855318 h 1822334"/>
              <a:gd name="csX162" fmla="*/ 3317105 w 4143921"/>
              <a:gd name="csY162" fmla="*/ 855318 h 1822334"/>
              <a:gd name="csX163" fmla="*/ 3318823 w 4143921"/>
              <a:gd name="csY163" fmla="*/ 855318 h 1822334"/>
              <a:gd name="csX164" fmla="*/ 3320541 w 4143921"/>
              <a:gd name="csY164" fmla="*/ 855318 h 1822334"/>
              <a:gd name="csX165" fmla="*/ 3322258 w 4143921"/>
              <a:gd name="csY165" fmla="*/ 855318 h 1822334"/>
              <a:gd name="csX166" fmla="*/ 3325850 w 4143921"/>
              <a:gd name="csY166" fmla="*/ 855318 h 1822334"/>
              <a:gd name="csX167" fmla="*/ 3327567 w 4143921"/>
              <a:gd name="csY167" fmla="*/ 855318 h 1822334"/>
              <a:gd name="csX168" fmla="*/ 3332720 w 4143921"/>
              <a:gd name="csY168" fmla="*/ 855318 h 1822334"/>
              <a:gd name="csX169" fmla="*/ 3332720 w 4143921"/>
              <a:gd name="csY169" fmla="*/ 803575 h 1822334"/>
              <a:gd name="csX170" fmla="*/ 3336312 w 4143921"/>
              <a:gd name="csY170" fmla="*/ 803575 h 1822334"/>
              <a:gd name="csX171" fmla="*/ 3336312 w 4143921"/>
              <a:gd name="csY171" fmla="*/ 751986 h 1822334"/>
              <a:gd name="csX172" fmla="*/ 3338030 w 4143921"/>
              <a:gd name="csY172" fmla="*/ 751986 h 1822334"/>
              <a:gd name="csX173" fmla="*/ 3338030 w 4143921"/>
              <a:gd name="csY173" fmla="*/ 700397 h 1822334"/>
              <a:gd name="csX174" fmla="*/ 3350053 w 4143921"/>
              <a:gd name="csY174" fmla="*/ 700397 h 1822334"/>
              <a:gd name="csX175" fmla="*/ 3351771 w 4143921"/>
              <a:gd name="csY175" fmla="*/ 700397 h 1822334"/>
              <a:gd name="csX176" fmla="*/ 3357080 w 4143921"/>
              <a:gd name="csY176" fmla="*/ 700397 h 1822334"/>
              <a:gd name="csX177" fmla="*/ 3357080 w 4143921"/>
              <a:gd name="csY177" fmla="*/ 648809 h 1822334"/>
              <a:gd name="csX178" fmla="*/ 3360515 w 4143921"/>
              <a:gd name="csY178" fmla="*/ 648809 h 1822334"/>
              <a:gd name="csX179" fmla="*/ 3362233 w 4143921"/>
              <a:gd name="csY179" fmla="*/ 648809 h 1822334"/>
              <a:gd name="csX180" fmla="*/ 3363951 w 4143921"/>
              <a:gd name="csY180" fmla="*/ 648809 h 1822334"/>
              <a:gd name="csX181" fmla="*/ 3365668 w 4143921"/>
              <a:gd name="csY181" fmla="*/ 648809 h 1822334"/>
              <a:gd name="csX182" fmla="*/ 3391745 w 4143921"/>
              <a:gd name="csY182" fmla="*/ 648809 h 1822334"/>
              <a:gd name="csX183" fmla="*/ 3391745 w 4143921"/>
              <a:gd name="csY183" fmla="*/ 593657 h 1822334"/>
              <a:gd name="csX184" fmla="*/ 3403925 w 4143921"/>
              <a:gd name="csY184" fmla="*/ 593657 h 1822334"/>
              <a:gd name="csX185" fmla="*/ 3405642 w 4143921"/>
              <a:gd name="csY185" fmla="*/ 593657 h 1822334"/>
              <a:gd name="csX186" fmla="*/ 3421258 w 4143921"/>
              <a:gd name="csY186" fmla="*/ 593657 h 1822334"/>
              <a:gd name="csX187" fmla="*/ 3422975 w 4143921"/>
              <a:gd name="csY187" fmla="*/ 593657 h 1822334"/>
              <a:gd name="csX188" fmla="*/ 3424849 w 4143921"/>
              <a:gd name="csY188" fmla="*/ 593657 h 1822334"/>
              <a:gd name="csX189" fmla="*/ 3424849 w 4143921"/>
              <a:gd name="csY189" fmla="*/ 536801 h 1822334"/>
              <a:gd name="csX190" fmla="*/ 3435155 w 4143921"/>
              <a:gd name="csY190" fmla="*/ 536801 h 1822334"/>
              <a:gd name="csX191" fmla="*/ 3435155 w 4143921"/>
              <a:gd name="csY191" fmla="*/ 481804 h 1822334"/>
              <a:gd name="csX192" fmla="*/ 3436873 w 4143921"/>
              <a:gd name="csY192" fmla="*/ 481804 h 1822334"/>
              <a:gd name="csX193" fmla="*/ 3438590 w 4143921"/>
              <a:gd name="csY193" fmla="*/ 481804 h 1822334"/>
              <a:gd name="csX194" fmla="*/ 3443900 w 4143921"/>
              <a:gd name="csY194" fmla="*/ 481804 h 1822334"/>
              <a:gd name="csX195" fmla="*/ 3445617 w 4143921"/>
              <a:gd name="csY195" fmla="*/ 481804 h 1822334"/>
              <a:gd name="csX196" fmla="*/ 3447335 w 4143921"/>
              <a:gd name="csY196" fmla="*/ 481804 h 1822334"/>
              <a:gd name="csX197" fmla="*/ 3449052 w 4143921"/>
              <a:gd name="csY197" fmla="*/ 481804 h 1822334"/>
              <a:gd name="csX198" fmla="*/ 3462950 w 4143921"/>
              <a:gd name="csY198" fmla="*/ 481804 h 1822334"/>
              <a:gd name="csX199" fmla="*/ 3464667 w 4143921"/>
              <a:gd name="csY199" fmla="*/ 481804 h 1822334"/>
              <a:gd name="csX200" fmla="*/ 3466385 w 4143921"/>
              <a:gd name="csY200" fmla="*/ 481804 h 1822334"/>
              <a:gd name="csX201" fmla="*/ 3490745 w 4143921"/>
              <a:gd name="csY201" fmla="*/ 481804 h 1822334"/>
              <a:gd name="csX202" fmla="*/ 3492462 w 4143921"/>
              <a:gd name="csY202" fmla="*/ 481804 h 1822334"/>
              <a:gd name="csX203" fmla="*/ 3494180 w 4143921"/>
              <a:gd name="csY203" fmla="*/ 481804 h 1822334"/>
              <a:gd name="csX204" fmla="*/ 3495897 w 4143921"/>
              <a:gd name="csY204" fmla="*/ 481804 h 1822334"/>
              <a:gd name="csX205" fmla="*/ 3497615 w 4143921"/>
              <a:gd name="csY205" fmla="*/ 481804 h 1822334"/>
              <a:gd name="csX206" fmla="*/ 3506360 w 4143921"/>
              <a:gd name="csY206" fmla="*/ 481804 h 1822334"/>
              <a:gd name="csX207" fmla="*/ 3508077 w 4143921"/>
              <a:gd name="csY207" fmla="*/ 481804 h 1822334"/>
              <a:gd name="csX208" fmla="*/ 3534155 w 4143921"/>
              <a:gd name="csY208" fmla="*/ 481804 h 1822334"/>
              <a:gd name="csX209" fmla="*/ 3535872 w 4143921"/>
              <a:gd name="csY209" fmla="*/ 481804 h 1822334"/>
              <a:gd name="csX210" fmla="*/ 3563511 w 4143921"/>
              <a:gd name="csY210" fmla="*/ 481804 h 1822334"/>
              <a:gd name="csX211" fmla="*/ 3565385 w 4143921"/>
              <a:gd name="csY211" fmla="*/ 481804 h 1822334"/>
              <a:gd name="csX212" fmla="*/ 3570537 w 4143921"/>
              <a:gd name="csY212" fmla="*/ 481804 h 1822334"/>
              <a:gd name="csX213" fmla="*/ 3572255 w 4143921"/>
              <a:gd name="csY213" fmla="*/ 481804 h 1822334"/>
              <a:gd name="csX214" fmla="*/ 3579282 w 4143921"/>
              <a:gd name="csY214" fmla="*/ 481804 h 1822334"/>
              <a:gd name="csX215" fmla="*/ 3581000 w 4143921"/>
              <a:gd name="csY215" fmla="*/ 481804 h 1822334"/>
              <a:gd name="csX216" fmla="*/ 3610356 w 4143921"/>
              <a:gd name="csY216" fmla="*/ 481804 h 1822334"/>
              <a:gd name="csX217" fmla="*/ 3612230 w 4143921"/>
              <a:gd name="csY217" fmla="*/ 481804 h 1822334"/>
              <a:gd name="csX218" fmla="*/ 3617383 w 4143921"/>
              <a:gd name="csY218" fmla="*/ 481804 h 1822334"/>
              <a:gd name="csX219" fmla="*/ 3617383 w 4143921"/>
              <a:gd name="csY219" fmla="*/ 413019 h 1822334"/>
              <a:gd name="csX220" fmla="*/ 3638307 w 4143921"/>
              <a:gd name="csY220" fmla="*/ 413019 h 1822334"/>
              <a:gd name="csX221" fmla="*/ 3640025 w 4143921"/>
              <a:gd name="csY221" fmla="*/ 413019 h 1822334"/>
              <a:gd name="csX222" fmla="*/ 3650331 w 4143921"/>
              <a:gd name="csY222" fmla="*/ 413019 h 1822334"/>
              <a:gd name="csX223" fmla="*/ 3652048 w 4143921"/>
              <a:gd name="csY223" fmla="*/ 413019 h 1822334"/>
              <a:gd name="csX224" fmla="*/ 3660792 w 4143921"/>
              <a:gd name="csY224" fmla="*/ 413019 h 1822334"/>
              <a:gd name="csX225" fmla="*/ 3662667 w 4143921"/>
              <a:gd name="csY225" fmla="*/ 413019 h 1822334"/>
              <a:gd name="csX226" fmla="*/ 3664384 w 4143921"/>
              <a:gd name="csY226" fmla="*/ 413019 h 1822334"/>
              <a:gd name="csX227" fmla="*/ 3676407 w 4143921"/>
              <a:gd name="csY227" fmla="*/ 413019 h 1822334"/>
              <a:gd name="csX228" fmla="*/ 3676407 w 4143921"/>
              <a:gd name="csY228" fmla="*/ 340671 h 1822334"/>
              <a:gd name="csX229" fmla="*/ 3685152 w 4143921"/>
              <a:gd name="csY229" fmla="*/ 340671 h 1822334"/>
              <a:gd name="csX230" fmla="*/ 3686870 w 4143921"/>
              <a:gd name="csY230" fmla="*/ 340671 h 1822334"/>
              <a:gd name="csX231" fmla="*/ 3693740 w 4143921"/>
              <a:gd name="csY231" fmla="*/ 340671 h 1822334"/>
              <a:gd name="csX232" fmla="*/ 3695458 w 4143921"/>
              <a:gd name="csY232" fmla="*/ 340671 h 1822334"/>
              <a:gd name="csX233" fmla="*/ 3705920 w 4143921"/>
              <a:gd name="csY233" fmla="*/ 340671 h 1822334"/>
              <a:gd name="csX234" fmla="*/ 3705920 w 4143921"/>
              <a:gd name="csY234" fmla="*/ 264915 h 1822334"/>
              <a:gd name="csX235" fmla="*/ 3716382 w 4143921"/>
              <a:gd name="csY235" fmla="*/ 264915 h 1822334"/>
              <a:gd name="csX236" fmla="*/ 3718100 w 4143921"/>
              <a:gd name="csY236" fmla="*/ 264915 h 1822334"/>
              <a:gd name="csX237" fmla="*/ 3728562 w 4143921"/>
              <a:gd name="csY237" fmla="*/ 264915 h 1822334"/>
              <a:gd name="csX238" fmla="*/ 3730280 w 4143921"/>
              <a:gd name="csY238" fmla="*/ 264915 h 1822334"/>
              <a:gd name="csX239" fmla="*/ 3749330 w 4143921"/>
              <a:gd name="csY239" fmla="*/ 264915 h 1822334"/>
              <a:gd name="csX240" fmla="*/ 3751047 w 4143921"/>
              <a:gd name="csY240" fmla="*/ 264915 h 1822334"/>
              <a:gd name="csX241" fmla="*/ 3771972 w 4143921"/>
              <a:gd name="csY241" fmla="*/ 264915 h 1822334"/>
              <a:gd name="csX242" fmla="*/ 3773689 w 4143921"/>
              <a:gd name="csY242" fmla="*/ 264915 h 1822334"/>
              <a:gd name="csX243" fmla="*/ 3777125 w 4143921"/>
              <a:gd name="csY243" fmla="*/ 264915 h 1822334"/>
              <a:gd name="csX244" fmla="*/ 3778842 w 4143921"/>
              <a:gd name="csY244" fmla="*/ 264915 h 1822334"/>
              <a:gd name="csX245" fmla="*/ 3792740 w 4143921"/>
              <a:gd name="csY245" fmla="*/ 264915 h 1822334"/>
              <a:gd name="csX246" fmla="*/ 3794457 w 4143921"/>
              <a:gd name="csY246" fmla="*/ 264915 h 1822334"/>
              <a:gd name="csX247" fmla="*/ 3815382 w 4143921"/>
              <a:gd name="csY247" fmla="*/ 264915 h 1822334"/>
              <a:gd name="csX248" fmla="*/ 3815382 w 4143921"/>
              <a:gd name="csY248" fmla="*/ 178934 h 1822334"/>
              <a:gd name="csX249" fmla="*/ 3834432 w 4143921"/>
              <a:gd name="csY249" fmla="*/ 178934 h 1822334"/>
              <a:gd name="csX250" fmla="*/ 3836150 w 4143921"/>
              <a:gd name="csY250" fmla="*/ 178934 h 1822334"/>
              <a:gd name="csX251" fmla="*/ 3855200 w 4143921"/>
              <a:gd name="csY251" fmla="*/ 178934 h 1822334"/>
              <a:gd name="csX252" fmla="*/ 3857074 w 4143921"/>
              <a:gd name="csY252" fmla="*/ 178934 h 1822334"/>
              <a:gd name="csX253" fmla="*/ 3858792 w 4143921"/>
              <a:gd name="csY253" fmla="*/ 178934 h 1822334"/>
              <a:gd name="csX254" fmla="*/ 3858792 w 4143921"/>
              <a:gd name="csY254" fmla="*/ 91248 h 1822334"/>
              <a:gd name="csX255" fmla="*/ 3867380 w 4143921"/>
              <a:gd name="csY255" fmla="*/ 91248 h 1822334"/>
              <a:gd name="csX256" fmla="*/ 3869097 w 4143921"/>
              <a:gd name="csY256" fmla="*/ 91248 h 1822334"/>
              <a:gd name="csX257" fmla="*/ 3876124 w 4143921"/>
              <a:gd name="csY257" fmla="*/ 91248 h 1822334"/>
              <a:gd name="csX258" fmla="*/ 3877842 w 4143921"/>
              <a:gd name="csY258" fmla="*/ 91248 h 1822334"/>
              <a:gd name="csX259" fmla="*/ 3882995 w 4143921"/>
              <a:gd name="csY259" fmla="*/ 91248 h 1822334"/>
              <a:gd name="csX260" fmla="*/ 3882995 w 4143921"/>
              <a:gd name="csY260" fmla="*/ 0 h 1822334"/>
              <a:gd name="csX261" fmla="*/ 3945455 w 4143921"/>
              <a:gd name="csY261" fmla="*/ 0 h 1822334"/>
              <a:gd name="csX262" fmla="*/ 3947172 w 4143921"/>
              <a:gd name="csY262" fmla="*/ 0 h 1822334"/>
              <a:gd name="csX263" fmla="*/ 3957635 w 4143921"/>
              <a:gd name="csY263" fmla="*/ 0 h 1822334"/>
              <a:gd name="csX264" fmla="*/ 3959353 w 4143921"/>
              <a:gd name="csY264" fmla="*/ 0 h 1822334"/>
              <a:gd name="csX265" fmla="*/ 3966379 w 4143921"/>
              <a:gd name="csY265" fmla="*/ 0 h 1822334"/>
              <a:gd name="csX266" fmla="*/ 3968097 w 4143921"/>
              <a:gd name="csY266" fmla="*/ 0 h 1822334"/>
              <a:gd name="csX267" fmla="*/ 3974968 w 4143921"/>
              <a:gd name="csY267" fmla="*/ 0 h 1822334"/>
              <a:gd name="csX268" fmla="*/ 3976685 w 4143921"/>
              <a:gd name="csY268" fmla="*/ 0 h 1822334"/>
              <a:gd name="csX269" fmla="*/ 3990583 w 4143921"/>
              <a:gd name="csY269" fmla="*/ 0 h 1822334"/>
              <a:gd name="csX270" fmla="*/ 3992300 w 4143921"/>
              <a:gd name="csY270" fmla="*/ 0 h 1822334"/>
              <a:gd name="csX271" fmla="*/ 4006198 w 4143921"/>
              <a:gd name="csY271" fmla="*/ 0 h 1822334"/>
              <a:gd name="csX272" fmla="*/ 4008071 w 4143921"/>
              <a:gd name="csY272" fmla="*/ 0 h 1822334"/>
              <a:gd name="csX273" fmla="*/ 4009789 w 4143921"/>
              <a:gd name="csY273" fmla="*/ 0 h 1822334"/>
              <a:gd name="csX274" fmla="*/ 4011507 w 4143921"/>
              <a:gd name="csY274" fmla="*/ 0 h 1822334"/>
              <a:gd name="csX275" fmla="*/ 4025248 w 4143921"/>
              <a:gd name="csY275" fmla="*/ 0 h 1822334"/>
              <a:gd name="csX276" fmla="*/ 4027122 w 4143921"/>
              <a:gd name="csY276" fmla="*/ 0 h 1822334"/>
              <a:gd name="csX277" fmla="*/ 4032275 w 4143921"/>
              <a:gd name="csY277" fmla="*/ 0 h 1822334"/>
              <a:gd name="csX278" fmla="*/ 4033992 w 4143921"/>
              <a:gd name="csY278" fmla="*/ 0 h 1822334"/>
              <a:gd name="csX279" fmla="*/ 4035710 w 4143921"/>
              <a:gd name="csY279" fmla="*/ 0 h 1822334"/>
              <a:gd name="csX280" fmla="*/ 4037428 w 4143921"/>
              <a:gd name="csY280" fmla="*/ 0 h 1822334"/>
              <a:gd name="csX281" fmla="*/ 4039145 w 4143921"/>
              <a:gd name="csY281" fmla="*/ 0 h 1822334"/>
              <a:gd name="csX282" fmla="*/ 4053199 w 4143921"/>
              <a:gd name="csY282" fmla="*/ 0 h 1822334"/>
              <a:gd name="csX283" fmla="*/ 4054917 w 4143921"/>
              <a:gd name="csY283" fmla="*/ 0 h 1822334"/>
              <a:gd name="csX284" fmla="*/ 4065223 w 4143921"/>
              <a:gd name="csY284" fmla="*/ 0 h 1822334"/>
              <a:gd name="csX285" fmla="*/ 4066940 w 4143921"/>
              <a:gd name="csY285" fmla="*/ 0 h 1822334"/>
              <a:gd name="csX286" fmla="*/ 4068658 w 4143921"/>
              <a:gd name="csY286" fmla="*/ 0 h 1822334"/>
              <a:gd name="csX287" fmla="*/ 4070532 w 4143921"/>
              <a:gd name="csY287" fmla="*/ 0 h 1822334"/>
              <a:gd name="csX288" fmla="*/ 4089582 w 4143921"/>
              <a:gd name="csY288" fmla="*/ 0 h 1822334"/>
              <a:gd name="csX289" fmla="*/ 4091299 w 4143921"/>
              <a:gd name="csY289" fmla="*/ 0 h 1822334"/>
              <a:gd name="csX290" fmla="*/ 4096608 w 4143921"/>
              <a:gd name="csY290" fmla="*/ 0 h 1822334"/>
              <a:gd name="csX291" fmla="*/ 4098326 w 4143921"/>
              <a:gd name="csY291" fmla="*/ 0 h 1822334"/>
              <a:gd name="csX292" fmla="*/ 4100044 w 4143921"/>
              <a:gd name="csY292" fmla="*/ 0 h 1822334"/>
              <a:gd name="csX293" fmla="*/ 4101762 w 4143921"/>
              <a:gd name="csY293" fmla="*/ 0 h 1822334"/>
              <a:gd name="csX294" fmla="*/ 4120812 w 4143921"/>
              <a:gd name="csY294" fmla="*/ 0 h 1822334"/>
              <a:gd name="csX295" fmla="*/ 4122530 w 4143921"/>
              <a:gd name="csY295" fmla="*/ 0 h 1822334"/>
              <a:gd name="csX296" fmla="*/ 4124247 w 4143921"/>
              <a:gd name="csY296" fmla="*/ 0 h 1822334"/>
              <a:gd name="csX297" fmla="*/ 4125965 w 4143921"/>
              <a:gd name="csY297" fmla="*/ 0 h 1822334"/>
              <a:gd name="csX298" fmla="*/ 4143922 w 4143921"/>
              <a:gd name="csY298" fmla="*/ 0 h 18223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Lst>
            <a:rect l="l" t="t" r="r" b="b"/>
            <a:pathLst>
              <a:path w="4143921" h="1822334">
                <a:moveTo>
                  <a:pt x="0" y="1822334"/>
                </a:moveTo>
                <a:lnTo>
                  <a:pt x="164895" y="1822334"/>
                </a:lnTo>
                <a:lnTo>
                  <a:pt x="166613" y="1822334"/>
                </a:lnTo>
                <a:lnTo>
                  <a:pt x="263894" y="1822334"/>
                </a:lnTo>
                <a:lnTo>
                  <a:pt x="265612" y="1822334"/>
                </a:lnTo>
                <a:lnTo>
                  <a:pt x="486096" y="1822334"/>
                </a:lnTo>
                <a:lnTo>
                  <a:pt x="487814" y="1822334"/>
                </a:lnTo>
                <a:lnTo>
                  <a:pt x="538095" y="1822334"/>
                </a:lnTo>
                <a:lnTo>
                  <a:pt x="539812" y="1822334"/>
                </a:lnTo>
                <a:lnTo>
                  <a:pt x="557145" y="1822334"/>
                </a:lnTo>
                <a:lnTo>
                  <a:pt x="558863" y="1822334"/>
                </a:lnTo>
                <a:lnTo>
                  <a:pt x="560580" y="1822334"/>
                </a:lnTo>
                <a:lnTo>
                  <a:pt x="562454" y="1822334"/>
                </a:lnTo>
                <a:lnTo>
                  <a:pt x="595402" y="1822334"/>
                </a:lnTo>
                <a:lnTo>
                  <a:pt x="597120" y="1822334"/>
                </a:lnTo>
                <a:lnTo>
                  <a:pt x="600555" y="1822334"/>
                </a:lnTo>
                <a:lnTo>
                  <a:pt x="600555" y="1789646"/>
                </a:lnTo>
                <a:lnTo>
                  <a:pt x="746399" y="1789646"/>
                </a:lnTo>
                <a:lnTo>
                  <a:pt x="746399" y="1756958"/>
                </a:lnTo>
                <a:lnTo>
                  <a:pt x="826348" y="1756958"/>
                </a:lnTo>
                <a:lnTo>
                  <a:pt x="826348" y="1724270"/>
                </a:lnTo>
                <a:lnTo>
                  <a:pt x="850552" y="1724270"/>
                </a:lnTo>
                <a:lnTo>
                  <a:pt x="852270" y="1724270"/>
                </a:lnTo>
                <a:lnTo>
                  <a:pt x="1015447" y="1724270"/>
                </a:lnTo>
                <a:lnTo>
                  <a:pt x="1017164" y="1724270"/>
                </a:lnTo>
                <a:lnTo>
                  <a:pt x="1130061" y="1724270"/>
                </a:lnTo>
                <a:lnTo>
                  <a:pt x="1130061" y="1691581"/>
                </a:lnTo>
                <a:lnTo>
                  <a:pt x="1475466" y="1691581"/>
                </a:lnTo>
                <a:lnTo>
                  <a:pt x="1475466" y="1657189"/>
                </a:lnTo>
                <a:lnTo>
                  <a:pt x="1506696" y="1657189"/>
                </a:lnTo>
                <a:lnTo>
                  <a:pt x="1506696" y="1624501"/>
                </a:lnTo>
                <a:lnTo>
                  <a:pt x="1603978" y="1624501"/>
                </a:lnTo>
                <a:lnTo>
                  <a:pt x="1603978" y="1591812"/>
                </a:lnTo>
                <a:lnTo>
                  <a:pt x="1655976" y="1591812"/>
                </a:lnTo>
                <a:lnTo>
                  <a:pt x="1655976" y="1557265"/>
                </a:lnTo>
                <a:lnTo>
                  <a:pt x="1659412" y="1557265"/>
                </a:lnTo>
                <a:lnTo>
                  <a:pt x="1661129" y="1557265"/>
                </a:lnTo>
                <a:lnTo>
                  <a:pt x="1692515" y="1557265"/>
                </a:lnTo>
                <a:lnTo>
                  <a:pt x="1692515" y="1524731"/>
                </a:lnTo>
                <a:lnTo>
                  <a:pt x="1878178" y="1524731"/>
                </a:lnTo>
                <a:lnTo>
                  <a:pt x="1879896" y="1524731"/>
                </a:lnTo>
                <a:lnTo>
                  <a:pt x="1909408" y="1524731"/>
                </a:lnTo>
                <a:lnTo>
                  <a:pt x="1911126" y="1524731"/>
                </a:lnTo>
                <a:lnTo>
                  <a:pt x="1977178" y="1524731"/>
                </a:lnTo>
                <a:lnTo>
                  <a:pt x="1977178" y="1490339"/>
                </a:lnTo>
                <a:lnTo>
                  <a:pt x="2027458" y="1490339"/>
                </a:lnTo>
                <a:lnTo>
                  <a:pt x="2027458" y="1457496"/>
                </a:lnTo>
                <a:lnTo>
                  <a:pt x="2107251" y="1457496"/>
                </a:lnTo>
                <a:lnTo>
                  <a:pt x="2107251" y="1423258"/>
                </a:lnTo>
                <a:lnTo>
                  <a:pt x="2213277" y="1423258"/>
                </a:lnTo>
                <a:lnTo>
                  <a:pt x="2213277" y="1388711"/>
                </a:lnTo>
                <a:lnTo>
                  <a:pt x="2228736" y="1388711"/>
                </a:lnTo>
                <a:lnTo>
                  <a:pt x="2230454" y="1388711"/>
                </a:lnTo>
                <a:lnTo>
                  <a:pt x="2230454" y="1321630"/>
                </a:lnTo>
                <a:lnTo>
                  <a:pt x="2234045" y="1321630"/>
                </a:lnTo>
                <a:lnTo>
                  <a:pt x="2234045" y="1287238"/>
                </a:lnTo>
                <a:lnTo>
                  <a:pt x="2237481" y="1287238"/>
                </a:lnTo>
                <a:lnTo>
                  <a:pt x="2237481" y="1252690"/>
                </a:lnTo>
                <a:lnTo>
                  <a:pt x="2280890" y="1252690"/>
                </a:lnTo>
                <a:lnTo>
                  <a:pt x="2282608" y="1252690"/>
                </a:lnTo>
                <a:lnTo>
                  <a:pt x="2428453" y="1252690"/>
                </a:lnTo>
                <a:lnTo>
                  <a:pt x="2428453" y="1218453"/>
                </a:lnTo>
                <a:lnTo>
                  <a:pt x="2435323" y="1218453"/>
                </a:lnTo>
                <a:lnTo>
                  <a:pt x="2435323" y="1183905"/>
                </a:lnTo>
                <a:lnTo>
                  <a:pt x="2570706" y="1183905"/>
                </a:lnTo>
                <a:lnTo>
                  <a:pt x="2570706" y="1151217"/>
                </a:lnTo>
                <a:lnTo>
                  <a:pt x="2581168" y="1151217"/>
                </a:lnTo>
                <a:lnTo>
                  <a:pt x="2582886" y="1151217"/>
                </a:lnTo>
                <a:lnTo>
                  <a:pt x="2582886" y="1116825"/>
                </a:lnTo>
                <a:lnTo>
                  <a:pt x="2596783" y="1116825"/>
                </a:lnTo>
                <a:lnTo>
                  <a:pt x="2596783" y="1082432"/>
                </a:lnTo>
                <a:lnTo>
                  <a:pt x="2602092" y="1082432"/>
                </a:lnTo>
                <a:lnTo>
                  <a:pt x="2602092" y="1047885"/>
                </a:lnTo>
                <a:lnTo>
                  <a:pt x="2766831" y="1047885"/>
                </a:lnTo>
                <a:lnTo>
                  <a:pt x="2768549" y="1047885"/>
                </a:lnTo>
                <a:lnTo>
                  <a:pt x="2890190" y="1047885"/>
                </a:lnTo>
                <a:lnTo>
                  <a:pt x="2890190" y="1013647"/>
                </a:lnTo>
                <a:lnTo>
                  <a:pt x="2949215" y="1013647"/>
                </a:lnTo>
                <a:lnTo>
                  <a:pt x="2949215" y="977396"/>
                </a:lnTo>
                <a:lnTo>
                  <a:pt x="2952650" y="977396"/>
                </a:lnTo>
                <a:lnTo>
                  <a:pt x="2954368" y="977396"/>
                </a:lnTo>
                <a:lnTo>
                  <a:pt x="2956086" y="977396"/>
                </a:lnTo>
                <a:lnTo>
                  <a:pt x="2957803" y="977396"/>
                </a:lnTo>
                <a:lnTo>
                  <a:pt x="2959520" y="977396"/>
                </a:lnTo>
                <a:lnTo>
                  <a:pt x="2961238" y="977396"/>
                </a:lnTo>
                <a:lnTo>
                  <a:pt x="2962956" y="977396"/>
                </a:lnTo>
                <a:lnTo>
                  <a:pt x="2964674" y="977396"/>
                </a:lnTo>
                <a:lnTo>
                  <a:pt x="2966547" y="977396"/>
                </a:lnTo>
                <a:lnTo>
                  <a:pt x="2969983" y="977396"/>
                </a:lnTo>
                <a:lnTo>
                  <a:pt x="2971701" y="977396"/>
                </a:lnTo>
                <a:lnTo>
                  <a:pt x="2973418" y="977396"/>
                </a:lnTo>
                <a:lnTo>
                  <a:pt x="2973418" y="941299"/>
                </a:lnTo>
                <a:lnTo>
                  <a:pt x="2976853" y="941299"/>
                </a:lnTo>
                <a:lnTo>
                  <a:pt x="2978571" y="941299"/>
                </a:lnTo>
                <a:lnTo>
                  <a:pt x="2989033" y="941299"/>
                </a:lnTo>
                <a:lnTo>
                  <a:pt x="2990907" y="941299"/>
                </a:lnTo>
                <a:lnTo>
                  <a:pt x="2992625" y="941299"/>
                </a:lnTo>
                <a:lnTo>
                  <a:pt x="2994342" y="941299"/>
                </a:lnTo>
                <a:lnTo>
                  <a:pt x="2996060" y="941299"/>
                </a:lnTo>
                <a:lnTo>
                  <a:pt x="2997777" y="941299"/>
                </a:lnTo>
                <a:lnTo>
                  <a:pt x="2999495" y="941299"/>
                </a:lnTo>
                <a:lnTo>
                  <a:pt x="3013392" y="941299"/>
                </a:lnTo>
                <a:lnTo>
                  <a:pt x="3015110" y="941299"/>
                </a:lnTo>
                <a:lnTo>
                  <a:pt x="3016828" y="941299"/>
                </a:lnTo>
                <a:lnTo>
                  <a:pt x="3016828" y="901640"/>
                </a:lnTo>
                <a:lnTo>
                  <a:pt x="3036035" y="901640"/>
                </a:lnTo>
                <a:lnTo>
                  <a:pt x="3037752" y="901640"/>
                </a:lnTo>
                <a:lnTo>
                  <a:pt x="3048058" y="901640"/>
                </a:lnTo>
                <a:lnTo>
                  <a:pt x="3049776" y="901640"/>
                </a:lnTo>
                <a:lnTo>
                  <a:pt x="3051493" y="901640"/>
                </a:lnTo>
                <a:lnTo>
                  <a:pt x="3053367" y="901640"/>
                </a:lnTo>
                <a:lnTo>
                  <a:pt x="3055085" y="901640"/>
                </a:lnTo>
                <a:lnTo>
                  <a:pt x="3060238" y="901640"/>
                </a:lnTo>
                <a:lnTo>
                  <a:pt x="3061956" y="901640"/>
                </a:lnTo>
                <a:lnTo>
                  <a:pt x="3081006" y="901640"/>
                </a:lnTo>
                <a:lnTo>
                  <a:pt x="3082880" y="901640"/>
                </a:lnTo>
                <a:lnTo>
                  <a:pt x="3088032" y="901640"/>
                </a:lnTo>
                <a:lnTo>
                  <a:pt x="3089750" y="901640"/>
                </a:lnTo>
                <a:lnTo>
                  <a:pt x="3103647" y="901640"/>
                </a:lnTo>
                <a:lnTo>
                  <a:pt x="3105365" y="901640"/>
                </a:lnTo>
                <a:lnTo>
                  <a:pt x="3119263" y="901640"/>
                </a:lnTo>
                <a:lnTo>
                  <a:pt x="3120980" y="901640"/>
                </a:lnTo>
                <a:lnTo>
                  <a:pt x="3124416" y="901640"/>
                </a:lnTo>
                <a:lnTo>
                  <a:pt x="3126133" y="901640"/>
                </a:lnTo>
                <a:lnTo>
                  <a:pt x="3127851" y="901640"/>
                </a:lnTo>
                <a:lnTo>
                  <a:pt x="3129569" y="901640"/>
                </a:lnTo>
                <a:lnTo>
                  <a:pt x="3131442" y="901640"/>
                </a:lnTo>
                <a:lnTo>
                  <a:pt x="3133160" y="901640"/>
                </a:lnTo>
                <a:lnTo>
                  <a:pt x="3143622" y="901640"/>
                </a:lnTo>
                <a:lnTo>
                  <a:pt x="3145340" y="901640"/>
                </a:lnTo>
                <a:lnTo>
                  <a:pt x="3152211" y="901640"/>
                </a:lnTo>
                <a:lnTo>
                  <a:pt x="3153928" y="901640"/>
                </a:lnTo>
                <a:lnTo>
                  <a:pt x="3155646" y="901640"/>
                </a:lnTo>
                <a:lnTo>
                  <a:pt x="3157363" y="901640"/>
                </a:lnTo>
                <a:lnTo>
                  <a:pt x="3162672" y="901640"/>
                </a:lnTo>
                <a:lnTo>
                  <a:pt x="3164390" y="901640"/>
                </a:lnTo>
                <a:lnTo>
                  <a:pt x="3180005" y="901640"/>
                </a:lnTo>
                <a:lnTo>
                  <a:pt x="3181723" y="901640"/>
                </a:lnTo>
                <a:lnTo>
                  <a:pt x="3187032" y="901640"/>
                </a:lnTo>
                <a:lnTo>
                  <a:pt x="3188750" y="901640"/>
                </a:lnTo>
                <a:lnTo>
                  <a:pt x="3211235" y="901640"/>
                </a:lnTo>
                <a:lnTo>
                  <a:pt x="3212953" y="901640"/>
                </a:lnTo>
                <a:lnTo>
                  <a:pt x="3223415" y="901640"/>
                </a:lnTo>
                <a:lnTo>
                  <a:pt x="3225133" y="901640"/>
                </a:lnTo>
                <a:lnTo>
                  <a:pt x="3233877" y="901640"/>
                </a:lnTo>
                <a:lnTo>
                  <a:pt x="3233877" y="855318"/>
                </a:lnTo>
                <a:lnTo>
                  <a:pt x="3237312" y="855318"/>
                </a:lnTo>
                <a:lnTo>
                  <a:pt x="3239030" y="855318"/>
                </a:lnTo>
                <a:lnTo>
                  <a:pt x="3242465" y="855318"/>
                </a:lnTo>
                <a:lnTo>
                  <a:pt x="3244183" y="855318"/>
                </a:lnTo>
                <a:lnTo>
                  <a:pt x="3251210" y="855318"/>
                </a:lnTo>
                <a:lnTo>
                  <a:pt x="3252927" y="855318"/>
                </a:lnTo>
                <a:lnTo>
                  <a:pt x="3270260" y="855318"/>
                </a:lnTo>
                <a:lnTo>
                  <a:pt x="3271978" y="855318"/>
                </a:lnTo>
                <a:lnTo>
                  <a:pt x="3285875" y="855318"/>
                </a:lnTo>
                <a:lnTo>
                  <a:pt x="3287593" y="855318"/>
                </a:lnTo>
                <a:lnTo>
                  <a:pt x="3289311" y="855318"/>
                </a:lnTo>
                <a:lnTo>
                  <a:pt x="3291028" y="855318"/>
                </a:lnTo>
                <a:lnTo>
                  <a:pt x="3294620" y="855318"/>
                </a:lnTo>
                <a:lnTo>
                  <a:pt x="3296337" y="855318"/>
                </a:lnTo>
                <a:lnTo>
                  <a:pt x="3298055" y="855318"/>
                </a:lnTo>
                <a:lnTo>
                  <a:pt x="3299772" y="855318"/>
                </a:lnTo>
                <a:lnTo>
                  <a:pt x="3317105" y="855318"/>
                </a:lnTo>
                <a:lnTo>
                  <a:pt x="3318823" y="855318"/>
                </a:lnTo>
                <a:lnTo>
                  <a:pt x="3320541" y="855318"/>
                </a:lnTo>
                <a:lnTo>
                  <a:pt x="3322258" y="855318"/>
                </a:lnTo>
                <a:lnTo>
                  <a:pt x="3325850" y="855318"/>
                </a:lnTo>
                <a:lnTo>
                  <a:pt x="3327567" y="855318"/>
                </a:lnTo>
                <a:lnTo>
                  <a:pt x="3332720" y="855318"/>
                </a:lnTo>
                <a:lnTo>
                  <a:pt x="3332720" y="803575"/>
                </a:lnTo>
                <a:lnTo>
                  <a:pt x="3336312" y="803575"/>
                </a:lnTo>
                <a:lnTo>
                  <a:pt x="3336312" y="751986"/>
                </a:lnTo>
                <a:lnTo>
                  <a:pt x="3338030" y="751986"/>
                </a:lnTo>
                <a:lnTo>
                  <a:pt x="3338030" y="700397"/>
                </a:lnTo>
                <a:lnTo>
                  <a:pt x="3350053" y="700397"/>
                </a:lnTo>
                <a:lnTo>
                  <a:pt x="3351771" y="700397"/>
                </a:lnTo>
                <a:lnTo>
                  <a:pt x="3357080" y="700397"/>
                </a:lnTo>
                <a:lnTo>
                  <a:pt x="3357080" y="648809"/>
                </a:lnTo>
                <a:lnTo>
                  <a:pt x="3360515" y="648809"/>
                </a:lnTo>
                <a:lnTo>
                  <a:pt x="3362233" y="648809"/>
                </a:lnTo>
                <a:lnTo>
                  <a:pt x="3363951" y="648809"/>
                </a:lnTo>
                <a:lnTo>
                  <a:pt x="3365668" y="648809"/>
                </a:lnTo>
                <a:lnTo>
                  <a:pt x="3391745" y="648809"/>
                </a:lnTo>
                <a:lnTo>
                  <a:pt x="3391745" y="593657"/>
                </a:lnTo>
                <a:lnTo>
                  <a:pt x="3403925" y="593657"/>
                </a:lnTo>
                <a:lnTo>
                  <a:pt x="3405642" y="593657"/>
                </a:lnTo>
                <a:lnTo>
                  <a:pt x="3421258" y="593657"/>
                </a:lnTo>
                <a:lnTo>
                  <a:pt x="3422975" y="593657"/>
                </a:lnTo>
                <a:lnTo>
                  <a:pt x="3424849" y="593657"/>
                </a:lnTo>
                <a:lnTo>
                  <a:pt x="3424849" y="536801"/>
                </a:lnTo>
                <a:lnTo>
                  <a:pt x="3435155" y="536801"/>
                </a:lnTo>
                <a:lnTo>
                  <a:pt x="3435155" y="481804"/>
                </a:lnTo>
                <a:lnTo>
                  <a:pt x="3436873" y="481804"/>
                </a:lnTo>
                <a:lnTo>
                  <a:pt x="3438590" y="481804"/>
                </a:lnTo>
                <a:lnTo>
                  <a:pt x="3443900" y="481804"/>
                </a:lnTo>
                <a:lnTo>
                  <a:pt x="3445617" y="481804"/>
                </a:lnTo>
                <a:lnTo>
                  <a:pt x="3447335" y="481804"/>
                </a:lnTo>
                <a:lnTo>
                  <a:pt x="3449052" y="481804"/>
                </a:lnTo>
                <a:lnTo>
                  <a:pt x="3462950" y="481804"/>
                </a:lnTo>
                <a:lnTo>
                  <a:pt x="3464667" y="481804"/>
                </a:lnTo>
                <a:lnTo>
                  <a:pt x="3466385" y="481804"/>
                </a:lnTo>
                <a:lnTo>
                  <a:pt x="3490745" y="481804"/>
                </a:lnTo>
                <a:lnTo>
                  <a:pt x="3492462" y="481804"/>
                </a:lnTo>
                <a:lnTo>
                  <a:pt x="3494180" y="481804"/>
                </a:lnTo>
                <a:lnTo>
                  <a:pt x="3495897" y="481804"/>
                </a:lnTo>
                <a:lnTo>
                  <a:pt x="3497615" y="481804"/>
                </a:lnTo>
                <a:lnTo>
                  <a:pt x="3506360" y="481804"/>
                </a:lnTo>
                <a:lnTo>
                  <a:pt x="3508077" y="481804"/>
                </a:lnTo>
                <a:lnTo>
                  <a:pt x="3534155" y="481804"/>
                </a:lnTo>
                <a:lnTo>
                  <a:pt x="3535872" y="481804"/>
                </a:lnTo>
                <a:lnTo>
                  <a:pt x="3563511" y="481804"/>
                </a:lnTo>
                <a:lnTo>
                  <a:pt x="3565385" y="481804"/>
                </a:lnTo>
                <a:lnTo>
                  <a:pt x="3570537" y="481804"/>
                </a:lnTo>
                <a:lnTo>
                  <a:pt x="3572255" y="481804"/>
                </a:lnTo>
                <a:lnTo>
                  <a:pt x="3579282" y="481804"/>
                </a:lnTo>
                <a:lnTo>
                  <a:pt x="3581000" y="481804"/>
                </a:lnTo>
                <a:lnTo>
                  <a:pt x="3610356" y="481804"/>
                </a:lnTo>
                <a:lnTo>
                  <a:pt x="3612230" y="481804"/>
                </a:lnTo>
                <a:lnTo>
                  <a:pt x="3617383" y="481804"/>
                </a:lnTo>
                <a:lnTo>
                  <a:pt x="3617383" y="413019"/>
                </a:lnTo>
                <a:lnTo>
                  <a:pt x="3638307" y="413019"/>
                </a:lnTo>
                <a:lnTo>
                  <a:pt x="3640025" y="413019"/>
                </a:lnTo>
                <a:lnTo>
                  <a:pt x="3650331" y="413019"/>
                </a:lnTo>
                <a:lnTo>
                  <a:pt x="3652048" y="413019"/>
                </a:lnTo>
                <a:lnTo>
                  <a:pt x="3660792" y="413019"/>
                </a:lnTo>
                <a:lnTo>
                  <a:pt x="3662667" y="413019"/>
                </a:lnTo>
                <a:lnTo>
                  <a:pt x="3664384" y="413019"/>
                </a:lnTo>
                <a:lnTo>
                  <a:pt x="3676407" y="413019"/>
                </a:lnTo>
                <a:lnTo>
                  <a:pt x="3676407" y="340671"/>
                </a:lnTo>
                <a:lnTo>
                  <a:pt x="3685152" y="340671"/>
                </a:lnTo>
                <a:lnTo>
                  <a:pt x="3686870" y="340671"/>
                </a:lnTo>
                <a:lnTo>
                  <a:pt x="3693740" y="340671"/>
                </a:lnTo>
                <a:lnTo>
                  <a:pt x="3695458" y="340671"/>
                </a:lnTo>
                <a:lnTo>
                  <a:pt x="3705920" y="340671"/>
                </a:lnTo>
                <a:lnTo>
                  <a:pt x="3705920" y="264915"/>
                </a:lnTo>
                <a:lnTo>
                  <a:pt x="3716382" y="264915"/>
                </a:lnTo>
                <a:lnTo>
                  <a:pt x="3718100" y="264915"/>
                </a:lnTo>
                <a:lnTo>
                  <a:pt x="3728562" y="264915"/>
                </a:lnTo>
                <a:lnTo>
                  <a:pt x="3730280" y="264915"/>
                </a:lnTo>
                <a:lnTo>
                  <a:pt x="3749330" y="264915"/>
                </a:lnTo>
                <a:lnTo>
                  <a:pt x="3751047" y="264915"/>
                </a:lnTo>
                <a:lnTo>
                  <a:pt x="3771972" y="264915"/>
                </a:lnTo>
                <a:lnTo>
                  <a:pt x="3773689" y="264915"/>
                </a:lnTo>
                <a:lnTo>
                  <a:pt x="3777125" y="264915"/>
                </a:lnTo>
                <a:lnTo>
                  <a:pt x="3778842" y="264915"/>
                </a:lnTo>
                <a:lnTo>
                  <a:pt x="3792740" y="264915"/>
                </a:lnTo>
                <a:lnTo>
                  <a:pt x="3794457" y="264915"/>
                </a:lnTo>
                <a:lnTo>
                  <a:pt x="3815382" y="264915"/>
                </a:lnTo>
                <a:lnTo>
                  <a:pt x="3815382" y="178934"/>
                </a:lnTo>
                <a:lnTo>
                  <a:pt x="3834432" y="178934"/>
                </a:lnTo>
                <a:lnTo>
                  <a:pt x="3836150" y="178934"/>
                </a:lnTo>
                <a:lnTo>
                  <a:pt x="3855200" y="178934"/>
                </a:lnTo>
                <a:lnTo>
                  <a:pt x="3857074" y="178934"/>
                </a:lnTo>
                <a:lnTo>
                  <a:pt x="3858792" y="178934"/>
                </a:lnTo>
                <a:lnTo>
                  <a:pt x="3858792" y="91248"/>
                </a:lnTo>
                <a:lnTo>
                  <a:pt x="3867380" y="91248"/>
                </a:lnTo>
                <a:lnTo>
                  <a:pt x="3869097" y="91248"/>
                </a:lnTo>
                <a:lnTo>
                  <a:pt x="3876124" y="91248"/>
                </a:lnTo>
                <a:lnTo>
                  <a:pt x="3877842" y="91248"/>
                </a:lnTo>
                <a:lnTo>
                  <a:pt x="3882995" y="91248"/>
                </a:lnTo>
                <a:lnTo>
                  <a:pt x="3882995" y="0"/>
                </a:lnTo>
                <a:lnTo>
                  <a:pt x="3945455" y="0"/>
                </a:lnTo>
                <a:lnTo>
                  <a:pt x="3947172" y="0"/>
                </a:lnTo>
                <a:lnTo>
                  <a:pt x="3957635" y="0"/>
                </a:lnTo>
                <a:lnTo>
                  <a:pt x="3959353" y="0"/>
                </a:lnTo>
                <a:lnTo>
                  <a:pt x="3966379" y="0"/>
                </a:lnTo>
                <a:lnTo>
                  <a:pt x="3968097" y="0"/>
                </a:lnTo>
                <a:lnTo>
                  <a:pt x="3974968" y="0"/>
                </a:lnTo>
                <a:lnTo>
                  <a:pt x="3976685" y="0"/>
                </a:lnTo>
                <a:lnTo>
                  <a:pt x="3990583" y="0"/>
                </a:lnTo>
                <a:lnTo>
                  <a:pt x="3992300" y="0"/>
                </a:lnTo>
                <a:lnTo>
                  <a:pt x="4006198" y="0"/>
                </a:lnTo>
                <a:lnTo>
                  <a:pt x="4008071" y="0"/>
                </a:lnTo>
                <a:lnTo>
                  <a:pt x="4009789" y="0"/>
                </a:lnTo>
                <a:lnTo>
                  <a:pt x="4011507" y="0"/>
                </a:lnTo>
                <a:lnTo>
                  <a:pt x="4025248" y="0"/>
                </a:lnTo>
                <a:lnTo>
                  <a:pt x="4027122" y="0"/>
                </a:lnTo>
                <a:lnTo>
                  <a:pt x="4032275" y="0"/>
                </a:lnTo>
                <a:lnTo>
                  <a:pt x="4033992" y="0"/>
                </a:lnTo>
                <a:lnTo>
                  <a:pt x="4035710" y="0"/>
                </a:lnTo>
                <a:lnTo>
                  <a:pt x="4037428" y="0"/>
                </a:lnTo>
                <a:lnTo>
                  <a:pt x="4039145" y="0"/>
                </a:lnTo>
                <a:lnTo>
                  <a:pt x="4053199" y="0"/>
                </a:lnTo>
                <a:lnTo>
                  <a:pt x="4054917" y="0"/>
                </a:lnTo>
                <a:lnTo>
                  <a:pt x="4065223" y="0"/>
                </a:lnTo>
                <a:lnTo>
                  <a:pt x="4066940" y="0"/>
                </a:lnTo>
                <a:lnTo>
                  <a:pt x="4068658" y="0"/>
                </a:lnTo>
                <a:lnTo>
                  <a:pt x="4070532" y="0"/>
                </a:lnTo>
                <a:lnTo>
                  <a:pt x="4089582" y="0"/>
                </a:lnTo>
                <a:lnTo>
                  <a:pt x="4091299" y="0"/>
                </a:lnTo>
                <a:lnTo>
                  <a:pt x="4096608" y="0"/>
                </a:lnTo>
                <a:lnTo>
                  <a:pt x="4098326" y="0"/>
                </a:lnTo>
                <a:lnTo>
                  <a:pt x="4100044" y="0"/>
                </a:lnTo>
                <a:lnTo>
                  <a:pt x="4101762" y="0"/>
                </a:lnTo>
                <a:lnTo>
                  <a:pt x="4120812" y="0"/>
                </a:lnTo>
                <a:lnTo>
                  <a:pt x="4122530" y="0"/>
                </a:lnTo>
                <a:lnTo>
                  <a:pt x="4124247" y="0"/>
                </a:lnTo>
                <a:lnTo>
                  <a:pt x="4125965" y="0"/>
                </a:lnTo>
                <a:lnTo>
                  <a:pt x="4143922" y="0"/>
                </a:lnTo>
              </a:path>
            </a:pathLst>
          </a:custGeom>
          <a:noFill/>
          <a:ln w="25400" cap="flat">
            <a:solidFill>
              <a:srgbClr val="53585A"/>
            </a:solidFill>
            <a:prstDash val="solid"/>
            <a:miter/>
          </a:ln>
        </p:spPr>
        <p:txBody>
          <a:bodyPr/>
          <a:lstStyle/>
          <a:p>
            <a:endParaRPr lang="en-GB" sz="1200" noProof="0" dirty="0"/>
          </a:p>
        </p:txBody>
      </p:sp>
      <p:sp>
        <p:nvSpPr>
          <p:cNvPr id="54" name="Freeform 67">
            <a:extLst>
              <a:ext uri="{FF2B5EF4-FFF2-40B4-BE49-F238E27FC236}">
                <a16:creationId xmlns:a16="http://schemas.microsoft.com/office/drawing/2014/main" id="{259FBB0A-540F-756E-55B8-CF13855FB4A4}"/>
              </a:ext>
            </a:extLst>
          </p:cNvPr>
          <p:cNvSpPr/>
          <p:nvPr/>
        </p:nvSpPr>
        <p:spPr>
          <a:xfrm>
            <a:off x="1387839" y="3048248"/>
            <a:ext cx="4143921" cy="1171821"/>
          </a:xfrm>
          <a:custGeom>
            <a:avLst/>
            <a:gdLst>
              <a:gd name="csX0" fmla="*/ 0 w 4143921"/>
              <a:gd name="csY0" fmla="*/ 1171822 h 1171821"/>
              <a:gd name="csX1" fmla="*/ 98999 w 4143921"/>
              <a:gd name="csY1" fmla="*/ 1171822 h 1171821"/>
              <a:gd name="csX2" fmla="*/ 100717 w 4143921"/>
              <a:gd name="csY2" fmla="*/ 1171822 h 1171821"/>
              <a:gd name="csX3" fmla="*/ 229073 w 4143921"/>
              <a:gd name="csY3" fmla="*/ 1171822 h 1171821"/>
              <a:gd name="csX4" fmla="*/ 230790 w 4143921"/>
              <a:gd name="csY4" fmla="*/ 1171822 h 1171821"/>
              <a:gd name="csX5" fmla="*/ 272483 w 4143921"/>
              <a:gd name="csY5" fmla="*/ 1171822 h 1171821"/>
              <a:gd name="csX6" fmla="*/ 274200 w 4143921"/>
              <a:gd name="csY6" fmla="*/ 1171822 h 1171821"/>
              <a:gd name="csX7" fmla="*/ 284662 w 4143921"/>
              <a:gd name="csY7" fmla="*/ 1171822 h 1171821"/>
              <a:gd name="csX8" fmla="*/ 286536 w 4143921"/>
              <a:gd name="csY8" fmla="*/ 1171822 h 1171821"/>
              <a:gd name="csX9" fmla="*/ 551992 w 4143921"/>
              <a:gd name="csY9" fmla="*/ 1171822 h 1171821"/>
              <a:gd name="csX10" fmla="*/ 553710 w 4143921"/>
              <a:gd name="csY10" fmla="*/ 1171822 h 1171821"/>
              <a:gd name="csX11" fmla="*/ 557145 w 4143921"/>
              <a:gd name="csY11" fmla="*/ 1171822 h 1171821"/>
              <a:gd name="csX12" fmla="*/ 558863 w 4143921"/>
              <a:gd name="csY12" fmla="*/ 1171822 h 1171821"/>
              <a:gd name="csX13" fmla="*/ 609299 w 4143921"/>
              <a:gd name="csY13" fmla="*/ 1171822 h 1171821"/>
              <a:gd name="csX14" fmla="*/ 611017 w 4143921"/>
              <a:gd name="csY14" fmla="*/ 1171822 h 1171821"/>
              <a:gd name="csX15" fmla="*/ 822757 w 4143921"/>
              <a:gd name="csY15" fmla="*/ 1171822 h 1171821"/>
              <a:gd name="csX16" fmla="*/ 824475 w 4143921"/>
              <a:gd name="csY16" fmla="*/ 1171822 h 1171821"/>
              <a:gd name="csX17" fmla="*/ 838372 w 4143921"/>
              <a:gd name="csY17" fmla="*/ 1171822 h 1171821"/>
              <a:gd name="csX18" fmla="*/ 840090 w 4143921"/>
              <a:gd name="csY18" fmla="*/ 1171822 h 1171821"/>
              <a:gd name="csX19" fmla="*/ 850552 w 4143921"/>
              <a:gd name="csY19" fmla="*/ 1171822 h 1171821"/>
              <a:gd name="csX20" fmla="*/ 852270 w 4143921"/>
              <a:gd name="csY20" fmla="*/ 1171822 h 1171821"/>
              <a:gd name="csX21" fmla="*/ 1036215 w 4143921"/>
              <a:gd name="csY21" fmla="*/ 1171822 h 1171821"/>
              <a:gd name="csX22" fmla="*/ 1037932 w 4143921"/>
              <a:gd name="csY22" fmla="*/ 1171822 h 1171821"/>
              <a:gd name="csX23" fmla="*/ 1055421 w 4143921"/>
              <a:gd name="csY23" fmla="*/ 1171822 h 1171821"/>
              <a:gd name="csX24" fmla="*/ 1055421 w 4143921"/>
              <a:gd name="csY24" fmla="*/ 1140837 h 1171821"/>
              <a:gd name="csX25" fmla="*/ 1133497 w 4143921"/>
              <a:gd name="csY25" fmla="*/ 1140837 h 1171821"/>
              <a:gd name="csX26" fmla="*/ 1135214 w 4143921"/>
              <a:gd name="csY26" fmla="*/ 1140837 h 1171821"/>
              <a:gd name="csX27" fmla="*/ 1359134 w 4143921"/>
              <a:gd name="csY27" fmla="*/ 1140837 h 1171821"/>
              <a:gd name="csX28" fmla="*/ 1359134 w 4143921"/>
              <a:gd name="csY28" fmla="*/ 1108149 h 1171821"/>
              <a:gd name="csX29" fmla="*/ 1404261 w 4143921"/>
              <a:gd name="csY29" fmla="*/ 1108149 h 1171821"/>
              <a:gd name="csX30" fmla="*/ 1404261 w 4143921"/>
              <a:gd name="csY30" fmla="*/ 1075461 h 1171821"/>
              <a:gd name="csX31" fmla="*/ 1478901 w 4143921"/>
              <a:gd name="csY31" fmla="*/ 1075461 h 1171821"/>
              <a:gd name="csX32" fmla="*/ 1478901 w 4143921"/>
              <a:gd name="csY32" fmla="*/ 1042773 h 1171821"/>
              <a:gd name="csX33" fmla="*/ 1489364 w 4143921"/>
              <a:gd name="csY33" fmla="*/ 1042773 h 1171821"/>
              <a:gd name="csX34" fmla="*/ 1491081 w 4143921"/>
              <a:gd name="csY34" fmla="*/ 1042773 h 1171821"/>
              <a:gd name="csX35" fmla="*/ 1813844 w 4143921"/>
              <a:gd name="csY35" fmla="*/ 1042773 h 1171821"/>
              <a:gd name="csX36" fmla="*/ 1815562 w 4143921"/>
              <a:gd name="csY36" fmla="*/ 1042773 h 1171821"/>
              <a:gd name="csX37" fmla="*/ 1838204 w 4143921"/>
              <a:gd name="csY37" fmla="*/ 1042773 h 1171821"/>
              <a:gd name="csX38" fmla="*/ 1839921 w 4143921"/>
              <a:gd name="csY38" fmla="*/ 1042773 h 1171821"/>
              <a:gd name="csX39" fmla="*/ 1845231 w 4143921"/>
              <a:gd name="csY39" fmla="*/ 1042773 h 1171821"/>
              <a:gd name="csX40" fmla="*/ 1845231 w 4143921"/>
              <a:gd name="csY40" fmla="*/ 1010084 h 1171821"/>
              <a:gd name="csX41" fmla="*/ 1874587 w 4143921"/>
              <a:gd name="csY41" fmla="*/ 1010084 h 1171821"/>
              <a:gd name="csX42" fmla="*/ 1874587 w 4143921"/>
              <a:gd name="csY42" fmla="*/ 977396 h 1171821"/>
              <a:gd name="csX43" fmla="*/ 2055097 w 4143921"/>
              <a:gd name="csY43" fmla="*/ 977396 h 1171821"/>
              <a:gd name="csX44" fmla="*/ 2055097 w 4143921"/>
              <a:gd name="csY44" fmla="*/ 944708 h 1171821"/>
              <a:gd name="csX45" fmla="*/ 2169867 w 4143921"/>
              <a:gd name="csY45" fmla="*/ 944708 h 1171821"/>
              <a:gd name="csX46" fmla="*/ 2169867 w 4143921"/>
              <a:gd name="csY46" fmla="*/ 912019 h 1171821"/>
              <a:gd name="csX47" fmla="*/ 2187200 w 4143921"/>
              <a:gd name="csY47" fmla="*/ 912019 h 1171821"/>
              <a:gd name="csX48" fmla="*/ 2188918 w 4143921"/>
              <a:gd name="csY48" fmla="*/ 912019 h 1171821"/>
              <a:gd name="csX49" fmla="*/ 2209686 w 4143921"/>
              <a:gd name="csY49" fmla="*/ 912019 h 1171821"/>
              <a:gd name="csX50" fmla="*/ 2209686 w 4143921"/>
              <a:gd name="csY50" fmla="*/ 879331 h 1171821"/>
              <a:gd name="csX51" fmla="*/ 2218430 w 4143921"/>
              <a:gd name="csY51" fmla="*/ 879331 h 1171821"/>
              <a:gd name="csX52" fmla="*/ 2220148 w 4143921"/>
              <a:gd name="csY52" fmla="*/ 879331 h 1171821"/>
              <a:gd name="csX53" fmla="*/ 2221866 w 4143921"/>
              <a:gd name="csY53" fmla="*/ 879331 h 1171821"/>
              <a:gd name="csX54" fmla="*/ 2223583 w 4143921"/>
              <a:gd name="csY54" fmla="*/ 879331 h 1171821"/>
              <a:gd name="csX55" fmla="*/ 2242634 w 4143921"/>
              <a:gd name="csY55" fmla="*/ 879331 h 1171821"/>
              <a:gd name="csX56" fmla="*/ 2242634 w 4143921"/>
              <a:gd name="csY56" fmla="*/ 846643 h 1171821"/>
              <a:gd name="csX57" fmla="*/ 2581168 w 4143921"/>
              <a:gd name="csY57" fmla="*/ 846643 h 1171821"/>
              <a:gd name="csX58" fmla="*/ 2581168 w 4143921"/>
              <a:gd name="csY58" fmla="*/ 779562 h 1171821"/>
              <a:gd name="csX59" fmla="*/ 2593191 w 4143921"/>
              <a:gd name="csY59" fmla="*/ 779562 h 1171821"/>
              <a:gd name="csX60" fmla="*/ 2593191 w 4143921"/>
              <a:gd name="csY60" fmla="*/ 745015 h 1171821"/>
              <a:gd name="csX61" fmla="*/ 2617551 w 4143921"/>
              <a:gd name="csY61" fmla="*/ 745015 h 1171821"/>
              <a:gd name="csX62" fmla="*/ 2617551 w 4143921"/>
              <a:gd name="csY62" fmla="*/ 712481 h 1171821"/>
              <a:gd name="csX63" fmla="*/ 2645346 w 4143921"/>
              <a:gd name="csY63" fmla="*/ 712481 h 1171821"/>
              <a:gd name="csX64" fmla="*/ 2647064 w 4143921"/>
              <a:gd name="csY64" fmla="*/ 712481 h 1171821"/>
              <a:gd name="csX65" fmla="*/ 2673141 w 4143921"/>
              <a:gd name="csY65" fmla="*/ 712481 h 1171821"/>
              <a:gd name="csX66" fmla="*/ 2673141 w 4143921"/>
              <a:gd name="csY66" fmla="*/ 677934 h 1171821"/>
              <a:gd name="csX67" fmla="*/ 2905805 w 4143921"/>
              <a:gd name="csY67" fmla="*/ 677934 h 1171821"/>
              <a:gd name="csX68" fmla="*/ 2907522 w 4143921"/>
              <a:gd name="csY68" fmla="*/ 677934 h 1171821"/>
              <a:gd name="csX69" fmla="*/ 2949215 w 4143921"/>
              <a:gd name="csY69" fmla="*/ 677934 h 1171821"/>
              <a:gd name="csX70" fmla="*/ 2949215 w 4143921"/>
              <a:gd name="csY70" fmla="*/ 645246 h 1171821"/>
              <a:gd name="csX71" fmla="*/ 2957803 w 4143921"/>
              <a:gd name="csY71" fmla="*/ 645246 h 1171821"/>
              <a:gd name="csX72" fmla="*/ 2959520 w 4143921"/>
              <a:gd name="csY72" fmla="*/ 645246 h 1171821"/>
              <a:gd name="csX73" fmla="*/ 2964674 w 4143921"/>
              <a:gd name="csY73" fmla="*/ 645246 h 1171821"/>
              <a:gd name="csX74" fmla="*/ 2964674 w 4143921"/>
              <a:gd name="csY74" fmla="*/ 610853 h 1171821"/>
              <a:gd name="csX75" fmla="*/ 2966547 w 4143921"/>
              <a:gd name="csY75" fmla="*/ 610853 h 1171821"/>
              <a:gd name="csX76" fmla="*/ 2968265 w 4143921"/>
              <a:gd name="csY76" fmla="*/ 610853 h 1171821"/>
              <a:gd name="csX77" fmla="*/ 2969983 w 4143921"/>
              <a:gd name="csY77" fmla="*/ 610853 h 1171821"/>
              <a:gd name="csX78" fmla="*/ 2969983 w 4143921"/>
              <a:gd name="csY78" fmla="*/ 576461 h 1171821"/>
              <a:gd name="csX79" fmla="*/ 2973418 w 4143921"/>
              <a:gd name="csY79" fmla="*/ 576461 h 1171821"/>
              <a:gd name="csX80" fmla="*/ 2973418 w 4143921"/>
              <a:gd name="csY80" fmla="*/ 540209 h 1171821"/>
              <a:gd name="csX81" fmla="*/ 2976853 w 4143921"/>
              <a:gd name="csY81" fmla="*/ 540209 h 1171821"/>
              <a:gd name="csX82" fmla="*/ 2978571 w 4143921"/>
              <a:gd name="csY82" fmla="*/ 540209 h 1171821"/>
              <a:gd name="csX83" fmla="*/ 2980289 w 4143921"/>
              <a:gd name="csY83" fmla="*/ 540209 h 1171821"/>
              <a:gd name="csX84" fmla="*/ 2982006 w 4143921"/>
              <a:gd name="csY84" fmla="*/ 540209 h 1171821"/>
              <a:gd name="csX85" fmla="*/ 2983724 w 4143921"/>
              <a:gd name="csY85" fmla="*/ 540209 h 1171821"/>
              <a:gd name="csX86" fmla="*/ 2992625 w 4143921"/>
              <a:gd name="csY86" fmla="*/ 540209 h 1171821"/>
              <a:gd name="csX87" fmla="*/ 2994342 w 4143921"/>
              <a:gd name="csY87" fmla="*/ 540209 h 1171821"/>
              <a:gd name="csX88" fmla="*/ 2996060 w 4143921"/>
              <a:gd name="csY88" fmla="*/ 540209 h 1171821"/>
              <a:gd name="csX89" fmla="*/ 2997777 w 4143921"/>
              <a:gd name="csY89" fmla="*/ 540209 h 1171821"/>
              <a:gd name="csX90" fmla="*/ 3025416 w 4143921"/>
              <a:gd name="csY90" fmla="*/ 540209 h 1171821"/>
              <a:gd name="csX91" fmla="*/ 3027134 w 4143921"/>
              <a:gd name="csY91" fmla="*/ 540209 h 1171821"/>
              <a:gd name="csX92" fmla="*/ 3048058 w 4143921"/>
              <a:gd name="csY92" fmla="*/ 540209 h 1171821"/>
              <a:gd name="csX93" fmla="*/ 3049776 w 4143921"/>
              <a:gd name="csY93" fmla="*/ 540209 h 1171821"/>
              <a:gd name="csX94" fmla="*/ 3060238 w 4143921"/>
              <a:gd name="csY94" fmla="*/ 540209 h 1171821"/>
              <a:gd name="csX95" fmla="*/ 3061956 w 4143921"/>
              <a:gd name="csY95" fmla="*/ 540209 h 1171821"/>
              <a:gd name="csX96" fmla="*/ 3081006 w 4143921"/>
              <a:gd name="csY96" fmla="*/ 540209 h 1171821"/>
              <a:gd name="csX97" fmla="*/ 3082880 w 4143921"/>
              <a:gd name="csY97" fmla="*/ 540209 h 1171821"/>
              <a:gd name="csX98" fmla="*/ 3084597 w 4143921"/>
              <a:gd name="csY98" fmla="*/ 540209 h 1171821"/>
              <a:gd name="csX99" fmla="*/ 3086315 w 4143921"/>
              <a:gd name="csY99" fmla="*/ 540209 h 1171821"/>
              <a:gd name="csX100" fmla="*/ 3091468 w 4143921"/>
              <a:gd name="csY100" fmla="*/ 540209 h 1171821"/>
              <a:gd name="csX101" fmla="*/ 3093186 w 4143921"/>
              <a:gd name="csY101" fmla="*/ 540209 h 1171821"/>
              <a:gd name="csX102" fmla="*/ 3107083 w 4143921"/>
              <a:gd name="csY102" fmla="*/ 540209 h 1171821"/>
              <a:gd name="csX103" fmla="*/ 3108801 w 4143921"/>
              <a:gd name="csY103" fmla="*/ 540209 h 1171821"/>
              <a:gd name="csX104" fmla="*/ 3110518 w 4143921"/>
              <a:gd name="csY104" fmla="*/ 540209 h 1171821"/>
              <a:gd name="csX105" fmla="*/ 3112236 w 4143921"/>
              <a:gd name="csY105" fmla="*/ 540209 h 1171821"/>
              <a:gd name="csX106" fmla="*/ 3113953 w 4143921"/>
              <a:gd name="csY106" fmla="*/ 540209 h 1171821"/>
              <a:gd name="csX107" fmla="*/ 3122698 w 4143921"/>
              <a:gd name="csY107" fmla="*/ 540209 h 1171821"/>
              <a:gd name="csX108" fmla="*/ 3124416 w 4143921"/>
              <a:gd name="csY108" fmla="*/ 540209 h 1171821"/>
              <a:gd name="csX109" fmla="*/ 3127851 w 4143921"/>
              <a:gd name="csY109" fmla="*/ 540209 h 1171821"/>
              <a:gd name="csX110" fmla="*/ 3129569 w 4143921"/>
              <a:gd name="csY110" fmla="*/ 540209 h 1171821"/>
              <a:gd name="csX111" fmla="*/ 3131442 w 4143921"/>
              <a:gd name="csY111" fmla="*/ 540209 h 1171821"/>
              <a:gd name="csX112" fmla="*/ 3133160 w 4143921"/>
              <a:gd name="csY112" fmla="*/ 540209 h 1171821"/>
              <a:gd name="csX113" fmla="*/ 3140031 w 4143921"/>
              <a:gd name="csY113" fmla="*/ 540209 h 1171821"/>
              <a:gd name="csX114" fmla="*/ 3141905 w 4143921"/>
              <a:gd name="csY114" fmla="*/ 540209 h 1171821"/>
              <a:gd name="csX115" fmla="*/ 3147057 w 4143921"/>
              <a:gd name="csY115" fmla="*/ 540209 h 1171821"/>
              <a:gd name="csX116" fmla="*/ 3147057 w 4143921"/>
              <a:gd name="csY116" fmla="*/ 500704 h 1171821"/>
              <a:gd name="csX117" fmla="*/ 3166108 w 4143921"/>
              <a:gd name="csY117" fmla="*/ 500704 h 1171821"/>
              <a:gd name="csX118" fmla="*/ 3167826 w 4143921"/>
              <a:gd name="csY118" fmla="*/ 500704 h 1171821"/>
              <a:gd name="csX119" fmla="*/ 3169543 w 4143921"/>
              <a:gd name="csY119" fmla="*/ 500704 h 1171821"/>
              <a:gd name="csX120" fmla="*/ 3180005 w 4143921"/>
              <a:gd name="csY120" fmla="*/ 500704 h 1171821"/>
              <a:gd name="csX121" fmla="*/ 3181723 w 4143921"/>
              <a:gd name="csY121" fmla="*/ 500704 h 1171821"/>
              <a:gd name="csX122" fmla="*/ 3226850 w 4143921"/>
              <a:gd name="csY122" fmla="*/ 500704 h 1171821"/>
              <a:gd name="csX123" fmla="*/ 3228724 w 4143921"/>
              <a:gd name="csY123" fmla="*/ 500704 h 1171821"/>
              <a:gd name="csX124" fmla="*/ 3245901 w 4143921"/>
              <a:gd name="csY124" fmla="*/ 500704 h 1171821"/>
              <a:gd name="csX125" fmla="*/ 3247775 w 4143921"/>
              <a:gd name="csY125" fmla="*/ 500704 h 1171821"/>
              <a:gd name="csX126" fmla="*/ 3251210 w 4143921"/>
              <a:gd name="csY126" fmla="*/ 500704 h 1171821"/>
              <a:gd name="csX127" fmla="*/ 3252927 w 4143921"/>
              <a:gd name="csY127" fmla="*/ 500704 h 1171821"/>
              <a:gd name="csX128" fmla="*/ 3294620 w 4143921"/>
              <a:gd name="csY128" fmla="*/ 500704 h 1171821"/>
              <a:gd name="csX129" fmla="*/ 3294620 w 4143921"/>
              <a:gd name="csY129" fmla="*/ 457636 h 1171821"/>
              <a:gd name="csX130" fmla="*/ 3320541 w 4143921"/>
              <a:gd name="csY130" fmla="*/ 457636 h 1171821"/>
              <a:gd name="csX131" fmla="*/ 3322258 w 4143921"/>
              <a:gd name="csY131" fmla="*/ 457636 h 1171821"/>
              <a:gd name="csX132" fmla="*/ 3332720 w 4143921"/>
              <a:gd name="csY132" fmla="*/ 457636 h 1171821"/>
              <a:gd name="csX133" fmla="*/ 3334438 w 4143921"/>
              <a:gd name="csY133" fmla="*/ 457636 h 1171821"/>
              <a:gd name="csX134" fmla="*/ 3341465 w 4143921"/>
              <a:gd name="csY134" fmla="*/ 457636 h 1171821"/>
              <a:gd name="csX135" fmla="*/ 3343182 w 4143921"/>
              <a:gd name="csY135" fmla="*/ 457636 h 1171821"/>
              <a:gd name="csX136" fmla="*/ 3344900 w 4143921"/>
              <a:gd name="csY136" fmla="*/ 457636 h 1171821"/>
              <a:gd name="csX137" fmla="*/ 3344900 w 4143921"/>
              <a:gd name="csY137" fmla="*/ 414723 h 1171821"/>
              <a:gd name="csX138" fmla="*/ 3353488 w 4143921"/>
              <a:gd name="csY138" fmla="*/ 414723 h 1171821"/>
              <a:gd name="csX139" fmla="*/ 3353488 w 4143921"/>
              <a:gd name="csY139" fmla="*/ 369951 h 1171821"/>
              <a:gd name="csX140" fmla="*/ 3357080 w 4143921"/>
              <a:gd name="csY140" fmla="*/ 369951 h 1171821"/>
              <a:gd name="csX141" fmla="*/ 3358797 w 4143921"/>
              <a:gd name="csY141" fmla="*/ 369951 h 1171821"/>
              <a:gd name="csX142" fmla="*/ 3360515 w 4143921"/>
              <a:gd name="csY142" fmla="*/ 369951 h 1171821"/>
              <a:gd name="csX143" fmla="*/ 3362233 w 4143921"/>
              <a:gd name="csY143" fmla="*/ 369951 h 1171821"/>
              <a:gd name="csX144" fmla="*/ 3365668 w 4143921"/>
              <a:gd name="csY144" fmla="*/ 369951 h 1171821"/>
              <a:gd name="csX145" fmla="*/ 3367386 w 4143921"/>
              <a:gd name="csY145" fmla="*/ 369951 h 1171821"/>
              <a:gd name="csX146" fmla="*/ 3388310 w 4143921"/>
              <a:gd name="csY146" fmla="*/ 369951 h 1171821"/>
              <a:gd name="csX147" fmla="*/ 3390027 w 4143921"/>
              <a:gd name="csY147" fmla="*/ 369951 h 1171821"/>
              <a:gd name="csX148" fmla="*/ 3393463 w 4143921"/>
              <a:gd name="csY148" fmla="*/ 369951 h 1171821"/>
              <a:gd name="csX149" fmla="*/ 3395181 w 4143921"/>
              <a:gd name="csY149" fmla="*/ 369951 h 1171821"/>
              <a:gd name="csX150" fmla="*/ 3403925 w 4143921"/>
              <a:gd name="csY150" fmla="*/ 369951 h 1171821"/>
              <a:gd name="csX151" fmla="*/ 3403925 w 4143921"/>
              <a:gd name="csY151" fmla="*/ 325179 h 1171821"/>
              <a:gd name="csX152" fmla="*/ 3412513 w 4143921"/>
              <a:gd name="csY152" fmla="*/ 325179 h 1171821"/>
              <a:gd name="csX153" fmla="*/ 3414231 w 4143921"/>
              <a:gd name="csY153" fmla="*/ 325179 h 1171821"/>
              <a:gd name="csX154" fmla="*/ 3424849 w 4143921"/>
              <a:gd name="csY154" fmla="*/ 325179 h 1171821"/>
              <a:gd name="csX155" fmla="*/ 3426567 w 4143921"/>
              <a:gd name="csY155" fmla="*/ 325179 h 1171821"/>
              <a:gd name="csX156" fmla="*/ 3428284 w 4143921"/>
              <a:gd name="csY156" fmla="*/ 325179 h 1171821"/>
              <a:gd name="csX157" fmla="*/ 3430002 w 4143921"/>
              <a:gd name="csY157" fmla="*/ 325179 h 1171821"/>
              <a:gd name="csX158" fmla="*/ 3436873 w 4143921"/>
              <a:gd name="csY158" fmla="*/ 325179 h 1171821"/>
              <a:gd name="csX159" fmla="*/ 3438590 w 4143921"/>
              <a:gd name="csY159" fmla="*/ 325179 h 1171821"/>
              <a:gd name="csX160" fmla="*/ 3462950 w 4143921"/>
              <a:gd name="csY160" fmla="*/ 325179 h 1171821"/>
              <a:gd name="csX161" fmla="*/ 3464667 w 4143921"/>
              <a:gd name="csY161" fmla="*/ 325179 h 1171821"/>
              <a:gd name="csX162" fmla="*/ 3466385 w 4143921"/>
              <a:gd name="csY162" fmla="*/ 325179 h 1171821"/>
              <a:gd name="csX163" fmla="*/ 3468259 w 4143921"/>
              <a:gd name="csY163" fmla="*/ 325179 h 1171821"/>
              <a:gd name="csX164" fmla="*/ 3469976 w 4143921"/>
              <a:gd name="csY164" fmla="*/ 325179 h 1171821"/>
              <a:gd name="csX165" fmla="*/ 3471694 w 4143921"/>
              <a:gd name="csY165" fmla="*/ 325179 h 1171821"/>
              <a:gd name="csX166" fmla="*/ 3473412 w 4143921"/>
              <a:gd name="csY166" fmla="*/ 325179 h 1171821"/>
              <a:gd name="csX167" fmla="*/ 3483718 w 4143921"/>
              <a:gd name="csY167" fmla="*/ 325179 h 1171821"/>
              <a:gd name="csX168" fmla="*/ 3485436 w 4143921"/>
              <a:gd name="csY168" fmla="*/ 325179 h 1171821"/>
              <a:gd name="csX169" fmla="*/ 3492462 w 4143921"/>
              <a:gd name="csY169" fmla="*/ 325179 h 1171821"/>
              <a:gd name="csX170" fmla="*/ 3494180 w 4143921"/>
              <a:gd name="csY170" fmla="*/ 325179 h 1171821"/>
              <a:gd name="csX171" fmla="*/ 3502768 w 4143921"/>
              <a:gd name="csY171" fmla="*/ 325179 h 1171821"/>
              <a:gd name="csX172" fmla="*/ 3504486 w 4143921"/>
              <a:gd name="csY172" fmla="*/ 325179 h 1171821"/>
              <a:gd name="csX173" fmla="*/ 3508077 w 4143921"/>
              <a:gd name="csY173" fmla="*/ 325179 h 1171821"/>
              <a:gd name="csX174" fmla="*/ 3509795 w 4143921"/>
              <a:gd name="csY174" fmla="*/ 325179 h 1171821"/>
              <a:gd name="csX175" fmla="*/ 3511513 w 4143921"/>
              <a:gd name="csY175" fmla="*/ 325179 h 1171821"/>
              <a:gd name="csX176" fmla="*/ 3513230 w 4143921"/>
              <a:gd name="csY176" fmla="*/ 325179 h 1171821"/>
              <a:gd name="csX177" fmla="*/ 3530719 w 4143921"/>
              <a:gd name="csY177" fmla="*/ 325179 h 1171821"/>
              <a:gd name="csX178" fmla="*/ 3532437 w 4143921"/>
              <a:gd name="csY178" fmla="*/ 325179 h 1171821"/>
              <a:gd name="csX179" fmla="*/ 3534155 w 4143921"/>
              <a:gd name="csY179" fmla="*/ 325179 h 1171821"/>
              <a:gd name="csX180" fmla="*/ 3535872 w 4143921"/>
              <a:gd name="csY180" fmla="*/ 325179 h 1171821"/>
              <a:gd name="csX181" fmla="*/ 3546178 w 4143921"/>
              <a:gd name="csY181" fmla="*/ 325179 h 1171821"/>
              <a:gd name="csX182" fmla="*/ 3547896 w 4143921"/>
              <a:gd name="csY182" fmla="*/ 325179 h 1171821"/>
              <a:gd name="csX183" fmla="*/ 3554922 w 4143921"/>
              <a:gd name="csY183" fmla="*/ 325179 h 1171821"/>
              <a:gd name="csX184" fmla="*/ 3556640 w 4143921"/>
              <a:gd name="csY184" fmla="*/ 325179 h 1171821"/>
              <a:gd name="csX185" fmla="*/ 3567102 w 4143921"/>
              <a:gd name="csY185" fmla="*/ 325179 h 1171821"/>
              <a:gd name="csX186" fmla="*/ 3568820 w 4143921"/>
              <a:gd name="csY186" fmla="*/ 325179 h 1171821"/>
              <a:gd name="csX187" fmla="*/ 3577564 w 4143921"/>
              <a:gd name="csY187" fmla="*/ 325179 h 1171821"/>
              <a:gd name="csX188" fmla="*/ 3579282 w 4143921"/>
              <a:gd name="csY188" fmla="*/ 325179 h 1171821"/>
              <a:gd name="csX189" fmla="*/ 3586152 w 4143921"/>
              <a:gd name="csY189" fmla="*/ 325179 h 1171821"/>
              <a:gd name="csX190" fmla="*/ 3586152 w 4143921"/>
              <a:gd name="csY190" fmla="*/ 268323 h 1171821"/>
              <a:gd name="csX191" fmla="*/ 3591306 w 4143921"/>
              <a:gd name="csY191" fmla="*/ 268323 h 1171821"/>
              <a:gd name="csX192" fmla="*/ 3593179 w 4143921"/>
              <a:gd name="csY192" fmla="*/ 268323 h 1171821"/>
              <a:gd name="csX193" fmla="*/ 3598332 w 4143921"/>
              <a:gd name="csY193" fmla="*/ 268323 h 1171821"/>
              <a:gd name="csX194" fmla="*/ 3600050 w 4143921"/>
              <a:gd name="csY194" fmla="*/ 268323 h 1171821"/>
              <a:gd name="csX195" fmla="*/ 3620974 w 4143921"/>
              <a:gd name="csY195" fmla="*/ 268323 h 1171821"/>
              <a:gd name="csX196" fmla="*/ 3622692 w 4143921"/>
              <a:gd name="csY196" fmla="*/ 268323 h 1171821"/>
              <a:gd name="csX197" fmla="*/ 3624409 w 4143921"/>
              <a:gd name="csY197" fmla="*/ 268323 h 1171821"/>
              <a:gd name="csX198" fmla="*/ 3626127 w 4143921"/>
              <a:gd name="csY198" fmla="*/ 268323 h 1171821"/>
              <a:gd name="csX199" fmla="*/ 3627845 w 4143921"/>
              <a:gd name="csY199" fmla="*/ 268323 h 1171821"/>
              <a:gd name="csX200" fmla="*/ 3641742 w 4143921"/>
              <a:gd name="csY200" fmla="*/ 268323 h 1171821"/>
              <a:gd name="csX201" fmla="*/ 3643460 w 4143921"/>
              <a:gd name="csY201" fmla="*/ 268323 h 1171821"/>
              <a:gd name="csX202" fmla="*/ 3645177 w 4143921"/>
              <a:gd name="csY202" fmla="*/ 268323 h 1171821"/>
              <a:gd name="csX203" fmla="*/ 3646895 w 4143921"/>
              <a:gd name="csY203" fmla="*/ 268323 h 1171821"/>
              <a:gd name="csX204" fmla="*/ 3660792 w 4143921"/>
              <a:gd name="csY204" fmla="*/ 268323 h 1171821"/>
              <a:gd name="csX205" fmla="*/ 3662667 w 4143921"/>
              <a:gd name="csY205" fmla="*/ 268323 h 1171821"/>
              <a:gd name="csX206" fmla="*/ 3676407 w 4143921"/>
              <a:gd name="csY206" fmla="*/ 268323 h 1171821"/>
              <a:gd name="csX207" fmla="*/ 3678125 w 4143921"/>
              <a:gd name="csY207" fmla="*/ 268323 h 1171821"/>
              <a:gd name="csX208" fmla="*/ 3693740 w 4143921"/>
              <a:gd name="csY208" fmla="*/ 268323 h 1171821"/>
              <a:gd name="csX209" fmla="*/ 3695458 w 4143921"/>
              <a:gd name="csY209" fmla="*/ 268323 h 1171821"/>
              <a:gd name="csX210" fmla="*/ 3700767 w 4143921"/>
              <a:gd name="csY210" fmla="*/ 268323 h 1171821"/>
              <a:gd name="csX211" fmla="*/ 3702485 w 4143921"/>
              <a:gd name="csY211" fmla="*/ 268323 h 1171821"/>
              <a:gd name="csX212" fmla="*/ 3704202 w 4143921"/>
              <a:gd name="csY212" fmla="*/ 268323 h 1171821"/>
              <a:gd name="csX213" fmla="*/ 3705920 w 4143921"/>
              <a:gd name="csY213" fmla="*/ 268323 h 1171821"/>
              <a:gd name="csX214" fmla="*/ 3707638 w 4143921"/>
              <a:gd name="csY214" fmla="*/ 268323 h 1171821"/>
              <a:gd name="csX215" fmla="*/ 3716382 w 4143921"/>
              <a:gd name="csY215" fmla="*/ 268323 h 1171821"/>
              <a:gd name="csX216" fmla="*/ 3718100 w 4143921"/>
              <a:gd name="csY216" fmla="*/ 268323 h 1171821"/>
              <a:gd name="csX217" fmla="*/ 3719817 w 4143921"/>
              <a:gd name="csY217" fmla="*/ 268323 h 1171821"/>
              <a:gd name="csX218" fmla="*/ 3721535 w 4143921"/>
              <a:gd name="csY218" fmla="*/ 268323 h 1171821"/>
              <a:gd name="csX219" fmla="*/ 3725127 w 4143921"/>
              <a:gd name="csY219" fmla="*/ 268323 h 1171821"/>
              <a:gd name="csX220" fmla="*/ 3726844 w 4143921"/>
              <a:gd name="csY220" fmla="*/ 268323 h 1171821"/>
              <a:gd name="csX221" fmla="*/ 3728562 w 4143921"/>
              <a:gd name="csY221" fmla="*/ 268323 h 1171821"/>
              <a:gd name="csX222" fmla="*/ 3728562 w 4143921"/>
              <a:gd name="csY222" fmla="*/ 199693 h 1171821"/>
              <a:gd name="csX223" fmla="*/ 3747612 w 4143921"/>
              <a:gd name="csY223" fmla="*/ 199693 h 1171821"/>
              <a:gd name="csX224" fmla="*/ 3749330 w 4143921"/>
              <a:gd name="csY224" fmla="*/ 199693 h 1171821"/>
              <a:gd name="csX225" fmla="*/ 3751047 w 4143921"/>
              <a:gd name="csY225" fmla="*/ 199693 h 1171821"/>
              <a:gd name="csX226" fmla="*/ 3771972 w 4143921"/>
              <a:gd name="csY226" fmla="*/ 199693 h 1171821"/>
              <a:gd name="csX227" fmla="*/ 3773689 w 4143921"/>
              <a:gd name="csY227" fmla="*/ 199693 h 1171821"/>
              <a:gd name="csX228" fmla="*/ 3777125 w 4143921"/>
              <a:gd name="csY228" fmla="*/ 199693 h 1171821"/>
              <a:gd name="csX229" fmla="*/ 3778842 w 4143921"/>
              <a:gd name="csY229" fmla="*/ 199693 h 1171821"/>
              <a:gd name="csX230" fmla="*/ 3783995 w 4143921"/>
              <a:gd name="csY230" fmla="*/ 199693 h 1171821"/>
              <a:gd name="csX231" fmla="*/ 3785713 w 4143921"/>
              <a:gd name="csY231" fmla="*/ 199693 h 1171821"/>
              <a:gd name="csX232" fmla="*/ 3792740 w 4143921"/>
              <a:gd name="csY232" fmla="*/ 199693 h 1171821"/>
              <a:gd name="csX233" fmla="*/ 3794457 w 4143921"/>
              <a:gd name="csY233" fmla="*/ 199693 h 1171821"/>
              <a:gd name="csX234" fmla="*/ 3796175 w 4143921"/>
              <a:gd name="csY234" fmla="*/ 199693 h 1171821"/>
              <a:gd name="csX235" fmla="*/ 3797892 w 4143921"/>
              <a:gd name="csY235" fmla="*/ 199693 h 1171821"/>
              <a:gd name="csX236" fmla="*/ 3811790 w 4143921"/>
              <a:gd name="csY236" fmla="*/ 199693 h 1171821"/>
              <a:gd name="csX237" fmla="*/ 3813664 w 4143921"/>
              <a:gd name="csY237" fmla="*/ 199693 h 1171821"/>
              <a:gd name="csX238" fmla="*/ 3818817 w 4143921"/>
              <a:gd name="csY238" fmla="*/ 199693 h 1171821"/>
              <a:gd name="csX239" fmla="*/ 3820534 w 4143921"/>
              <a:gd name="csY239" fmla="*/ 199693 h 1171821"/>
              <a:gd name="csX240" fmla="*/ 3830840 w 4143921"/>
              <a:gd name="csY240" fmla="*/ 199693 h 1171821"/>
              <a:gd name="csX241" fmla="*/ 3832714 w 4143921"/>
              <a:gd name="csY241" fmla="*/ 199693 h 1171821"/>
              <a:gd name="csX242" fmla="*/ 3843020 w 4143921"/>
              <a:gd name="csY242" fmla="*/ 199693 h 1171821"/>
              <a:gd name="csX243" fmla="*/ 3844738 w 4143921"/>
              <a:gd name="csY243" fmla="*/ 199693 h 1171821"/>
              <a:gd name="csX244" fmla="*/ 3862227 w 4143921"/>
              <a:gd name="csY244" fmla="*/ 199693 h 1171821"/>
              <a:gd name="csX245" fmla="*/ 3863944 w 4143921"/>
              <a:gd name="csY245" fmla="*/ 199693 h 1171821"/>
              <a:gd name="csX246" fmla="*/ 3865662 w 4143921"/>
              <a:gd name="csY246" fmla="*/ 199693 h 1171821"/>
              <a:gd name="csX247" fmla="*/ 3876124 w 4143921"/>
              <a:gd name="csY247" fmla="*/ 199693 h 1171821"/>
              <a:gd name="csX248" fmla="*/ 3877842 w 4143921"/>
              <a:gd name="csY248" fmla="*/ 199693 h 1171821"/>
              <a:gd name="csX249" fmla="*/ 3882995 w 4143921"/>
              <a:gd name="csY249" fmla="*/ 199693 h 1171821"/>
              <a:gd name="csX250" fmla="*/ 3884712 w 4143921"/>
              <a:gd name="csY250" fmla="*/ 199693 h 1171821"/>
              <a:gd name="csX251" fmla="*/ 3902045 w 4143921"/>
              <a:gd name="csY251" fmla="*/ 199693 h 1171821"/>
              <a:gd name="csX252" fmla="*/ 3903919 w 4143921"/>
              <a:gd name="csY252" fmla="*/ 199693 h 1171821"/>
              <a:gd name="csX253" fmla="*/ 3907354 w 4143921"/>
              <a:gd name="csY253" fmla="*/ 199693 h 1171821"/>
              <a:gd name="csX254" fmla="*/ 3909072 w 4143921"/>
              <a:gd name="csY254" fmla="*/ 199693 h 1171821"/>
              <a:gd name="csX255" fmla="*/ 3910789 w 4143921"/>
              <a:gd name="csY255" fmla="*/ 199693 h 1171821"/>
              <a:gd name="csX256" fmla="*/ 3912507 w 4143921"/>
              <a:gd name="csY256" fmla="*/ 199693 h 1171821"/>
              <a:gd name="csX257" fmla="*/ 3919534 w 4143921"/>
              <a:gd name="csY257" fmla="*/ 199693 h 1171821"/>
              <a:gd name="csX258" fmla="*/ 3921252 w 4143921"/>
              <a:gd name="csY258" fmla="*/ 199693 h 1171821"/>
              <a:gd name="csX259" fmla="*/ 3933275 w 4143921"/>
              <a:gd name="csY259" fmla="*/ 199693 h 1171821"/>
              <a:gd name="csX260" fmla="*/ 3934993 w 4143921"/>
              <a:gd name="csY260" fmla="*/ 199693 h 1171821"/>
              <a:gd name="csX261" fmla="*/ 3942020 w 4143921"/>
              <a:gd name="csY261" fmla="*/ 199693 h 1171821"/>
              <a:gd name="csX262" fmla="*/ 3942020 w 4143921"/>
              <a:gd name="csY262" fmla="*/ 101473 h 1171821"/>
              <a:gd name="csX263" fmla="*/ 3945455 w 4143921"/>
              <a:gd name="csY263" fmla="*/ 101473 h 1171821"/>
              <a:gd name="csX264" fmla="*/ 3947172 w 4143921"/>
              <a:gd name="csY264" fmla="*/ 101473 h 1171821"/>
              <a:gd name="csX265" fmla="*/ 3961070 w 4143921"/>
              <a:gd name="csY265" fmla="*/ 101473 h 1171821"/>
              <a:gd name="csX266" fmla="*/ 3962944 w 4143921"/>
              <a:gd name="csY266" fmla="*/ 101473 h 1171821"/>
              <a:gd name="csX267" fmla="*/ 3966379 w 4143921"/>
              <a:gd name="csY267" fmla="*/ 101473 h 1171821"/>
              <a:gd name="csX268" fmla="*/ 3966379 w 4143921"/>
              <a:gd name="csY268" fmla="*/ 0 h 1171821"/>
              <a:gd name="csX269" fmla="*/ 3988865 w 4143921"/>
              <a:gd name="csY269" fmla="*/ 0 h 1171821"/>
              <a:gd name="csX270" fmla="*/ 3990583 w 4143921"/>
              <a:gd name="csY270" fmla="*/ 0 h 1171821"/>
              <a:gd name="csX271" fmla="*/ 4001044 w 4143921"/>
              <a:gd name="csY271" fmla="*/ 0 h 1171821"/>
              <a:gd name="csX272" fmla="*/ 4002762 w 4143921"/>
              <a:gd name="csY272" fmla="*/ 0 h 1171821"/>
              <a:gd name="csX273" fmla="*/ 4004480 w 4143921"/>
              <a:gd name="csY273" fmla="*/ 0 h 1171821"/>
              <a:gd name="csX274" fmla="*/ 4006198 w 4143921"/>
              <a:gd name="csY274" fmla="*/ 0 h 1171821"/>
              <a:gd name="csX275" fmla="*/ 4009789 w 4143921"/>
              <a:gd name="csY275" fmla="*/ 0 h 1171821"/>
              <a:gd name="csX276" fmla="*/ 4011507 w 4143921"/>
              <a:gd name="csY276" fmla="*/ 0 h 1171821"/>
              <a:gd name="csX277" fmla="*/ 4021813 w 4143921"/>
              <a:gd name="csY277" fmla="*/ 0 h 1171821"/>
              <a:gd name="csX278" fmla="*/ 4023530 w 4143921"/>
              <a:gd name="csY278" fmla="*/ 0 h 1171821"/>
              <a:gd name="csX279" fmla="*/ 4028839 w 4143921"/>
              <a:gd name="csY279" fmla="*/ 0 h 1171821"/>
              <a:gd name="csX280" fmla="*/ 4030557 w 4143921"/>
              <a:gd name="csY280" fmla="*/ 0 h 1171821"/>
              <a:gd name="csX281" fmla="*/ 4032275 w 4143921"/>
              <a:gd name="csY281" fmla="*/ 0 h 1171821"/>
              <a:gd name="csX282" fmla="*/ 4033992 w 4143921"/>
              <a:gd name="csY282" fmla="*/ 0 h 1171821"/>
              <a:gd name="csX283" fmla="*/ 4053199 w 4143921"/>
              <a:gd name="csY283" fmla="*/ 0 h 1171821"/>
              <a:gd name="csX284" fmla="*/ 4054917 w 4143921"/>
              <a:gd name="csY284" fmla="*/ 0 h 1171821"/>
              <a:gd name="csX285" fmla="*/ 4061787 w 4143921"/>
              <a:gd name="csY285" fmla="*/ 0 h 1171821"/>
              <a:gd name="csX286" fmla="*/ 4063505 w 4143921"/>
              <a:gd name="csY286" fmla="*/ 0 h 1171821"/>
              <a:gd name="csX287" fmla="*/ 4075684 w 4143921"/>
              <a:gd name="csY287" fmla="*/ 0 h 1171821"/>
              <a:gd name="csX288" fmla="*/ 4077402 w 4143921"/>
              <a:gd name="csY288" fmla="*/ 0 h 1171821"/>
              <a:gd name="csX289" fmla="*/ 4087708 w 4143921"/>
              <a:gd name="csY289" fmla="*/ 0 h 1171821"/>
              <a:gd name="csX290" fmla="*/ 4089582 w 4143921"/>
              <a:gd name="csY290" fmla="*/ 0 h 1171821"/>
              <a:gd name="csX291" fmla="*/ 4105197 w 4143921"/>
              <a:gd name="csY291" fmla="*/ 0 h 1171821"/>
              <a:gd name="csX292" fmla="*/ 4106914 w 4143921"/>
              <a:gd name="csY292" fmla="*/ 0 h 1171821"/>
              <a:gd name="csX293" fmla="*/ 4143922 w 4143921"/>
              <a:gd name="csY293" fmla="*/ 0 h 11718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Lst>
            <a:rect l="l" t="t" r="r" b="b"/>
            <a:pathLst>
              <a:path w="4143921" h="1171821">
                <a:moveTo>
                  <a:pt x="0" y="1171822"/>
                </a:moveTo>
                <a:lnTo>
                  <a:pt x="98999" y="1171822"/>
                </a:lnTo>
                <a:lnTo>
                  <a:pt x="100717" y="1171822"/>
                </a:lnTo>
                <a:lnTo>
                  <a:pt x="229073" y="1171822"/>
                </a:lnTo>
                <a:lnTo>
                  <a:pt x="230790" y="1171822"/>
                </a:lnTo>
                <a:lnTo>
                  <a:pt x="272483" y="1171822"/>
                </a:lnTo>
                <a:lnTo>
                  <a:pt x="274200" y="1171822"/>
                </a:lnTo>
                <a:lnTo>
                  <a:pt x="284662" y="1171822"/>
                </a:lnTo>
                <a:lnTo>
                  <a:pt x="286536" y="1171822"/>
                </a:lnTo>
                <a:lnTo>
                  <a:pt x="551992" y="1171822"/>
                </a:lnTo>
                <a:lnTo>
                  <a:pt x="553710" y="1171822"/>
                </a:lnTo>
                <a:lnTo>
                  <a:pt x="557145" y="1171822"/>
                </a:lnTo>
                <a:lnTo>
                  <a:pt x="558863" y="1171822"/>
                </a:lnTo>
                <a:lnTo>
                  <a:pt x="609299" y="1171822"/>
                </a:lnTo>
                <a:lnTo>
                  <a:pt x="611017" y="1171822"/>
                </a:lnTo>
                <a:lnTo>
                  <a:pt x="822757" y="1171822"/>
                </a:lnTo>
                <a:lnTo>
                  <a:pt x="824475" y="1171822"/>
                </a:lnTo>
                <a:lnTo>
                  <a:pt x="838372" y="1171822"/>
                </a:lnTo>
                <a:lnTo>
                  <a:pt x="840090" y="1171822"/>
                </a:lnTo>
                <a:lnTo>
                  <a:pt x="850552" y="1171822"/>
                </a:lnTo>
                <a:lnTo>
                  <a:pt x="852270" y="1171822"/>
                </a:lnTo>
                <a:lnTo>
                  <a:pt x="1036215" y="1171822"/>
                </a:lnTo>
                <a:lnTo>
                  <a:pt x="1037932" y="1171822"/>
                </a:lnTo>
                <a:lnTo>
                  <a:pt x="1055421" y="1171822"/>
                </a:lnTo>
                <a:lnTo>
                  <a:pt x="1055421" y="1140837"/>
                </a:lnTo>
                <a:lnTo>
                  <a:pt x="1133497" y="1140837"/>
                </a:lnTo>
                <a:lnTo>
                  <a:pt x="1135214" y="1140837"/>
                </a:lnTo>
                <a:lnTo>
                  <a:pt x="1359134" y="1140837"/>
                </a:lnTo>
                <a:lnTo>
                  <a:pt x="1359134" y="1108149"/>
                </a:lnTo>
                <a:lnTo>
                  <a:pt x="1404261" y="1108149"/>
                </a:lnTo>
                <a:lnTo>
                  <a:pt x="1404261" y="1075461"/>
                </a:lnTo>
                <a:lnTo>
                  <a:pt x="1478901" y="1075461"/>
                </a:lnTo>
                <a:lnTo>
                  <a:pt x="1478901" y="1042773"/>
                </a:lnTo>
                <a:lnTo>
                  <a:pt x="1489364" y="1042773"/>
                </a:lnTo>
                <a:lnTo>
                  <a:pt x="1491081" y="1042773"/>
                </a:lnTo>
                <a:lnTo>
                  <a:pt x="1813844" y="1042773"/>
                </a:lnTo>
                <a:lnTo>
                  <a:pt x="1815562" y="1042773"/>
                </a:lnTo>
                <a:lnTo>
                  <a:pt x="1838204" y="1042773"/>
                </a:lnTo>
                <a:lnTo>
                  <a:pt x="1839921" y="1042773"/>
                </a:lnTo>
                <a:lnTo>
                  <a:pt x="1845231" y="1042773"/>
                </a:lnTo>
                <a:lnTo>
                  <a:pt x="1845231" y="1010084"/>
                </a:lnTo>
                <a:lnTo>
                  <a:pt x="1874587" y="1010084"/>
                </a:lnTo>
                <a:lnTo>
                  <a:pt x="1874587" y="977396"/>
                </a:lnTo>
                <a:lnTo>
                  <a:pt x="2055097" y="977396"/>
                </a:lnTo>
                <a:lnTo>
                  <a:pt x="2055097" y="944708"/>
                </a:lnTo>
                <a:lnTo>
                  <a:pt x="2169867" y="944708"/>
                </a:lnTo>
                <a:lnTo>
                  <a:pt x="2169867" y="912019"/>
                </a:lnTo>
                <a:lnTo>
                  <a:pt x="2187200" y="912019"/>
                </a:lnTo>
                <a:lnTo>
                  <a:pt x="2188918" y="912019"/>
                </a:lnTo>
                <a:lnTo>
                  <a:pt x="2209686" y="912019"/>
                </a:lnTo>
                <a:lnTo>
                  <a:pt x="2209686" y="879331"/>
                </a:lnTo>
                <a:lnTo>
                  <a:pt x="2218430" y="879331"/>
                </a:lnTo>
                <a:lnTo>
                  <a:pt x="2220148" y="879331"/>
                </a:lnTo>
                <a:lnTo>
                  <a:pt x="2221866" y="879331"/>
                </a:lnTo>
                <a:lnTo>
                  <a:pt x="2223583" y="879331"/>
                </a:lnTo>
                <a:lnTo>
                  <a:pt x="2242634" y="879331"/>
                </a:lnTo>
                <a:lnTo>
                  <a:pt x="2242634" y="846643"/>
                </a:lnTo>
                <a:lnTo>
                  <a:pt x="2581168" y="846643"/>
                </a:lnTo>
                <a:lnTo>
                  <a:pt x="2581168" y="779562"/>
                </a:lnTo>
                <a:lnTo>
                  <a:pt x="2593191" y="779562"/>
                </a:lnTo>
                <a:lnTo>
                  <a:pt x="2593191" y="745015"/>
                </a:lnTo>
                <a:lnTo>
                  <a:pt x="2617551" y="745015"/>
                </a:lnTo>
                <a:lnTo>
                  <a:pt x="2617551" y="712481"/>
                </a:lnTo>
                <a:lnTo>
                  <a:pt x="2645346" y="712481"/>
                </a:lnTo>
                <a:lnTo>
                  <a:pt x="2647064" y="712481"/>
                </a:lnTo>
                <a:lnTo>
                  <a:pt x="2673141" y="712481"/>
                </a:lnTo>
                <a:lnTo>
                  <a:pt x="2673141" y="677934"/>
                </a:lnTo>
                <a:lnTo>
                  <a:pt x="2905805" y="677934"/>
                </a:lnTo>
                <a:lnTo>
                  <a:pt x="2907522" y="677934"/>
                </a:lnTo>
                <a:lnTo>
                  <a:pt x="2949215" y="677934"/>
                </a:lnTo>
                <a:lnTo>
                  <a:pt x="2949215" y="645246"/>
                </a:lnTo>
                <a:lnTo>
                  <a:pt x="2957803" y="645246"/>
                </a:lnTo>
                <a:lnTo>
                  <a:pt x="2959520" y="645246"/>
                </a:lnTo>
                <a:lnTo>
                  <a:pt x="2964674" y="645246"/>
                </a:lnTo>
                <a:lnTo>
                  <a:pt x="2964674" y="610853"/>
                </a:lnTo>
                <a:lnTo>
                  <a:pt x="2966547" y="610853"/>
                </a:lnTo>
                <a:lnTo>
                  <a:pt x="2968265" y="610853"/>
                </a:lnTo>
                <a:lnTo>
                  <a:pt x="2969983" y="610853"/>
                </a:lnTo>
                <a:lnTo>
                  <a:pt x="2969983" y="576461"/>
                </a:lnTo>
                <a:lnTo>
                  <a:pt x="2973418" y="576461"/>
                </a:lnTo>
                <a:lnTo>
                  <a:pt x="2973418" y="540209"/>
                </a:lnTo>
                <a:lnTo>
                  <a:pt x="2976853" y="540209"/>
                </a:lnTo>
                <a:lnTo>
                  <a:pt x="2978571" y="540209"/>
                </a:lnTo>
                <a:lnTo>
                  <a:pt x="2980289" y="540209"/>
                </a:lnTo>
                <a:lnTo>
                  <a:pt x="2982006" y="540209"/>
                </a:lnTo>
                <a:lnTo>
                  <a:pt x="2983724" y="540209"/>
                </a:lnTo>
                <a:lnTo>
                  <a:pt x="2992625" y="540209"/>
                </a:lnTo>
                <a:lnTo>
                  <a:pt x="2994342" y="540209"/>
                </a:lnTo>
                <a:lnTo>
                  <a:pt x="2996060" y="540209"/>
                </a:lnTo>
                <a:lnTo>
                  <a:pt x="2997777" y="540209"/>
                </a:lnTo>
                <a:lnTo>
                  <a:pt x="3025416" y="540209"/>
                </a:lnTo>
                <a:lnTo>
                  <a:pt x="3027134" y="540209"/>
                </a:lnTo>
                <a:lnTo>
                  <a:pt x="3048058" y="540209"/>
                </a:lnTo>
                <a:lnTo>
                  <a:pt x="3049776" y="540209"/>
                </a:lnTo>
                <a:lnTo>
                  <a:pt x="3060238" y="540209"/>
                </a:lnTo>
                <a:lnTo>
                  <a:pt x="3061956" y="540209"/>
                </a:lnTo>
                <a:lnTo>
                  <a:pt x="3081006" y="540209"/>
                </a:lnTo>
                <a:lnTo>
                  <a:pt x="3082880" y="540209"/>
                </a:lnTo>
                <a:lnTo>
                  <a:pt x="3084597" y="540209"/>
                </a:lnTo>
                <a:lnTo>
                  <a:pt x="3086315" y="540209"/>
                </a:lnTo>
                <a:lnTo>
                  <a:pt x="3091468" y="540209"/>
                </a:lnTo>
                <a:lnTo>
                  <a:pt x="3093186" y="540209"/>
                </a:lnTo>
                <a:lnTo>
                  <a:pt x="3107083" y="540209"/>
                </a:lnTo>
                <a:lnTo>
                  <a:pt x="3108801" y="540209"/>
                </a:lnTo>
                <a:lnTo>
                  <a:pt x="3110518" y="540209"/>
                </a:lnTo>
                <a:lnTo>
                  <a:pt x="3112236" y="540209"/>
                </a:lnTo>
                <a:lnTo>
                  <a:pt x="3113953" y="540209"/>
                </a:lnTo>
                <a:lnTo>
                  <a:pt x="3122698" y="540209"/>
                </a:lnTo>
                <a:lnTo>
                  <a:pt x="3124416" y="540209"/>
                </a:lnTo>
                <a:lnTo>
                  <a:pt x="3127851" y="540209"/>
                </a:lnTo>
                <a:lnTo>
                  <a:pt x="3129569" y="540209"/>
                </a:lnTo>
                <a:lnTo>
                  <a:pt x="3131442" y="540209"/>
                </a:lnTo>
                <a:lnTo>
                  <a:pt x="3133160" y="540209"/>
                </a:lnTo>
                <a:lnTo>
                  <a:pt x="3140031" y="540209"/>
                </a:lnTo>
                <a:lnTo>
                  <a:pt x="3141905" y="540209"/>
                </a:lnTo>
                <a:lnTo>
                  <a:pt x="3147057" y="540209"/>
                </a:lnTo>
                <a:lnTo>
                  <a:pt x="3147057" y="500704"/>
                </a:lnTo>
                <a:lnTo>
                  <a:pt x="3166108" y="500704"/>
                </a:lnTo>
                <a:lnTo>
                  <a:pt x="3167826" y="500704"/>
                </a:lnTo>
                <a:lnTo>
                  <a:pt x="3169543" y="500704"/>
                </a:lnTo>
                <a:lnTo>
                  <a:pt x="3180005" y="500704"/>
                </a:lnTo>
                <a:lnTo>
                  <a:pt x="3181723" y="500704"/>
                </a:lnTo>
                <a:lnTo>
                  <a:pt x="3226850" y="500704"/>
                </a:lnTo>
                <a:lnTo>
                  <a:pt x="3228724" y="500704"/>
                </a:lnTo>
                <a:lnTo>
                  <a:pt x="3245901" y="500704"/>
                </a:lnTo>
                <a:lnTo>
                  <a:pt x="3247775" y="500704"/>
                </a:lnTo>
                <a:lnTo>
                  <a:pt x="3251210" y="500704"/>
                </a:lnTo>
                <a:lnTo>
                  <a:pt x="3252927" y="500704"/>
                </a:lnTo>
                <a:lnTo>
                  <a:pt x="3294620" y="500704"/>
                </a:lnTo>
                <a:lnTo>
                  <a:pt x="3294620" y="457636"/>
                </a:lnTo>
                <a:lnTo>
                  <a:pt x="3320541" y="457636"/>
                </a:lnTo>
                <a:lnTo>
                  <a:pt x="3322258" y="457636"/>
                </a:lnTo>
                <a:lnTo>
                  <a:pt x="3332720" y="457636"/>
                </a:lnTo>
                <a:lnTo>
                  <a:pt x="3334438" y="457636"/>
                </a:lnTo>
                <a:lnTo>
                  <a:pt x="3341465" y="457636"/>
                </a:lnTo>
                <a:lnTo>
                  <a:pt x="3343182" y="457636"/>
                </a:lnTo>
                <a:lnTo>
                  <a:pt x="3344900" y="457636"/>
                </a:lnTo>
                <a:lnTo>
                  <a:pt x="3344900" y="414723"/>
                </a:lnTo>
                <a:lnTo>
                  <a:pt x="3353488" y="414723"/>
                </a:lnTo>
                <a:lnTo>
                  <a:pt x="3353488" y="369951"/>
                </a:lnTo>
                <a:lnTo>
                  <a:pt x="3357080" y="369951"/>
                </a:lnTo>
                <a:lnTo>
                  <a:pt x="3358797" y="369951"/>
                </a:lnTo>
                <a:lnTo>
                  <a:pt x="3360515" y="369951"/>
                </a:lnTo>
                <a:lnTo>
                  <a:pt x="3362233" y="369951"/>
                </a:lnTo>
                <a:lnTo>
                  <a:pt x="3365668" y="369951"/>
                </a:lnTo>
                <a:lnTo>
                  <a:pt x="3367386" y="369951"/>
                </a:lnTo>
                <a:lnTo>
                  <a:pt x="3388310" y="369951"/>
                </a:lnTo>
                <a:lnTo>
                  <a:pt x="3390027" y="369951"/>
                </a:lnTo>
                <a:lnTo>
                  <a:pt x="3393463" y="369951"/>
                </a:lnTo>
                <a:lnTo>
                  <a:pt x="3395181" y="369951"/>
                </a:lnTo>
                <a:lnTo>
                  <a:pt x="3403925" y="369951"/>
                </a:lnTo>
                <a:lnTo>
                  <a:pt x="3403925" y="325179"/>
                </a:lnTo>
                <a:lnTo>
                  <a:pt x="3412513" y="325179"/>
                </a:lnTo>
                <a:lnTo>
                  <a:pt x="3414231" y="325179"/>
                </a:lnTo>
                <a:lnTo>
                  <a:pt x="3424849" y="325179"/>
                </a:lnTo>
                <a:lnTo>
                  <a:pt x="3426567" y="325179"/>
                </a:lnTo>
                <a:lnTo>
                  <a:pt x="3428284" y="325179"/>
                </a:lnTo>
                <a:lnTo>
                  <a:pt x="3430002" y="325179"/>
                </a:lnTo>
                <a:lnTo>
                  <a:pt x="3436873" y="325179"/>
                </a:lnTo>
                <a:lnTo>
                  <a:pt x="3438590" y="325179"/>
                </a:lnTo>
                <a:lnTo>
                  <a:pt x="3462950" y="325179"/>
                </a:lnTo>
                <a:lnTo>
                  <a:pt x="3464667" y="325179"/>
                </a:lnTo>
                <a:lnTo>
                  <a:pt x="3466385" y="325179"/>
                </a:lnTo>
                <a:lnTo>
                  <a:pt x="3468259" y="325179"/>
                </a:lnTo>
                <a:lnTo>
                  <a:pt x="3469976" y="325179"/>
                </a:lnTo>
                <a:lnTo>
                  <a:pt x="3471694" y="325179"/>
                </a:lnTo>
                <a:lnTo>
                  <a:pt x="3473412" y="325179"/>
                </a:lnTo>
                <a:lnTo>
                  <a:pt x="3483718" y="325179"/>
                </a:lnTo>
                <a:lnTo>
                  <a:pt x="3485436" y="325179"/>
                </a:lnTo>
                <a:lnTo>
                  <a:pt x="3492462" y="325179"/>
                </a:lnTo>
                <a:lnTo>
                  <a:pt x="3494180" y="325179"/>
                </a:lnTo>
                <a:lnTo>
                  <a:pt x="3502768" y="325179"/>
                </a:lnTo>
                <a:lnTo>
                  <a:pt x="3504486" y="325179"/>
                </a:lnTo>
                <a:lnTo>
                  <a:pt x="3508077" y="325179"/>
                </a:lnTo>
                <a:lnTo>
                  <a:pt x="3509795" y="325179"/>
                </a:lnTo>
                <a:lnTo>
                  <a:pt x="3511513" y="325179"/>
                </a:lnTo>
                <a:lnTo>
                  <a:pt x="3513230" y="325179"/>
                </a:lnTo>
                <a:lnTo>
                  <a:pt x="3530719" y="325179"/>
                </a:lnTo>
                <a:lnTo>
                  <a:pt x="3532437" y="325179"/>
                </a:lnTo>
                <a:lnTo>
                  <a:pt x="3534155" y="325179"/>
                </a:lnTo>
                <a:lnTo>
                  <a:pt x="3535872" y="325179"/>
                </a:lnTo>
                <a:lnTo>
                  <a:pt x="3546178" y="325179"/>
                </a:lnTo>
                <a:lnTo>
                  <a:pt x="3547896" y="325179"/>
                </a:lnTo>
                <a:lnTo>
                  <a:pt x="3554922" y="325179"/>
                </a:lnTo>
                <a:lnTo>
                  <a:pt x="3556640" y="325179"/>
                </a:lnTo>
                <a:lnTo>
                  <a:pt x="3567102" y="325179"/>
                </a:lnTo>
                <a:lnTo>
                  <a:pt x="3568820" y="325179"/>
                </a:lnTo>
                <a:lnTo>
                  <a:pt x="3577564" y="325179"/>
                </a:lnTo>
                <a:lnTo>
                  <a:pt x="3579282" y="325179"/>
                </a:lnTo>
                <a:lnTo>
                  <a:pt x="3586152" y="325179"/>
                </a:lnTo>
                <a:lnTo>
                  <a:pt x="3586152" y="268323"/>
                </a:lnTo>
                <a:lnTo>
                  <a:pt x="3591306" y="268323"/>
                </a:lnTo>
                <a:lnTo>
                  <a:pt x="3593179" y="268323"/>
                </a:lnTo>
                <a:lnTo>
                  <a:pt x="3598332" y="268323"/>
                </a:lnTo>
                <a:lnTo>
                  <a:pt x="3600050" y="268323"/>
                </a:lnTo>
                <a:lnTo>
                  <a:pt x="3620974" y="268323"/>
                </a:lnTo>
                <a:lnTo>
                  <a:pt x="3622692" y="268323"/>
                </a:lnTo>
                <a:lnTo>
                  <a:pt x="3624409" y="268323"/>
                </a:lnTo>
                <a:lnTo>
                  <a:pt x="3626127" y="268323"/>
                </a:lnTo>
                <a:lnTo>
                  <a:pt x="3627845" y="268323"/>
                </a:lnTo>
                <a:lnTo>
                  <a:pt x="3641742" y="268323"/>
                </a:lnTo>
                <a:lnTo>
                  <a:pt x="3643460" y="268323"/>
                </a:lnTo>
                <a:lnTo>
                  <a:pt x="3645177" y="268323"/>
                </a:lnTo>
                <a:lnTo>
                  <a:pt x="3646895" y="268323"/>
                </a:lnTo>
                <a:lnTo>
                  <a:pt x="3660792" y="268323"/>
                </a:lnTo>
                <a:lnTo>
                  <a:pt x="3662667" y="268323"/>
                </a:lnTo>
                <a:lnTo>
                  <a:pt x="3676407" y="268323"/>
                </a:lnTo>
                <a:lnTo>
                  <a:pt x="3678125" y="268323"/>
                </a:lnTo>
                <a:lnTo>
                  <a:pt x="3693740" y="268323"/>
                </a:lnTo>
                <a:lnTo>
                  <a:pt x="3695458" y="268323"/>
                </a:lnTo>
                <a:lnTo>
                  <a:pt x="3700767" y="268323"/>
                </a:lnTo>
                <a:lnTo>
                  <a:pt x="3702485" y="268323"/>
                </a:lnTo>
                <a:lnTo>
                  <a:pt x="3704202" y="268323"/>
                </a:lnTo>
                <a:lnTo>
                  <a:pt x="3705920" y="268323"/>
                </a:lnTo>
                <a:lnTo>
                  <a:pt x="3707638" y="268323"/>
                </a:lnTo>
                <a:lnTo>
                  <a:pt x="3716382" y="268323"/>
                </a:lnTo>
                <a:lnTo>
                  <a:pt x="3718100" y="268323"/>
                </a:lnTo>
                <a:lnTo>
                  <a:pt x="3719817" y="268323"/>
                </a:lnTo>
                <a:lnTo>
                  <a:pt x="3721535" y="268323"/>
                </a:lnTo>
                <a:lnTo>
                  <a:pt x="3725127" y="268323"/>
                </a:lnTo>
                <a:lnTo>
                  <a:pt x="3726844" y="268323"/>
                </a:lnTo>
                <a:lnTo>
                  <a:pt x="3728562" y="268323"/>
                </a:lnTo>
                <a:lnTo>
                  <a:pt x="3728562" y="199693"/>
                </a:lnTo>
                <a:lnTo>
                  <a:pt x="3747612" y="199693"/>
                </a:lnTo>
                <a:lnTo>
                  <a:pt x="3749330" y="199693"/>
                </a:lnTo>
                <a:lnTo>
                  <a:pt x="3751047" y="199693"/>
                </a:lnTo>
                <a:lnTo>
                  <a:pt x="3771972" y="199693"/>
                </a:lnTo>
                <a:lnTo>
                  <a:pt x="3773689" y="199693"/>
                </a:lnTo>
                <a:lnTo>
                  <a:pt x="3777125" y="199693"/>
                </a:lnTo>
                <a:lnTo>
                  <a:pt x="3778842" y="199693"/>
                </a:lnTo>
                <a:lnTo>
                  <a:pt x="3783995" y="199693"/>
                </a:lnTo>
                <a:lnTo>
                  <a:pt x="3785713" y="199693"/>
                </a:lnTo>
                <a:lnTo>
                  <a:pt x="3792740" y="199693"/>
                </a:lnTo>
                <a:lnTo>
                  <a:pt x="3794457" y="199693"/>
                </a:lnTo>
                <a:lnTo>
                  <a:pt x="3796175" y="199693"/>
                </a:lnTo>
                <a:lnTo>
                  <a:pt x="3797892" y="199693"/>
                </a:lnTo>
                <a:lnTo>
                  <a:pt x="3811790" y="199693"/>
                </a:lnTo>
                <a:lnTo>
                  <a:pt x="3813664" y="199693"/>
                </a:lnTo>
                <a:lnTo>
                  <a:pt x="3818817" y="199693"/>
                </a:lnTo>
                <a:lnTo>
                  <a:pt x="3820534" y="199693"/>
                </a:lnTo>
                <a:lnTo>
                  <a:pt x="3830840" y="199693"/>
                </a:lnTo>
                <a:lnTo>
                  <a:pt x="3832714" y="199693"/>
                </a:lnTo>
                <a:lnTo>
                  <a:pt x="3843020" y="199693"/>
                </a:lnTo>
                <a:lnTo>
                  <a:pt x="3844738" y="199693"/>
                </a:lnTo>
                <a:lnTo>
                  <a:pt x="3862227" y="199693"/>
                </a:lnTo>
                <a:lnTo>
                  <a:pt x="3863944" y="199693"/>
                </a:lnTo>
                <a:lnTo>
                  <a:pt x="3865662" y="199693"/>
                </a:lnTo>
                <a:lnTo>
                  <a:pt x="3876124" y="199693"/>
                </a:lnTo>
                <a:lnTo>
                  <a:pt x="3877842" y="199693"/>
                </a:lnTo>
                <a:lnTo>
                  <a:pt x="3882995" y="199693"/>
                </a:lnTo>
                <a:lnTo>
                  <a:pt x="3884712" y="199693"/>
                </a:lnTo>
                <a:lnTo>
                  <a:pt x="3902045" y="199693"/>
                </a:lnTo>
                <a:lnTo>
                  <a:pt x="3903919" y="199693"/>
                </a:lnTo>
                <a:lnTo>
                  <a:pt x="3907354" y="199693"/>
                </a:lnTo>
                <a:lnTo>
                  <a:pt x="3909072" y="199693"/>
                </a:lnTo>
                <a:lnTo>
                  <a:pt x="3910789" y="199693"/>
                </a:lnTo>
                <a:lnTo>
                  <a:pt x="3912507" y="199693"/>
                </a:lnTo>
                <a:lnTo>
                  <a:pt x="3919534" y="199693"/>
                </a:lnTo>
                <a:lnTo>
                  <a:pt x="3921252" y="199693"/>
                </a:lnTo>
                <a:lnTo>
                  <a:pt x="3933275" y="199693"/>
                </a:lnTo>
                <a:lnTo>
                  <a:pt x="3934993" y="199693"/>
                </a:lnTo>
                <a:lnTo>
                  <a:pt x="3942020" y="199693"/>
                </a:lnTo>
                <a:lnTo>
                  <a:pt x="3942020" y="101473"/>
                </a:lnTo>
                <a:lnTo>
                  <a:pt x="3945455" y="101473"/>
                </a:lnTo>
                <a:lnTo>
                  <a:pt x="3947172" y="101473"/>
                </a:lnTo>
                <a:lnTo>
                  <a:pt x="3961070" y="101473"/>
                </a:lnTo>
                <a:lnTo>
                  <a:pt x="3962944" y="101473"/>
                </a:lnTo>
                <a:lnTo>
                  <a:pt x="3966379" y="101473"/>
                </a:lnTo>
                <a:lnTo>
                  <a:pt x="3966379" y="0"/>
                </a:lnTo>
                <a:lnTo>
                  <a:pt x="3988865" y="0"/>
                </a:lnTo>
                <a:lnTo>
                  <a:pt x="3990583" y="0"/>
                </a:lnTo>
                <a:lnTo>
                  <a:pt x="4001044" y="0"/>
                </a:lnTo>
                <a:lnTo>
                  <a:pt x="4002762" y="0"/>
                </a:lnTo>
                <a:lnTo>
                  <a:pt x="4004480" y="0"/>
                </a:lnTo>
                <a:lnTo>
                  <a:pt x="4006198" y="0"/>
                </a:lnTo>
                <a:lnTo>
                  <a:pt x="4009789" y="0"/>
                </a:lnTo>
                <a:lnTo>
                  <a:pt x="4011507" y="0"/>
                </a:lnTo>
                <a:lnTo>
                  <a:pt x="4021813" y="0"/>
                </a:lnTo>
                <a:lnTo>
                  <a:pt x="4023530" y="0"/>
                </a:lnTo>
                <a:lnTo>
                  <a:pt x="4028839" y="0"/>
                </a:lnTo>
                <a:lnTo>
                  <a:pt x="4030557" y="0"/>
                </a:lnTo>
                <a:lnTo>
                  <a:pt x="4032275" y="0"/>
                </a:lnTo>
                <a:lnTo>
                  <a:pt x="4033992" y="0"/>
                </a:lnTo>
                <a:lnTo>
                  <a:pt x="4053199" y="0"/>
                </a:lnTo>
                <a:lnTo>
                  <a:pt x="4054917" y="0"/>
                </a:lnTo>
                <a:lnTo>
                  <a:pt x="4061787" y="0"/>
                </a:lnTo>
                <a:lnTo>
                  <a:pt x="4063505" y="0"/>
                </a:lnTo>
                <a:lnTo>
                  <a:pt x="4075684" y="0"/>
                </a:lnTo>
                <a:lnTo>
                  <a:pt x="4077402" y="0"/>
                </a:lnTo>
                <a:lnTo>
                  <a:pt x="4087708" y="0"/>
                </a:lnTo>
                <a:lnTo>
                  <a:pt x="4089582" y="0"/>
                </a:lnTo>
                <a:lnTo>
                  <a:pt x="4105197" y="0"/>
                </a:lnTo>
                <a:lnTo>
                  <a:pt x="4106914" y="0"/>
                </a:lnTo>
                <a:lnTo>
                  <a:pt x="4143922" y="0"/>
                </a:lnTo>
              </a:path>
            </a:pathLst>
          </a:custGeom>
          <a:noFill/>
          <a:ln w="25400" cap="flat">
            <a:solidFill>
              <a:srgbClr val="669BD2"/>
            </a:solidFill>
            <a:prstDash val="solid"/>
            <a:miter/>
          </a:ln>
        </p:spPr>
        <p:txBody>
          <a:bodyPr/>
          <a:lstStyle/>
          <a:p>
            <a:endParaRPr lang="en-GB" sz="1200" noProof="0" dirty="0"/>
          </a:p>
        </p:txBody>
      </p:sp>
      <p:sp>
        <p:nvSpPr>
          <p:cNvPr id="72" name="TextBox 71">
            <a:extLst>
              <a:ext uri="{FF2B5EF4-FFF2-40B4-BE49-F238E27FC236}">
                <a16:creationId xmlns:a16="http://schemas.microsoft.com/office/drawing/2014/main" id="{34E89B17-CD74-F62F-EBB5-EC04F96C1316}"/>
              </a:ext>
            </a:extLst>
          </p:cNvPr>
          <p:cNvSpPr txBox="1"/>
          <p:nvPr/>
        </p:nvSpPr>
        <p:spPr>
          <a:xfrm>
            <a:off x="8602093" y="5042170"/>
            <a:ext cx="439544" cy="276999"/>
          </a:xfrm>
          <a:prstGeom prst="rect">
            <a:avLst/>
          </a:prstGeom>
          <a:noFill/>
        </p:spPr>
        <p:txBody>
          <a:bodyPr vert="horz" wrap="none" lIns="91440" tIns="45720" rIns="91440" bIns="45720" rtlCol="0">
            <a:spAutoFit/>
          </a:bodyPr>
          <a:lstStyle/>
          <a:p>
            <a:pPr algn="l">
              <a:spcBef>
                <a:spcPts val="600"/>
              </a:spcBef>
            </a:pPr>
            <a:r>
              <a:rPr lang="en-GB" sz="1200" dirty="0">
                <a:ln/>
                <a:solidFill>
                  <a:srgbClr val="669BD2"/>
                </a:solidFill>
                <a:latin typeface="Arial"/>
                <a:cs typeface="Arial"/>
                <a:sym typeface="Arial"/>
                <a:rtl val="0"/>
              </a:rPr>
              <a:t>219</a:t>
            </a:r>
          </a:p>
        </p:txBody>
      </p:sp>
      <p:sp>
        <p:nvSpPr>
          <p:cNvPr id="73" name="TextBox 72">
            <a:extLst>
              <a:ext uri="{FF2B5EF4-FFF2-40B4-BE49-F238E27FC236}">
                <a16:creationId xmlns:a16="http://schemas.microsoft.com/office/drawing/2014/main" id="{4FA1BF21-E0D3-D14C-C24A-247F1D58C111}"/>
              </a:ext>
            </a:extLst>
          </p:cNvPr>
          <p:cNvSpPr txBox="1"/>
          <p:nvPr/>
        </p:nvSpPr>
        <p:spPr>
          <a:xfrm>
            <a:off x="10908022" y="5042170"/>
            <a:ext cx="354584" cy="276999"/>
          </a:xfrm>
          <a:prstGeom prst="rect">
            <a:avLst/>
          </a:prstGeom>
          <a:noFill/>
        </p:spPr>
        <p:txBody>
          <a:bodyPr vert="horz" wrap="none" lIns="91440" tIns="45720" rIns="91440" bIns="45720" rtlCol="0">
            <a:spAutoFit/>
          </a:bodyPr>
          <a:lstStyle/>
          <a:p>
            <a:pPr algn="l">
              <a:spcBef>
                <a:spcPts val="600"/>
              </a:spcBef>
            </a:pPr>
            <a:r>
              <a:rPr lang="en-GB" sz="1200" dirty="0">
                <a:ln/>
                <a:solidFill>
                  <a:srgbClr val="669BD2"/>
                </a:solidFill>
                <a:latin typeface="Arial"/>
                <a:cs typeface="Arial"/>
                <a:sym typeface="Arial"/>
                <a:rtl val="0"/>
              </a:rPr>
              <a:t>62</a:t>
            </a:r>
          </a:p>
        </p:txBody>
      </p:sp>
      <p:sp>
        <p:nvSpPr>
          <p:cNvPr id="74" name="TextBox 73">
            <a:extLst>
              <a:ext uri="{FF2B5EF4-FFF2-40B4-BE49-F238E27FC236}">
                <a16:creationId xmlns:a16="http://schemas.microsoft.com/office/drawing/2014/main" id="{CC34E323-886A-EFA5-1A40-6F2346C2EE8C}"/>
              </a:ext>
            </a:extLst>
          </p:cNvPr>
          <p:cNvSpPr txBox="1"/>
          <p:nvPr/>
        </p:nvSpPr>
        <p:spPr>
          <a:xfrm>
            <a:off x="10298996" y="5042170"/>
            <a:ext cx="439544" cy="276999"/>
          </a:xfrm>
          <a:prstGeom prst="rect">
            <a:avLst/>
          </a:prstGeom>
          <a:noFill/>
        </p:spPr>
        <p:txBody>
          <a:bodyPr vert="horz" wrap="none" lIns="91440" tIns="45720" rIns="91440" bIns="45720" rtlCol="0">
            <a:spAutoFit/>
          </a:bodyPr>
          <a:lstStyle/>
          <a:p>
            <a:pPr algn="l">
              <a:spcBef>
                <a:spcPts val="600"/>
              </a:spcBef>
            </a:pPr>
            <a:r>
              <a:rPr lang="en-GB" sz="1200" dirty="0">
                <a:ln/>
                <a:solidFill>
                  <a:srgbClr val="669BD2"/>
                </a:solidFill>
                <a:latin typeface="Arial"/>
                <a:cs typeface="Arial"/>
                <a:sym typeface="Arial"/>
                <a:rtl val="0"/>
              </a:rPr>
              <a:t>143</a:t>
            </a:r>
          </a:p>
        </p:txBody>
      </p:sp>
      <p:sp>
        <p:nvSpPr>
          <p:cNvPr id="75" name="TextBox 74">
            <a:extLst>
              <a:ext uri="{FF2B5EF4-FFF2-40B4-BE49-F238E27FC236}">
                <a16:creationId xmlns:a16="http://schemas.microsoft.com/office/drawing/2014/main" id="{1507ADFF-58F6-E515-7462-86A11B8A8A7B}"/>
              </a:ext>
            </a:extLst>
          </p:cNvPr>
          <p:cNvSpPr txBox="1"/>
          <p:nvPr/>
        </p:nvSpPr>
        <p:spPr>
          <a:xfrm>
            <a:off x="8037727" y="5042170"/>
            <a:ext cx="439544" cy="276999"/>
          </a:xfrm>
          <a:prstGeom prst="rect">
            <a:avLst/>
          </a:prstGeom>
          <a:noFill/>
        </p:spPr>
        <p:txBody>
          <a:bodyPr vert="horz" wrap="none" lIns="91440" tIns="45720" rIns="91440" bIns="45720" rtlCol="0">
            <a:spAutoFit/>
          </a:bodyPr>
          <a:lstStyle/>
          <a:p>
            <a:pPr algn="l">
              <a:spcBef>
                <a:spcPts val="600"/>
              </a:spcBef>
            </a:pPr>
            <a:r>
              <a:rPr lang="en-GB" sz="1200" dirty="0">
                <a:ln/>
                <a:solidFill>
                  <a:srgbClr val="669BD2"/>
                </a:solidFill>
                <a:latin typeface="Arial"/>
                <a:cs typeface="Arial"/>
                <a:sym typeface="Arial"/>
                <a:rtl val="0"/>
              </a:rPr>
              <a:t>223</a:t>
            </a:r>
          </a:p>
        </p:txBody>
      </p:sp>
      <p:sp>
        <p:nvSpPr>
          <p:cNvPr id="76" name="TextBox 75">
            <a:extLst>
              <a:ext uri="{FF2B5EF4-FFF2-40B4-BE49-F238E27FC236}">
                <a16:creationId xmlns:a16="http://schemas.microsoft.com/office/drawing/2014/main" id="{533458AC-2DFC-C63A-D322-580F4880696E}"/>
              </a:ext>
            </a:extLst>
          </p:cNvPr>
          <p:cNvSpPr txBox="1"/>
          <p:nvPr/>
        </p:nvSpPr>
        <p:spPr>
          <a:xfrm>
            <a:off x="9734464" y="5042170"/>
            <a:ext cx="439544" cy="276999"/>
          </a:xfrm>
          <a:prstGeom prst="rect">
            <a:avLst/>
          </a:prstGeom>
          <a:noFill/>
        </p:spPr>
        <p:txBody>
          <a:bodyPr vert="horz" wrap="none" lIns="91440" tIns="45720" rIns="91440" bIns="45720" rtlCol="0">
            <a:spAutoFit/>
          </a:bodyPr>
          <a:lstStyle/>
          <a:p>
            <a:pPr algn="l">
              <a:spcBef>
                <a:spcPts val="600"/>
              </a:spcBef>
            </a:pPr>
            <a:r>
              <a:rPr lang="en-GB" sz="1200" dirty="0">
                <a:ln/>
                <a:solidFill>
                  <a:srgbClr val="669BD2"/>
                </a:solidFill>
                <a:latin typeface="Arial"/>
                <a:cs typeface="Arial"/>
                <a:sym typeface="Arial"/>
                <a:rtl val="0"/>
              </a:rPr>
              <a:t>201</a:t>
            </a:r>
          </a:p>
        </p:txBody>
      </p:sp>
      <p:sp>
        <p:nvSpPr>
          <p:cNvPr id="78" name="TextBox 77">
            <a:extLst>
              <a:ext uri="{FF2B5EF4-FFF2-40B4-BE49-F238E27FC236}">
                <a16:creationId xmlns:a16="http://schemas.microsoft.com/office/drawing/2014/main" id="{92DCE69D-C59C-C64A-896F-67F3368A4534}"/>
              </a:ext>
            </a:extLst>
          </p:cNvPr>
          <p:cNvSpPr txBox="1"/>
          <p:nvPr/>
        </p:nvSpPr>
        <p:spPr>
          <a:xfrm>
            <a:off x="7474849" y="5042170"/>
            <a:ext cx="439544" cy="276999"/>
          </a:xfrm>
          <a:prstGeom prst="rect">
            <a:avLst/>
          </a:prstGeom>
          <a:noFill/>
        </p:spPr>
        <p:txBody>
          <a:bodyPr vert="horz" wrap="none" lIns="91440" tIns="45720" rIns="91440" bIns="45720" rtlCol="0">
            <a:spAutoFit/>
          </a:bodyPr>
          <a:lstStyle/>
          <a:p>
            <a:pPr algn="l">
              <a:spcBef>
                <a:spcPts val="600"/>
              </a:spcBef>
            </a:pPr>
            <a:r>
              <a:rPr lang="en-GB" sz="1200" dirty="0">
                <a:ln/>
                <a:solidFill>
                  <a:srgbClr val="669BD2"/>
                </a:solidFill>
                <a:latin typeface="Arial"/>
                <a:cs typeface="Arial"/>
                <a:sym typeface="Arial"/>
                <a:rtl val="0"/>
              </a:rPr>
              <a:t>228</a:t>
            </a:r>
          </a:p>
        </p:txBody>
      </p:sp>
      <p:sp>
        <p:nvSpPr>
          <p:cNvPr id="80" name="TextBox 79">
            <a:extLst>
              <a:ext uri="{FF2B5EF4-FFF2-40B4-BE49-F238E27FC236}">
                <a16:creationId xmlns:a16="http://schemas.microsoft.com/office/drawing/2014/main" id="{F73ACB44-F804-B9FF-F85E-D891D79D0D15}"/>
              </a:ext>
            </a:extLst>
          </p:cNvPr>
          <p:cNvSpPr txBox="1"/>
          <p:nvPr/>
        </p:nvSpPr>
        <p:spPr>
          <a:xfrm>
            <a:off x="9170098" y="5042170"/>
            <a:ext cx="439544" cy="276999"/>
          </a:xfrm>
          <a:prstGeom prst="rect">
            <a:avLst/>
          </a:prstGeom>
          <a:noFill/>
        </p:spPr>
        <p:txBody>
          <a:bodyPr vert="horz" wrap="none" lIns="91440" tIns="45720" rIns="91440" bIns="45720" rtlCol="0">
            <a:spAutoFit/>
          </a:bodyPr>
          <a:lstStyle/>
          <a:p>
            <a:pPr algn="l">
              <a:spcBef>
                <a:spcPts val="600"/>
              </a:spcBef>
            </a:pPr>
            <a:r>
              <a:rPr lang="en-GB" sz="1200" dirty="0">
                <a:ln/>
                <a:solidFill>
                  <a:srgbClr val="669BD2"/>
                </a:solidFill>
                <a:latin typeface="Arial"/>
                <a:cs typeface="Arial"/>
                <a:sym typeface="Arial"/>
                <a:rtl val="0"/>
              </a:rPr>
              <a:t>207</a:t>
            </a:r>
          </a:p>
        </p:txBody>
      </p:sp>
      <p:sp>
        <p:nvSpPr>
          <p:cNvPr id="81" name="TextBox 80">
            <a:extLst>
              <a:ext uri="{FF2B5EF4-FFF2-40B4-BE49-F238E27FC236}">
                <a16:creationId xmlns:a16="http://schemas.microsoft.com/office/drawing/2014/main" id="{C6896803-99A0-DC42-687E-FC7E18C5F84C}"/>
              </a:ext>
            </a:extLst>
          </p:cNvPr>
          <p:cNvSpPr txBox="1"/>
          <p:nvPr/>
        </p:nvSpPr>
        <p:spPr>
          <a:xfrm>
            <a:off x="6908664" y="5042170"/>
            <a:ext cx="439544" cy="276999"/>
          </a:xfrm>
          <a:prstGeom prst="rect">
            <a:avLst/>
          </a:prstGeom>
          <a:noFill/>
        </p:spPr>
        <p:txBody>
          <a:bodyPr vert="horz" wrap="none" lIns="91440" tIns="45720" rIns="91440" bIns="45720" rtlCol="0">
            <a:spAutoFit/>
          </a:bodyPr>
          <a:lstStyle/>
          <a:p>
            <a:pPr algn="l">
              <a:spcBef>
                <a:spcPts val="600"/>
              </a:spcBef>
            </a:pPr>
            <a:r>
              <a:rPr lang="en-GB" sz="1200" dirty="0">
                <a:ln/>
                <a:solidFill>
                  <a:srgbClr val="669BD2"/>
                </a:solidFill>
                <a:latin typeface="Arial"/>
                <a:cs typeface="Arial"/>
                <a:sym typeface="Arial"/>
                <a:rtl val="0"/>
              </a:rPr>
              <a:t>234</a:t>
            </a:r>
          </a:p>
        </p:txBody>
      </p:sp>
      <p:sp>
        <p:nvSpPr>
          <p:cNvPr id="84" name="TextBox 83">
            <a:extLst>
              <a:ext uri="{FF2B5EF4-FFF2-40B4-BE49-F238E27FC236}">
                <a16:creationId xmlns:a16="http://schemas.microsoft.com/office/drawing/2014/main" id="{E4D6DFE3-BB7D-260E-BFBE-08398E7E5415}"/>
              </a:ext>
            </a:extLst>
          </p:cNvPr>
          <p:cNvSpPr txBox="1"/>
          <p:nvPr/>
        </p:nvSpPr>
        <p:spPr>
          <a:xfrm>
            <a:off x="8602093" y="5260873"/>
            <a:ext cx="439544" cy="276999"/>
          </a:xfrm>
          <a:prstGeom prst="rect">
            <a:avLst/>
          </a:prstGeom>
          <a:noFill/>
        </p:spPr>
        <p:txBody>
          <a:bodyPr vert="horz" wrap="none" lIns="91440" tIns="45720" rIns="91440" bIns="45720" rtlCol="0">
            <a:spAutoFit/>
          </a:bodyPr>
          <a:lstStyle/>
          <a:p>
            <a:pPr algn="l">
              <a:spcBef>
                <a:spcPts val="600"/>
              </a:spcBef>
            </a:pPr>
            <a:r>
              <a:rPr lang="en-GB" sz="1200" dirty="0">
                <a:ln/>
                <a:solidFill>
                  <a:srgbClr val="53585A"/>
                </a:solidFill>
                <a:latin typeface="Arial"/>
                <a:cs typeface="Arial"/>
                <a:sym typeface="Arial"/>
                <a:rtl val="0"/>
              </a:rPr>
              <a:t>205</a:t>
            </a:r>
          </a:p>
        </p:txBody>
      </p:sp>
      <p:sp>
        <p:nvSpPr>
          <p:cNvPr id="85" name="TextBox 84">
            <a:extLst>
              <a:ext uri="{FF2B5EF4-FFF2-40B4-BE49-F238E27FC236}">
                <a16:creationId xmlns:a16="http://schemas.microsoft.com/office/drawing/2014/main" id="{4944EF68-713B-A854-B8FF-6EF1BBB0E4DB}"/>
              </a:ext>
            </a:extLst>
          </p:cNvPr>
          <p:cNvSpPr txBox="1"/>
          <p:nvPr/>
        </p:nvSpPr>
        <p:spPr>
          <a:xfrm>
            <a:off x="10908022" y="5260873"/>
            <a:ext cx="354584" cy="276999"/>
          </a:xfrm>
          <a:prstGeom prst="rect">
            <a:avLst/>
          </a:prstGeom>
          <a:noFill/>
        </p:spPr>
        <p:txBody>
          <a:bodyPr vert="horz" wrap="none" lIns="91440" tIns="45720" rIns="91440" bIns="45720" rtlCol="0">
            <a:spAutoFit/>
          </a:bodyPr>
          <a:lstStyle/>
          <a:p>
            <a:pPr algn="l">
              <a:spcBef>
                <a:spcPts val="600"/>
              </a:spcBef>
            </a:pPr>
            <a:r>
              <a:rPr lang="en-GB" sz="1200" dirty="0">
                <a:ln/>
                <a:solidFill>
                  <a:srgbClr val="53585A"/>
                </a:solidFill>
                <a:latin typeface="Arial"/>
                <a:cs typeface="Arial"/>
                <a:sym typeface="Arial"/>
                <a:rtl val="0"/>
              </a:rPr>
              <a:t>58</a:t>
            </a:r>
          </a:p>
        </p:txBody>
      </p:sp>
      <p:sp>
        <p:nvSpPr>
          <p:cNvPr id="86" name="TextBox 85">
            <a:extLst>
              <a:ext uri="{FF2B5EF4-FFF2-40B4-BE49-F238E27FC236}">
                <a16:creationId xmlns:a16="http://schemas.microsoft.com/office/drawing/2014/main" id="{85D633D6-AB79-72E4-22D3-50D12636CACD}"/>
              </a:ext>
            </a:extLst>
          </p:cNvPr>
          <p:cNvSpPr txBox="1"/>
          <p:nvPr/>
        </p:nvSpPr>
        <p:spPr>
          <a:xfrm>
            <a:off x="10298996" y="5260873"/>
            <a:ext cx="428131" cy="276999"/>
          </a:xfrm>
          <a:prstGeom prst="rect">
            <a:avLst/>
          </a:prstGeom>
          <a:noFill/>
        </p:spPr>
        <p:txBody>
          <a:bodyPr vert="horz" wrap="none" lIns="91440" tIns="45720" rIns="91440" bIns="45720" rtlCol="0">
            <a:spAutoFit/>
          </a:bodyPr>
          <a:lstStyle/>
          <a:p>
            <a:pPr algn="l">
              <a:spcBef>
                <a:spcPts val="600"/>
              </a:spcBef>
            </a:pPr>
            <a:r>
              <a:rPr lang="en-GB" sz="1200" dirty="0">
                <a:ln/>
                <a:solidFill>
                  <a:srgbClr val="53585A"/>
                </a:solidFill>
                <a:latin typeface="Arial"/>
                <a:cs typeface="Arial"/>
                <a:sym typeface="Arial"/>
                <a:rtl val="0"/>
              </a:rPr>
              <a:t>112</a:t>
            </a:r>
          </a:p>
        </p:txBody>
      </p:sp>
      <p:sp>
        <p:nvSpPr>
          <p:cNvPr id="87" name="TextBox 86">
            <a:extLst>
              <a:ext uri="{FF2B5EF4-FFF2-40B4-BE49-F238E27FC236}">
                <a16:creationId xmlns:a16="http://schemas.microsoft.com/office/drawing/2014/main" id="{24B859C9-68DD-43A2-261F-3C55A66B3787}"/>
              </a:ext>
            </a:extLst>
          </p:cNvPr>
          <p:cNvSpPr txBox="1"/>
          <p:nvPr/>
        </p:nvSpPr>
        <p:spPr>
          <a:xfrm>
            <a:off x="8037727" y="5260873"/>
            <a:ext cx="428131" cy="276999"/>
          </a:xfrm>
          <a:prstGeom prst="rect">
            <a:avLst/>
          </a:prstGeom>
          <a:noFill/>
        </p:spPr>
        <p:txBody>
          <a:bodyPr vert="horz" wrap="none" lIns="91440" tIns="45720" rIns="91440" bIns="45720" rtlCol="0">
            <a:spAutoFit/>
          </a:bodyPr>
          <a:lstStyle/>
          <a:p>
            <a:pPr algn="l">
              <a:spcBef>
                <a:spcPts val="600"/>
              </a:spcBef>
            </a:pPr>
            <a:r>
              <a:rPr lang="en-GB" sz="1200" dirty="0">
                <a:ln/>
                <a:solidFill>
                  <a:srgbClr val="53585A"/>
                </a:solidFill>
                <a:latin typeface="Arial"/>
                <a:cs typeface="Arial"/>
                <a:sym typeface="Arial"/>
                <a:rtl val="0"/>
              </a:rPr>
              <a:t>211</a:t>
            </a:r>
          </a:p>
        </p:txBody>
      </p:sp>
      <p:sp>
        <p:nvSpPr>
          <p:cNvPr id="88" name="TextBox 87">
            <a:extLst>
              <a:ext uri="{FF2B5EF4-FFF2-40B4-BE49-F238E27FC236}">
                <a16:creationId xmlns:a16="http://schemas.microsoft.com/office/drawing/2014/main" id="{C1824550-40EC-24C0-1B96-5AD7993F587F}"/>
              </a:ext>
            </a:extLst>
          </p:cNvPr>
          <p:cNvSpPr txBox="1"/>
          <p:nvPr/>
        </p:nvSpPr>
        <p:spPr>
          <a:xfrm>
            <a:off x="9734464" y="5260873"/>
            <a:ext cx="439544" cy="276999"/>
          </a:xfrm>
          <a:prstGeom prst="rect">
            <a:avLst/>
          </a:prstGeom>
          <a:noFill/>
        </p:spPr>
        <p:txBody>
          <a:bodyPr vert="horz" wrap="none" lIns="91440" tIns="45720" rIns="91440" bIns="45720" rtlCol="0">
            <a:spAutoFit/>
          </a:bodyPr>
          <a:lstStyle/>
          <a:p>
            <a:pPr algn="l">
              <a:spcBef>
                <a:spcPts val="600"/>
              </a:spcBef>
            </a:pPr>
            <a:r>
              <a:rPr lang="en-GB" sz="1200" dirty="0">
                <a:ln/>
                <a:solidFill>
                  <a:srgbClr val="53585A"/>
                </a:solidFill>
                <a:latin typeface="Arial"/>
                <a:cs typeface="Arial"/>
                <a:sym typeface="Arial"/>
                <a:rtl val="0"/>
              </a:rPr>
              <a:t>186</a:t>
            </a:r>
          </a:p>
        </p:txBody>
      </p:sp>
      <p:sp>
        <p:nvSpPr>
          <p:cNvPr id="89" name="TextBox 88">
            <a:extLst>
              <a:ext uri="{FF2B5EF4-FFF2-40B4-BE49-F238E27FC236}">
                <a16:creationId xmlns:a16="http://schemas.microsoft.com/office/drawing/2014/main" id="{88B58205-164C-47B7-8D18-4FF37941F936}"/>
              </a:ext>
            </a:extLst>
          </p:cNvPr>
          <p:cNvSpPr txBox="1"/>
          <p:nvPr/>
        </p:nvSpPr>
        <p:spPr>
          <a:xfrm>
            <a:off x="7474849" y="5260873"/>
            <a:ext cx="439544" cy="276999"/>
          </a:xfrm>
          <a:prstGeom prst="rect">
            <a:avLst/>
          </a:prstGeom>
          <a:noFill/>
        </p:spPr>
        <p:txBody>
          <a:bodyPr vert="horz" wrap="none" lIns="91440" tIns="45720" rIns="91440" bIns="45720" rtlCol="0">
            <a:spAutoFit/>
          </a:bodyPr>
          <a:lstStyle/>
          <a:p>
            <a:pPr algn="l">
              <a:spcBef>
                <a:spcPts val="600"/>
              </a:spcBef>
            </a:pPr>
            <a:r>
              <a:rPr lang="en-GB" sz="1200" dirty="0">
                <a:ln/>
                <a:solidFill>
                  <a:srgbClr val="53585A"/>
                </a:solidFill>
                <a:latin typeface="Arial"/>
                <a:cs typeface="Arial"/>
                <a:sym typeface="Arial"/>
                <a:rtl val="0"/>
              </a:rPr>
              <a:t>219</a:t>
            </a:r>
          </a:p>
        </p:txBody>
      </p:sp>
      <p:sp>
        <p:nvSpPr>
          <p:cNvPr id="90" name="TextBox 89">
            <a:extLst>
              <a:ext uri="{FF2B5EF4-FFF2-40B4-BE49-F238E27FC236}">
                <a16:creationId xmlns:a16="http://schemas.microsoft.com/office/drawing/2014/main" id="{803EC4D4-1ED0-A944-2B2D-30861F2D86E6}"/>
              </a:ext>
            </a:extLst>
          </p:cNvPr>
          <p:cNvSpPr txBox="1"/>
          <p:nvPr/>
        </p:nvSpPr>
        <p:spPr>
          <a:xfrm>
            <a:off x="9170098" y="5260873"/>
            <a:ext cx="439544" cy="276999"/>
          </a:xfrm>
          <a:prstGeom prst="rect">
            <a:avLst/>
          </a:prstGeom>
          <a:noFill/>
        </p:spPr>
        <p:txBody>
          <a:bodyPr vert="horz" wrap="none" lIns="91440" tIns="45720" rIns="91440" bIns="45720" rtlCol="0">
            <a:spAutoFit/>
          </a:bodyPr>
          <a:lstStyle/>
          <a:p>
            <a:pPr algn="l">
              <a:spcBef>
                <a:spcPts val="600"/>
              </a:spcBef>
            </a:pPr>
            <a:r>
              <a:rPr lang="en-GB" sz="1200" dirty="0">
                <a:ln/>
                <a:solidFill>
                  <a:srgbClr val="53585A"/>
                </a:solidFill>
                <a:latin typeface="Arial"/>
                <a:cs typeface="Arial"/>
                <a:sym typeface="Arial"/>
                <a:rtl val="0"/>
              </a:rPr>
              <a:t>195</a:t>
            </a:r>
          </a:p>
        </p:txBody>
      </p:sp>
      <p:sp>
        <p:nvSpPr>
          <p:cNvPr id="91" name="TextBox 90">
            <a:extLst>
              <a:ext uri="{FF2B5EF4-FFF2-40B4-BE49-F238E27FC236}">
                <a16:creationId xmlns:a16="http://schemas.microsoft.com/office/drawing/2014/main" id="{FDD0AC5E-0FEF-57C9-611A-E11DB6430F5D}"/>
              </a:ext>
            </a:extLst>
          </p:cNvPr>
          <p:cNvSpPr txBox="1"/>
          <p:nvPr/>
        </p:nvSpPr>
        <p:spPr>
          <a:xfrm>
            <a:off x="6908664" y="5260873"/>
            <a:ext cx="439544" cy="276999"/>
          </a:xfrm>
          <a:prstGeom prst="rect">
            <a:avLst/>
          </a:prstGeom>
          <a:noFill/>
        </p:spPr>
        <p:txBody>
          <a:bodyPr vert="horz" wrap="none" lIns="91440" tIns="45720" rIns="91440" bIns="45720" rtlCol="0">
            <a:spAutoFit/>
          </a:bodyPr>
          <a:lstStyle/>
          <a:p>
            <a:pPr algn="l">
              <a:spcBef>
                <a:spcPts val="600"/>
              </a:spcBef>
            </a:pPr>
            <a:r>
              <a:rPr lang="en-GB" sz="1200" dirty="0">
                <a:ln/>
                <a:solidFill>
                  <a:srgbClr val="53585A"/>
                </a:solidFill>
                <a:latin typeface="Arial"/>
                <a:cs typeface="Arial"/>
                <a:sym typeface="Arial"/>
                <a:rtl val="0"/>
              </a:rPr>
              <a:t>225</a:t>
            </a:r>
          </a:p>
        </p:txBody>
      </p:sp>
      <p:sp>
        <p:nvSpPr>
          <p:cNvPr id="92" name="TextBox 91">
            <a:extLst>
              <a:ext uri="{FF2B5EF4-FFF2-40B4-BE49-F238E27FC236}">
                <a16:creationId xmlns:a16="http://schemas.microsoft.com/office/drawing/2014/main" id="{BD61581C-7444-6CE4-96C0-596FEDB53A9C}"/>
              </a:ext>
            </a:extLst>
          </p:cNvPr>
          <p:cNvSpPr txBox="1"/>
          <p:nvPr/>
        </p:nvSpPr>
        <p:spPr>
          <a:xfrm>
            <a:off x="8312467" y="4510095"/>
            <a:ext cx="1699504" cy="280203"/>
          </a:xfrm>
          <a:prstGeom prst="rect">
            <a:avLst/>
          </a:prstGeom>
          <a:noFill/>
        </p:spPr>
        <p:txBody>
          <a:bodyPr vert="horz" wrap="none" lIns="91440" tIns="45720" rIns="91440" bIns="45720" rtlCol="0">
            <a:spAutoFit/>
          </a:bodyPr>
          <a:lstStyle/>
          <a:p>
            <a:pPr>
              <a:spcBef>
                <a:spcPts val="600"/>
              </a:spcBef>
            </a:pPr>
            <a:r>
              <a:rPr lang="en-GB" sz="1200" b="1" noProof="0" dirty="0">
                <a:solidFill>
                  <a:srgbClr val="53585A"/>
                </a:solidFill>
                <a:latin typeface="Arial" panose="020B0604020202020204" pitchFamily="34" charset="0"/>
                <a:ea typeface="+mn-ea"/>
                <a:cs typeface="Arial" panose="020B0604020202020204" pitchFamily="34" charset="0"/>
                <a:sym typeface="Arial"/>
              </a:rPr>
              <a:t>Months to first event</a:t>
            </a:r>
          </a:p>
        </p:txBody>
      </p:sp>
      <p:sp>
        <p:nvSpPr>
          <p:cNvPr id="93" name="TextBox 92">
            <a:extLst>
              <a:ext uri="{FF2B5EF4-FFF2-40B4-BE49-F238E27FC236}">
                <a16:creationId xmlns:a16="http://schemas.microsoft.com/office/drawing/2014/main" id="{EE257E78-5EEF-0298-F9FD-43D0898CC3AA}"/>
              </a:ext>
            </a:extLst>
          </p:cNvPr>
          <p:cNvSpPr txBox="1"/>
          <p:nvPr/>
        </p:nvSpPr>
        <p:spPr>
          <a:xfrm rot="16200000">
            <a:off x="5513799" y="2997304"/>
            <a:ext cx="2072662" cy="276999"/>
          </a:xfrm>
          <a:prstGeom prst="rect">
            <a:avLst/>
          </a:prstGeom>
          <a:noFill/>
        </p:spPr>
        <p:txBody>
          <a:bodyPr vert="horz" wrap="none" lIns="91440" tIns="45720" rIns="91440" bIns="45720" rtlCol="0">
            <a:spAutoFit/>
          </a:bodyPr>
          <a:lstStyle/>
          <a:p>
            <a:pPr>
              <a:spcBef>
                <a:spcPts val="600"/>
              </a:spcBef>
            </a:pPr>
            <a:r>
              <a:rPr lang="en-GB" sz="1200" b="1" noProof="0" dirty="0">
                <a:solidFill>
                  <a:srgbClr val="53585A"/>
                </a:solidFill>
                <a:latin typeface="Arial" panose="020B0604020202020204" pitchFamily="34" charset="0"/>
                <a:ea typeface="+mn-ea"/>
                <a:cs typeface="Arial" panose="020B0604020202020204" pitchFamily="34" charset="0"/>
                <a:sym typeface="Arial"/>
              </a:rPr>
              <a:t>Cumulative incidence (%)</a:t>
            </a:r>
          </a:p>
        </p:txBody>
      </p:sp>
      <p:sp>
        <p:nvSpPr>
          <p:cNvPr id="95" name="Freeform 90">
            <a:extLst>
              <a:ext uri="{FF2B5EF4-FFF2-40B4-BE49-F238E27FC236}">
                <a16:creationId xmlns:a16="http://schemas.microsoft.com/office/drawing/2014/main" id="{2A086B95-065C-12A9-05B6-708945565236}"/>
              </a:ext>
            </a:extLst>
          </p:cNvPr>
          <p:cNvSpPr/>
          <p:nvPr/>
        </p:nvSpPr>
        <p:spPr>
          <a:xfrm>
            <a:off x="7138714" y="2074214"/>
            <a:ext cx="16540" cy="2167283"/>
          </a:xfrm>
          <a:custGeom>
            <a:avLst/>
            <a:gdLst>
              <a:gd name="csX0" fmla="*/ 0 w 16540"/>
              <a:gd name="csY0" fmla="*/ 2142499 h 2142498"/>
              <a:gd name="csX1" fmla="*/ 0 w 16540"/>
              <a:gd name="csY1" fmla="*/ 0 h 2142498"/>
            </a:gdLst>
            <a:ahLst/>
            <a:cxnLst>
              <a:cxn ang="0">
                <a:pos x="csX0" y="csY0"/>
              </a:cxn>
              <a:cxn ang="0">
                <a:pos x="csX1" y="csY1"/>
              </a:cxn>
            </a:cxnLst>
            <a:rect l="l" t="t" r="r" b="b"/>
            <a:pathLst>
              <a:path w="16540" h="2142498">
                <a:moveTo>
                  <a:pt x="0" y="2142499"/>
                </a:moveTo>
                <a:lnTo>
                  <a:pt x="0" y="0"/>
                </a:lnTo>
              </a:path>
            </a:pathLst>
          </a:custGeom>
          <a:ln w="12700" cap="sq">
            <a:solidFill>
              <a:schemeClr val="tx1"/>
            </a:solidFill>
            <a:prstDash val="solid"/>
            <a:round/>
          </a:ln>
        </p:spPr>
        <p:txBody>
          <a:bodyPr/>
          <a:lstStyle/>
          <a:p>
            <a:endParaRPr lang="en-GB" sz="1200" noProof="0" dirty="0"/>
          </a:p>
        </p:txBody>
      </p:sp>
      <p:grpSp>
        <p:nvGrpSpPr>
          <p:cNvPr id="96" name="Graphic 63">
            <a:extLst>
              <a:ext uri="{FF2B5EF4-FFF2-40B4-BE49-F238E27FC236}">
                <a16:creationId xmlns:a16="http://schemas.microsoft.com/office/drawing/2014/main" id="{F952756A-79D6-05BC-FB6A-649E5D27204C}"/>
              </a:ext>
            </a:extLst>
          </p:cNvPr>
          <p:cNvGrpSpPr/>
          <p:nvPr/>
        </p:nvGrpSpPr>
        <p:grpSpPr>
          <a:xfrm>
            <a:off x="7100505" y="2074214"/>
            <a:ext cx="4185440" cy="2205370"/>
            <a:chOff x="7100505" y="2121459"/>
            <a:chExt cx="4185440" cy="2180149"/>
          </a:xfrm>
        </p:grpSpPr>
        <p:sp>
          <p:nvSpPr>
            <p:cNvPr id="116" name="Freeform 92">
              <a:extLst>
                <a:ext uri="{FF2B5EF4-FFF2-40B4-BE49-F238E27FC236}">
                  <a16:creationId xmlns:a16="http://schemas.microsoft.com/office/drawing/2014/main" id="{D385D703-1286-E435-69FC-2F2F2EFC371D}"/>
                </a:ext>
              </a:extLst>
            </p:cNvPr>
            <p:cNvSpPr/>
            <p:nvPr/>
          </p:nvSpPr>
          <p:spPr>
            <a:xfrm>
              <a:off x="7100505" y="4265759"/>
              <a:ext cx="38208" cy="16369"/>
            </a:xfrm>
            <a:custGeom>
              <a:avLst/>
              <a:gdLst>
                <a:gd name="csX0" fmla="*/ 0 w 38208"/>
                <a:gd name="csY0" fmla="*/ 0 h 16369"/>
                <a:gd name="csX1" fmla="*/ 38209 w 38208"/>
                <a:gd name="csY1" fmla="*/ 0 h 16369"/>
              </a:gdLst>
              <a:ahLst/>
              <a:cxnLst>
                <a:cxn ang="0">
                  <a:pos x="csX0" y="csY0"/>
                </a:cxn>
                <a:cxn ang="0">
                  <a:pos x="csX1" y="csY1"/>
                </a:cxn>
              </a:cxnLst>
              <a:rect l="l" t="t" r="r" b="b"/>
              <a:pathLst>
                <a:path w="38208" h="16369">
                  <a:moveTo>
                    <a:pt x="0" y="0"/>
                  </a:moveTo>
                  <a:lnTo>
                    <a:pt x="38209" y="0"/>
                  </a:lnTo>
                </a:path>
              </a:pathLst>
            </a:custGeom>
            <a:ln w="12700" cap="flat">
              <a:solidFill>
                <a:schemeClr val="tx1"/>
              </a:solidFill>
              <a:prstDash val="solid"/>
              <a:round/>
            </a:ln>
          </p:spPr>
          <p:txBody>
            <a:bodyPr/>
            <a:lstStyle/>
            <a:p>
              <a:endParaRPr lang="en-GB" noProof="0" dirty="0"/>
            </a:p>
          </p:txBody>
        </p:sp>
        <p:sp>
          <p:nvSpPr>
            <p:cNvPr id="117" name="Freeform 93">
              <a:extLst>
                <a:ext uri="{FF2B5EF4-FFF2-40B4-BE49-F238E27FC236}">
                  <a16:creationId xmlns:a16="http://schemas.microsoft.com/office/drawing/2014/main" id="{F75C0790-3547-0DA1-1652-D8336941CED2}"/>
                </a:ext>
              </a:extLst>
            </p:cNvPr>
            <p:cNvSpPr/>
            <p:nvPr/>
          </p:nvSpPr>
          <p:spPr>
            <a:xfrm>
              <a:off x="7100505" y="3907257"/>
              <a:ext cx="38208" cy="16369"/>
            </a:xfrm>
            <a:custGeom>
              <a:avLst/>
              <a:gdLst>
                <a:gd name="csX0" fmla="*/ 0 w 38208"/>
                <a:gd name="csY0" fmla="*/ 0 h 16369"/>
                <a:gd name="csX1" fmla="*/ 38209 w 38208"/>
                <a:gd name="csY1" fmla="*/ 0 h 16369"/>
              </a:gdLst>
              <a:ahLst/>
              <a:cxnLst>
                <a:cxn ang="0">
                  <a:pos x="csX0" y="csY0"/>
                </a:cxn>
                <a:cxn ang="0">
                  <a:pos x="csX1" y="csY1"/>
                </a:cxn>
              </a:cxnLst>
              <a:rect l="l" t="t" r="r" b="b"/>
              <a:pathLst>
                <a:path w="38208" h="16369">
                  <a:moveTo>
                    <a:pt x="0" y="0"/>
                  </a:moveTo>
                  <a:lnTo>
                    <a:pt x="38209" y="0"/>
                  </a:lnTo>
                </a:path>
              </a:pathLst>
            </a:custGeom>
            <a:ln w="12700" cap="flat">
              <a:solidFill>
                <a:schemeClr val="tx1"/>
              </a:solidFill>
              <a:prstDash val="solid"/>
              <a:round/>
            </a:ln>
          </p:spPr>
          <p:txBody>
            <a:bodyPr/>
            <a:lstStyle/>
            <a:p>
              <a:endParaRPr lang="en-GB" noProof="0" dirty="0"/>
            </a:p>
          </p:txBody>
        </p:sp>
        <p:sp>
          <p:nvSpPr>
            <p:cNvPr id="118" name="Freeform 94">
              <a:extLst>
                <a:ext uri="{FF2B5EF4-FFF2-40B4-BE49-F238E27FC236}">
                  <a16:creationId xmlns:a16="http://schemas.microsoft.com/office/drawing/2014/main" id="{4D33B7E0-CD71-4B13-672B-0964ED0EFFB1}"/>
                </a:ext>
              </a:extLst>
            </p:cNvPr>
            <p:cNvSpPr/>
            <p:nvPr/>
          </p:nvSpPr>
          <p:spPr>
            <a:xfrm>
              <a:off x="7100505" y="3550556"/>
              <a:ext cx="38208" cy="16369"/>
            </a:xfrm>
            <a:custGeom>
              <a:avLst/>
              <a:gdLst>
                <a:gd name="csX0" fmla="*/ 0 w 38208"/>
                <a:gd name="csY0" fmla="*/ 0 h 16369"/>
                <a:gd name="csX1" fmla="*/ 38209 w 38208"/>
                <a:gd name="csY1" fmla="*/ 0 h 16369"/>
              </a:gdLst>
              <a:ahLst/>
              <a:cxnLst>
                <a:cxn ang="0">
                  <a:pos x="csX0" y="csY0"/>
                </a:cxn>
                <a:cxn ang="0">
                  <a:pos x="csX1" y="csY1"/>
                </a:cxn>
              </a:cxnLst>
              <a:rect l="l" t="t" r="r" b="b"/>
              <a:pathLst>
                <a:path w="38208" h="16369">
                  <a:moveTo>
                    <a:pt x="0" y="0"/>
                  </a:moveTo>
                  <a:lnTo>
                    <a:pt x="38209" y="0"/>
                  </a:lnTo>
                </a:path>
              </a:pathLst>
            </a:custGeom>
            <a:ln w="12700" cap="flat">
              <a:solidFill>
                <a:schemeClr val="tx1"/>
              </a:solidFill>
              <a:prstDash val="solid"/>
              <a:round/>
            </a:ln>
          </p:spPr>
          <p:txBody>
            <a:bodyPr/>
            <a:lstStyle/>
            <a:p>
              <a:endParaRPr lang="en-GB" noProof="0" dirty="0"/>
            </a:p>
          </p:txBody>
        </p:sp>
        <p:sp>
          <p:nvSpPr>
            <p:cNvPr id="119" name="Freeform 95">
              <a:extLst>
                <a:ext uri="{FF2B5EF4-FFF2-40B4-BE49-F238E27FC236}">
                  <a16:creationId xmlns:a16="http://schemas.microsoft.com/office/drawing/2014/main" id="{FD783A7E-D93F-C16B-68E5-7673497A1E45}"/>
                </a:ext>
              </a:extLst>
            </p:cNvPr>
            <p:cNvSpPr/>
            <p:nvPr/>
          </p:nvSpPr>
          <p:spPr>
            <a:xfrm>
              <a:off x="7100505" y="3193691"/>
              <a:ext cx="38208" cy="16369"/>
            </a:xfrm>
            <a:custGeom>
              <a:avLst/>
              <a:gdLst>
                <a:gd name="csX0" fmla="*/ 0 w 38208"/>
                <a:gd name="csY0" fmla="*/ 0 h 16369"/>
                <a:gd name="csX1" fmla="*/ 38209 w 38208"/>
                <a:gd name="csY1" fmla="*/ 0 h 16369"/>
              </a:gdLst>
              <a:ahLst/>
              <a:cxnLst>
                <a:cxn ang="0">
                  <a:pos x="csX0" y="csY0"/>
                </a:cxn>
                <a:cxn ang="0">
                  <a:pos x="csX1" y="csY1"/>
                </a:cxn>
              </a:cxnLst>
              <a:rect l="l" t="t" r="r" b="b"/>
              <a:pathLst>
                <a:path w="38208" h="16369">
                  <a:moveTo>
                    <a:pt x="0" y="0"/>
                  </a:moveTo>
                  <a:lnTo>
                    <a:pt x="38209" y="0"/>
                  </a:lnTo>
                </a:path>
              </a:pathLst>
            </a:custGeom>
            <a:ln w="12700" cap="flat">
              <a:solidFill>
                <a:schemeClr val="tx1"/>
              </a:solidFill>
              <a:prstDash val="solid"/>
              <a:round/>
            </a:ln>
          </p:spPr>
          <p:txBody>
            <a:bodyPr/>
            <a:lstStyle/>
            <a:p>
              <a:endParaRPr lang="en-GB" noProof="0" dirty="0"/>
            </a:p>
          </p:txBody>
        </p:sp>
        <p:sp>
          <p:nvSpPr>
            <p:cNvPr id="120" name="Freeform 96">
              <a:extLst>
                <a:ext uri="{FF2B5EF4-FFF2-40B4-BE49-F238E27FC236}">
                  <a16:creationId xmlns:a16="http://schemas.microsoft.com/office/drawing/2014/main" id="{3DF27919-45CB-1695-0D3C-37564BAA6DFA}"/>
                </a:ext>
              </a:extLst>
            </p:cNvPr>
            <p:cNvSpPr/>
            <p:nvPr/>
          </p:nvSpPr>
          <p:spPr>
            <a:xfrm>
              <a:off x="7100505" y="2836826"/>
              <a:ext cx="38208" cy="16369"/>
            </a:xfrm>
            <a:custGeom>
              <a:avLst/>
              <a:gdLst>
                <a:gd name="csX0" fmla="*/ 0 w 38208"/>
                <a:gd name="csY0" fmla="*/ 0 h 16369"/>
                <a:gd name="csX1" fmla="*/ 38209 w 38208"/>
                <a:gd name="csY1" fmla="*/ 0 h 16369"/>
              </a:gdLst>
              <a:ahLst/>
              <a:cxnLst>
                <a:cxn ang="0">
                  <a:pos x="csX0" y="csY0"/>
                </a:cxn>
                <a:cxn ang="0">
                  <a:pos x="csX1" y="csY1"/>
                </a:cxn>
              </a:cxnLst>
              <a:rect l="l" t="t" r="r" b="b"/>
              <a:pathLst>
                <a:path w="38208" h="16369">
                  <a:moveTo>
                    <a:pt x="0" y="0"/>
                  </a:moveTo>
                  <a:lnTo>
                    <a:pt x="38209" y="0"/>
                  </a:lnTo>
                </a:path>
              </a:pathLst>
            </a:custGeom>
            <a:ln w="12700" cap="flat">
              <a:solidFill>
                <a:schemeClr val="tx1"/>
              </a:solidFill>
              <a:prstDash val="solid"/>
              <a:round/>
            </a:ln>
          </p:spPr>
          <p:txBody>
            <a:bodyPr/>
            <a:lstStyle/>
            <a:p>
              <a:endParaRPr lang="en-GB" noProof="0" dirty="0"/>
            </a:p>
          </p:txBody>
        </p:sp>
        <p:sp>
          <p:nvSpPr>
            <p:cNvPr id="121" name="Freeform 97">
              <a:extLst>
                <a:ext uri="{FF2B5EF4-FFF2-40B4-BE49-F238E27FC236}">
                  <a16:creationId xmlns:a16="http://schemas.microsoft.com/office/drawing/2014/main" id="{BEDB39E4-12CD-47B2-3BF7-5284843FE3BD}"/>
                </a:ext>
              </a:extLst>
            </p:cNvPr>
            <p:cNvSpPr/>
            <p:nvPr/>
          </p:nvSpPr>
          <p:spPr>
            <a:xfrm>
              <a:off x="7100505" y="2478324"/>
              <a:ext cx="38208" cy="16369"/>
            </a:xfrm>
            <a:custGeom>
              <a:avLst/>
              <a:gdLst>
                <a:gd name="csX0" fmla="*/ 0 w 38208"/>
                <a:gd name="csY0" fmla="*/ 0 h 16369"/>
                <a:gd name="csX1" fmla="*/ 38209 w 38208"/>
                <a:gd name="csY1" fmla="*/ 0 h 16369"/>
              </a:gdLst>
              <a:ahLst/>
              <a:cxnLst>
                <a:cxn ang="0">
                  <a:pos x="csX0" y="csY0"/>
                </a:cxn>
                <a:cxn ang="0">
                  <a:pos x="csX1" y="csY1"/>
                </a:cxn>
              </a:cxnLst>
              <a:rect l="l" t="t" r="r" b="b"/>
              <a:pathLst>
                <a:path w="38208" h="16369">
                  <a:moveTo>
                    <a:pt x="0" y="0"/>
                  </a:moveTo>
                  <a:lnTo>
                    <a:pt x="38209" y="0"/>
                  </a:lnTo>
                </a:path>
              </a:pathLst>
            </a:custGeom>
            <a:ln w="12700" cap="flat">
              <a:solidFill>
                <a:schemeClr val="tx1"/>
              </a:solidFill>
              <a:prstDash val="solid"/>
              <a:round/>
            </a:ln>
          </p:spPr>
          <p:txBody>
            <a:bodyPr/>
            <a:lstStyle/>
            <a:p>
              <a:endParaRPr lang="en-GB" noProof="0" dirty="0"/>
            </a:p>
          </p:txBody>
        </p:sp>
        <p:sp>
          <p:nvSpPr>
            <p:cNvPr id="122" name="Freeform 98">
              <a:extLst>
                <a:ext uri="{FF2B5EF4-FFF2-40B4-BE49-F238E27FC236}">
                  <a16:creationId xmlns:a16="http://schemas.microsoft.com/office/drawing/2014/main" id="{F4F6239E-D096-860F-2620-D1DB67CB3071}"/>
                </a:ext>
              </a:extLst>
            </p:cNvPr>
            <p:cNvSpPr/>
            <p:nvPr/>
          </p:nvSpPr>
          <p:spPr>
            <a:xfrm>
              <a:off x="7100505" y="2121459"/>
              <a:ext cx="38208" cy="16369"/>
            </a:xfrm>
            <a:custGeom>
              <a:avLst/>
              <a:gdLst>
                <a:gd name="csX0" fmla="*/ 0 w 38208"/>
                <a:gd name="csY0" fmla="*/ 0 h 16369"/>
                <a:gd name="csX1" fmla="*/ 38209 w 38208"/>
                <a:gd name="csY1" fmla="*/ 0 h 16369"/>
              </a:gdLst>
              <a:ahLst/>
              <a:cxnLst>
                <a:cxn ang="0">
                  <a:pos x="csX0" y="csY0"/>
                </a:cxn>
                <a:cxn ang="0">
                  <a:pos x="csX1" y="csY1"/>
                </a:cxn>
              </a:cxnLst>
              <a:rect l="l" t="t" r="r" b="b"/>
              <a:pathLst>
                <a:path w="38208" h="16369">
                  <a:moveTo>
                    <a:pt x="0" y="0"/>
                  </a:moveTo>
                  <a:lnTo>
                    <a:pt x="38209" y="0"/>
                  </a:lnTo>
                </a:path>
              </a:pathLst>
            </a:custGeom>
            <a:ln w="12700" cap="flat">
              <a:solidFill>
                <a:schemeClr val="tx1"/>
              </a:solidFill>
              <a:prstDash val="solid"/>
              <a:round/>
            </a:ln>
          </p:spPr>
          <p:txBody>
            <a:bodyPr/>
            <a:lstStyle/>
            <a:p>
              <a:endParaRPr lang="en-GB" noProof="0" dirty="0"/>
            </a:p>
          </p:txBody>
        </p:sp>
        <p:sp>
          <p:nvSpPr>
            <p:cNvPr id="123" name="Freeform 99">
              <a:extLst>
                <a:ext uri="{FF2B5EF4-FFF2-40B4-BE49-F238E27FC236}">
                  <a16:creationId xmlns:a16="http://schemas.microsoft.com/office/drawing/2014/main" id="{BE743F6E-E82B-1BD7-5B30-9C68A1A8F244}"/>
                </a:ext>
              </a:extLst>
            </p:cNvPr>
            <p:cNvSpPr/>
            <p:nvPr/>
          </p:nvSpPr>
          <p:spPr>
            <a:xfrm>
              <a:off x="7138714" y="4263958"/>
              <a:ext cx="4147231" cy="16369"/>
            </a:xfrm>
            <a:custGeom>
              <a:avLst/>
              <a:gdLst>
                <a:gd name="csX0" fmla="*/ 0 w 4147231"/>
                <a:gd name="csY0" fmla="*/ 0 h 16369"/>
                <a:gd name="csX1" fmla="*/ 4147232 w 4147231"/>
                <a:gd name="csY1" fmla="*/ 0 h 16369"/>
              </a:gdLst>
              <a:ahLst/>
              <a:cxnLst>
                <a:cxn ang="0">
                  <a:pos x="csX0" y="csY0"/>
                </a:cxn>
                <a:cxn ang="0">
                  <a:pos x="csX1" y="csY1"/>
                </a:cxn>
              </a:cxnLst>
              <a:rect l="l" t="t" r="r" b="b"/>
              <a:pathLst>
                <a:path w="4147231" h="16369">
                  <a:moveTo>
                    <a:pt x="0" y="0"/>
                  </a:moveTo>
                  <a:lnTo>
                    <a:pt x="4147232" y="0"/>
                  </a:lnTo>
                </a:path>
              </a:pathLst>
            </a:custGeom>
            <a:ln w="12700" cap="flat">
              <a:solidFill>
                <a:schemeClr val="tx1"/>
              </a:solidFill>
              <a:prstDash val="solid"/>
              <a:round/>
            </a:ln>
          </p:spPr>
          <p:txBody>
            <a:bodyPr/>
            <a:lstStyle/>
            <a:p>
              <a:endParaRPr lang="en-GB" noProof="0" dirty="0"/>
            </a:p>
          </p:txBody>
        </p:sp>
        <p:sp>
          <p:nvSpPr>
            <p:cNvPr id="124" name="Freeform 100">
              <a:extLst>
                <a:ext uri="{FF2B5EF4-FFF2-40B4-BE49-F238E27FC236}">
                  <a16:creationId xmlns:a16="http://schemas.microsoft.com/office/drawing/2014/main" id="{25BE62F6-1E75-08CE-FB9D-4AA302D0C6F6}"/>
                </a:ext>
              </a:extLst>
            </p:cNvPr>
            <p:cNvSpPr/>
            <p:nvPr/>
          </p:nvSpPr>
          <p:spPr>
            <a:xfrm>
              <a:off x="7140368" y="4263958"/>
              <a:ext cx="16540" cy="37650"/>
            </a:xfrm>
            <a:custGeom>
              <a:avLst/>
              <a:gdLst>
                <a:gd name="csX0" fmla="*/ 0 w 16540"/>
                <a:gd name="csY0" fmla="*/ 37651 h 37650"/>
                <a:gd name="csX1" fmla="*/ 0 w 16540"/>
                <a:gd name="csY1" fmla="*/ 0 h 37650"/>
              </a:gdLst>
              <a:ahLst/>
              <a:cxnLst>
                <a:cxn ang="0">
                  <a:pos x="csX0" y="csY0"/>
                </a:cxn>
                <a:cxn ang="0">
                  <a:pos x="csX1" y="csY1"/>
                </a:cxn>
              </a:cxnLst>
              <a:rect l="l" t="t" r="r" b="b"/>
              <a:pathLst>
                <a:path w="16540" h="37650">
                  <a:moveTo>
                    <a:pt x="0" y="37651"/>
                  </a:moveTo>
                  <a:lnTo>
                    <a:pt x="0" y="0"/>
                  </a:lnTo>
                </a:path>
              </a:pathLst>
            </a:custGeom>
            <a:ln w="12700" cap="flat">
              <a:solidFill>
                <a:schemeClr val="tx1"/>
              </a:solidFill>
              <a:prstDash val="solid"/>
              <a:round/>
            </a:ln>
          </p:spPr>
          <p:txBody>
            <a:bodyPr/>
            <a:lstStyle/>
            <a:p>
              <a:endParaRPr lang="en-GB" noProof="0" dirty="0"/>
            </a:p>
          </p:txBody>
        </p:sp>
        <p:sp>
          <p:nvSpPr>
            <p:cNvPr id="125" name="Freeform 101">
              <a:extLst>
                <a:ext uri="{FF2B5EF4-FFF2-40B4-BE49-F238E27FC236}">
                  <a16:creationId xmlns:a16="http://schemas.microsoft.com/office/drawing/2014/main" id="{FE12FA6C-0BD0-084B-97E4-7A917596CC66}"/>
                </a:ext>
              </a:extLst>
            </p:cNvPr>
            <p:cNvSpPr/>
            <p:nvPr/>
          </p:nvSpPr>
          <p:spPr>
            <a:xfrm>
              <a:off x="7705727" y="4263958"/>
              <a:ext cx="16540" cy="37650"/>
            </a:xfrm>
            <a:custGeom>
              <a:avLst/>
              <a:gdLst>
                <a:gd name="csX0" fmla="*/ 0 w 16540"/>
                <a:gd name="csY0" fmla="*/ 37651 h 37650"/>
                <a:gd name="csX1" fmla="*/ 0 w 16540"/>
                <a:gd name="csY1" fmla="*/ 0 h 37650"/>
              </a:gdLst>
              <a:ahLst/>
              <a:cxnLst>
                <a:cxn ang="0">
                  <a:pos x="csX0" y="csY0"/>
                </a:cxn>
                <a:cxn ang="0">
                  <a:pos x="csX1" y="csY1"/>
                </a:cxn>
              </a:cxnLst>
              <a:rect l="l" t="t" r="r" b="b"/>
              <a:pathLst>
                <a:path w="16540" h="37650">
                  <a:moveTo>
                    <a:pt x="0" y="37651"/>
                  </a:moveTo>
                  <a:lnTo>
                    <a:pt x="0" y="0"/>
                  </a:lnTo>
                </a:path>
              </a:pathLst>
            </a:custGeom>
            <a:ln w="12700" cap="flat">
              <a:solidFill>
                <a:schemeClr val="tx1"/>
              </a:solidFill>
              <a:prstDash val="solid"/>
              <a:round/>
            </a:ln>
          </p:spPr>
          <p:txBody>
            <a:bodyPr/>
            <a:lstStyle/>
            <a:p>
              <a:endParaRPr lang="en-GB" noProof="0" dirty="0"/>
            </a:p>
          </p:txBody>
        </p:sp>
        <p:sp>
          <p:nvSpPr>
            <p:cNvPr id="126" name="Freeform 102">
              <a:extLst>
                <a:ext uri="{FF2B5EF4-FFF2-40B4-BE49-F238E27FC236}">
                  <a16:creationId xmlns:a16="http://schemas.microsoft.com/office/drawing/2014/main" id="{F6CDD11A-E5A3-EE23-1765-2B12479207F8}"/>
                </a:ext>
              </a:extLst>
            </p:cNvPr>
            <p:cNvSpPr/>
            <p:nvPr/>
          </p:nvSpPr>
          <p:spPr>
            <a:xfrm>
              <a:off x="8269597" y="4263958"/>
              <a:ext cx="16540" cy="37650"/>
            </a:xfrm>
            <a:custGeom>
              <a:avLst/>
              <a:gdLst>
                <a:gd name="csX0" fmla="*/ 0 w 16540"/>
                <a:gd name="csY0" fmla="*/ 37651 h 37650"/>
                <a:gd name="csX1" fmla="*/ 0 w 16540"/>
                <a:gd name="csY1" fmla="*/ 0 h 37650"/>
              </a:gdLst>
              <a:ahLst/>
              <a:cxnLst>
                <a:cxn ang="0">
                  <a:pos x="csX0" y="csY0"/>
                </a:cxn>
                <a:cxn ang="0">
                  <a:pos x="csX1" y="csY1"/>
                </a:cxn>
              </a:cxnLst>
              <a:rect l="l" t="t" r="r" b="b"/>
              <a:pathLst>
                <a:path w="16540" h="37650">
                  <a:moveTo>
                    <a:pt x="0" y="37651"/>
                  </a:moveTo>
                  <a:lnTo>
                    <a:pt x="0" y="0"/>
                  </a:lnTo>
                </a:path>
              </a:pathLst>
            </a:custGeom>
            <a:ln w="12700" cap="flat">
              <a:solidFill>
                <a:schemeClr val="tx1"/>
              </a:solidFill>
              <a:prstDash val="solid"/>
              <a:round/>
            </a:ln>
          </p:spPr>
          <p:txBody>
            <a:bodyPr/>
            <a:lstStyle/>
            <a:p>
              <a:endParaRPr lang="en-GB" noProof="0" dirty="0"/>
            </a:p>
          </p:txBody>
        </p:sp>
        <p:sp>
          <p:nvSpPr>
            <p:cNvPr id="127" name="Freeform 103">
              <a:extLst>
                <a:ext uri="{FF2B5EF4-FFF2-40B4-BE49-F238E27FC236}">
                  <a16:creationId xmlns:a16="http://schemas.microsoft.com/office/drawing/2014/main" id="{83828784-7DBA-3064-BCBF-CCA9D08F07A8}"/>
                </a:ext>
              </a:extLst>
            </p:cNvPr>
            <p:cNvSpPr/>
            <p:nvPr/>
          </p:nvSpPr>
          <p:spPr>
            <a:xfrm>
              <a:off x="8835121" y="4263958"/>
              <a:ext cx="16540" cy="37650"/>
            </a:xfrm>
            <a:custGeom>
              <a:avLst/>
              <a:gdLst>
                <a:gd name="csX0" fmla="*/ 0 w 16540"/>
                <a:gd name="csY0" fmla="*/ 37651 h 37650"/>
                <a:gd name="csX1" fmla="*/ 0 w 16540"/>
                <a:gd name="csY1" fmla="*/ 0 h 37650"/>
              </a:gdLst>
              <a:ahLst/>
              <a:cxnLst>
                <a:cxn ang="0">
                  <a:pos x="csX0" y="csY0"/>
                </a:cxn>
                <a:cxn ang="0">
                  <a:pos x="csX1" y="csY1"/>
                </a:cxn>
              </a:cxnLst>
              <a:rect l="l" t="t" r="r" b="b"/>
              <a:pathLst>
                <a:path w="16540" h="37650">
                  <a:moveTo>
                    <a:pt x="0" y="37651"/>
                  </a:moveTo>
                  <a:lnTo>
                    <a:pt x="0" y="0"/>
                  </a:lnTo>
                </a:path>
              </a:pathLst>
            </a:custGeom>
            <a:ln w="12700" cap="flat">
              <a:solidFill>
                <a:schemeClr val="tx1"/>
              </a:solidFill>
              <a:prstDash val="solid"/>
              <a:round/>
            </a:ln>
          </p:spPr>
          <p:txBody>
            <a:bodyPr/>
            <a:lstStyle/>
            <a:p>
              <a:endParaRPr lang="en-GB" noProof="0" dirty="0"/>
            </a:p>
          </p:txBody>
        </p:sp>
        <p:sp>
          <p:nvSpPr>
            <p:cNvPr id="256" name="Freeform 104">
              <a:extLst>
                <a:ext uri="{FF2B5EF4-FFF2-40B4-BE49-F238E27FC236}">
                  <a16:creationId xmlns:a16="http://schemas.microsoft.com/office/drawing/2014/main" id="{D84DE394-7ABC-AF70-4A50-4040709E07A6}"/>
                </a:ext>
              </a:extLst>
            </p:cNvPr>
            <p:cNvSpPr/>
            <p:nvPr/>
          </p:nvSpPr>
          <p:spPr>
            <a:xfrm>
              <a:off x="9398660" y="4263958"/>
              <a:ext cx="16540" cy="37650"/>
            </a:xfrm>
            <a:custGeom>
              <a:avLst/>
              <a:gdLst>
                <a:gd name="csX0" fmla="*/ 0 w 16540"/>
                <a:gd name="csY0" fmla="*/ 37651 h 37650"/>
                <a:gd name="csX1" fmla="*/ 0 w 16540"/>
                <a:gd name="csY1" fmla="*/ 0 h 37650"/>
              </a:gdLst>
              <a:ahLst/>
              <a:cxnLst>
                <a:cxn ang="0">
                  <a:pos x="csX0" y="csY0"/>
                </a:cxn>
                <a:cxn ang="0">
                  <a:pos x="csX1" y="csY1"/>
                </a:cxn>
              </a:cxnLst>
              <a:rect l="l" t="t" r="r" b="b"/>
              <a:pathLst>
                <a:path w="16540" h="37650">
                  <a:moveTo>
                    <a:pt x="0" y="37651"/>
                  </a:moveTo>
                  <a:lnTo>
                    <a:pt x="0" y="0"/>
                  </a:lnTo>
                </a:path>
              </a:pathLst>
            </a:custGeom>
            <a:ln w="12700" cap="flat">
              <a:solidFill>
                <a:schemeClr val="tx1"/>
              </a:solidFill>
              <a:prstDash val="solid"/>
              <a:round/>
            </a:ln>
          </p:spPr>
          <p:txBody>
            <a:bodyPr/>
            <a:lstStyle/>
            <a:p>
              <a:endParaRPr lang="en-GB" noProof="0" dirty="0"/>
            </a:p>
          </p:txBody>
        </p:sp>
        <p:sp>
          <p:nvSpPr>
            <p:cNvPr id="257" name="Freeform 105">
              <a:extLst>
                <a:ext uri="{FF2B5EF4-FFF2-40B4-BE49-F238E27FC236}">
                  <a16:creationId xmlns:a16="http://schemas.microsoft.com/office/drawing/2014/main" id="{05FB0FF2-6C41-04E2-64EB-B289FCF033E4}"/>
                </a:ext>
              </a:extLst>
            </p:cNvPr>
            <p:cNvSpPr/>
            <p:nvPr/>
          </p:nvSpPr>
          <p:spPr>
            <a:xfrm>
              <a:off x="9964184" y="4263958"/>
              <a:ext cx="16540" cy="37650"/>
            </a:xfrm>
            <a:custGeom>
              <a:avLst/>
              <a:gdLst>
                <a:gd name="csX0" fmla="*/ 0 w 16540"/>
                <a:gd name="csY0" fmla="*/ 37651 h 37650"/>
                <a:gd name="csX1" fmla="*/ 0 w 16540"/>
                <a:gd name="csY1" fmla="*/ 0 h 37650"/>
              </a:gdLst>
              <a:ahLst/>
              <a:cxnLst>
                <a:cxn ang="0">
                  <a:pos x="csX0" y="csY0"/>
                </a:cxn>
                <a:cxn ang="0">
                  <a:pos x="csX1" y="csY1"/>
                </a:cxn>
              </a:cxnLst>
              <a:rect l="l" t="t" r="r" b="b"/>
              <a:pathLst>
                <a:path w="16540" h="37650">
                  <a:moveTo>
                    <a:pt x="0" y="37651"/>
                  </a:moveTo>
                  <a:lnTo>
                    <a:pt x="0" y="0"/>
                  </a:lnTo>
                </a:path>
              </a:pathLst>
            </a:custGeom>
            <a:ln w="12700" cap="flat">
              <a:solidFill>
                <a:schemeClr val="tx1"/>
              </a:solidFill>
              <a:prstDash val="solid"/>
              <a:round/>
            </a:ln>
          </p:spPr>
          <p:txBody>
            <a:bodyPr/>
            <a:lstStyle/>
            <a:p>
              <a:endParaRPr lang="en-GB" noProof="0" dirty="0"/>
            </a:p>
          </p:txBody>
        </p:sp>
        <p:sp>
          <p:nvSpPr>
            <p:cNvPr id="258" name="Freeform 106">
              <a:extLst>
                <a:ext uri="{FF2B5EF4-FFF2-40B4-BE49-F238E27FC236}">
                  <a16:creationId xmlns:a16="http://schemas.microsoft.com/office/drawing/2014/main" id="{EF7DC2AD-7C14-D2AC-547D-7D65A152D943}"/>
                </a:ext>
              </a:extLst>
            </p:cNvPr>
            <p:cNvSpPr/>
            <p:nvPr/>
          </p:nvSpPr>
          <p:spPr>
            <a:xfrm>
              <a:off x="10528054" y="4263958"/>
              <a:ext cx="16540" cy="37650"/>
            </a:xfrm>
            <a:custGeom>
              <a:avLst/>
              <a:gdLst>
                <a:gd name="csX0" fmla="*/ 0 w 16540"/>
                <a:gd name="csY0" fmla="*/ 37651 h 37650"/>
                <a:gd name="csX1" fmla="*/ 0 w 16540"/>
                <a:gd name="csY1" fmla="*/ 0 h 37650"/>
              </a:gdLst>
              <a:ahLst/>
              <a:cxnLst>
                <a:cxn ang="0">
                  <a:pos x="csX0" y="csY0"/>
                </a:cxn>
                <a:cxn ang="0">
                  <a:pos x="csX1" y="csY1"/>
                </a:cxn>
              </a:cxnLst>
              <a:rect l="l" t="t" r="r" b="b"/>
              <a:pathLst>
                <a:path w="16540" h="37650">
                  <a:moveTo>
                    <a:pt x="0" y="37651"/>
                  </a:moveTo>
                  <a:lnTo>
                    <a:pt x="0" y="0"/>
                  </a:lnTo>
                </a:path>
              </a:pathLst>
            </a:custGeom>
            <a:ln w="12700" cap="flat">
              <a:solidFill>
                <a:schemeClr val="tx1"/>
              </a:solidFill>
              <a:prstDash val="solid"/>
              <a:round/>
            </a:ln>
          </p:spPr>
          <p:txBody>
            <a:bodyPr/>
            <a:lstStyle/>
            <a:p>
              <a:endParaRPr lang="en-GB" noProof="0" dirty="0"/>
            </a:p>
          </p:txBody>
        </p:sp>
        <p:sp>
          <p:nvSpPr>
            <p:cNvPr id="259" name="Freeform 107">
              <a:extLst>
                <a:ext uri="{FF2B5EF4-FFF2-40B4-BE49-F238E27FC236}">
                  <a16:creationId xmlns:a16="http://schemas.microsoft.com/office/drawing/2014/main" id="{D7A702BA-9CB0-D45B-7080-79F3B564EE7F}"/>
                </a:ext>
              </a:extLst>
            </p:cNvPr>
            <p:cNvSpPr/>
            <p:nvPr/>
          </p:nvSpPr>
          <p:spPr>
            <a:xfrm>
              <a:off x="11093578" y="4263958"/>
              <a:ext cx="16540" cy="37650"/>
            </a:xfrm>
            <a:custGeom>
              <a:avLst/>
              <a:gdLst>
                <a:gd name="csX0" fmla="*/ 0 w 16540"/>
                <a:gd name="csY0" fmla="*/ 37651 h 37650"/>
                <a:gd name="csX1" fmla="*/ 0 w 16540"/>
                <a:gd name="csY1" fmla="*/ 0 h 37650"/>
              </a:gdLst>
              <a:ahLst/>
              <a:cxnLst>
                <a:cxn ang="0">
                  <a:pos x="csX0" y="csY0"/>
                </a:cxn>
                <a:cxn ang="0">
                  <a:pos x="csX1" y="csY1"/>
                </a:cxn>
              </a:cxnLst>
              <a:rect l="l" t="t" r="r" b="b"/>
              <a:pathLst>
                <a:path w="16540" h="37650">
                  <a:moveTo>
                    <a:pt x="0" y="37651"/>
                  </a:moveTo>
                  <a:lnTo>
                    <a:pt x="0" y="0"/>
                  </a:lnTo>
                </a:path>
              </a:pathLst>
            </a:custGeom>
            <a:ln w="12700" cap="flat">
              <a:solidFill>
                <a:schemeClr val="tx1"/>
              </a:solidFill>
              <a:prstDash val="solid"/>
              <a:round/>
            </a:ln>
          </p:spPr>
          <p:txBody>
            <a:bodyPr/>
            <a:lstStyle/>
            <a:p>
              <a:endParaRPr lang="en-GB" noProof="0" dirty="0"/>
            </a:p>
          </p:txBody>
        </p:sp>
      </p:grpSp>
      <p:sp>
        <p:nvSpPr>
          <p:cNvPr id="98" name="TextBox 97">
            <a:extLst>
              <a:ext uri="{FF2B5EF4-FFF2-40B4-BE49-F238E27FC236}">
                <a16:creationId xmlns:a16="http://schemas.microsoft.com/office/drawing/2014/main" id="{9EA38E70-8665-409C-B41F-316ED6B5FB30}"/>
              </a:ext>
            </a:extLst>
          </p:cNvPr>
          <p:cNvSpPr txBox="1"/>
          <p:nvPr/>
        </p:nvSpPr>
        <p:spPr>
          <a:xfrm>
            <a:off x="6795856" y="1923509"/>
            <a:ext cx="354584" cy="280203"/>
          </a:xfrm>
          <a:prstGeom prst="rect">
            <a:avLst/>
          </a:prstGeom>
          <a:noFill/>
        </p:spPr>
        <p:txBody>
          <a:bodyPr vert="horz" wrap="none" lIns="91440" tIns="45720" rIns="91440" bIns="45720" rtlCol="0">
            <a:spAutoFit/>
          </a:bodyPr>
          <a:lstStyle/>
          <a:p>
            <a:pPr algn="l">
              <a:spcBef>
                <a:spcPts val="600"/>
              </a:spcBef>
            </a:pPr>
            <a:r>
              <a:rPr lang="en-GB" sz="1200" spc="0" baseline="0" noProof="0" dirty="0">
                <a:ln/>
                <a:latin typeface="Arial"/>
                <a:cs typeface="Arial"/>
                <a:sym typeface="Arial"/>
                <a:rtl val="0"/>
              </a:rPr>
              <a:t>30</a:t>
            </a:r>
          </a:p>
        </p:txBody>
      </p:sp>
      <p:sp>
        <p:nvSpPr>
          <p:cNvPr id="99" name="TextBox 98">
            <a:extLst>
              <a:ext uri="{FF2B5EF4-FFF2-40B4-BE49-F238E27FC236}">
                <a16:creationId xmlns:a16="http://schemas.microsoft.com/office/drawing/2014/main" id="{2B3FE45C-7923-0B73-B515-4BB88C054319}"/>
              </a:ext>
            </a:extLst>
          </p:cNvPr>
          <p:cNvSpPr txBox="1"/>
          <p:nvPr/>
        </p:nvSpPr>
        <p:spPr>
          <a:xfrm>
            <a:off x="6795856" y="2285827"/>
            <a:ext cx="354584" cy="280203"/>
          </a:xfrm>
          <a:prstGeom prst="rect">
            <a:avLst/>
          </a:prstGeom>
          <a:noFill/>
        </p:spPr>
        <p:txBody>
          <a:bodyPr vert="horz" wrap="none" lIns="91440" tIns="45720" rIns="91440" bIns="45720" rtlCol="0">
            <a:spAutoFit/>
          </a:bodyPr>
          <a:lstStyle/>
          <a:p>
            <a:pPr algn="l">
              <a:spcBef>
                <a:spcPts val="600"/>
              </a:spcBef>
            </a:pPr>
            <a:r>
              <a:rPr lang="en-GB" sz="1200" spc="0" baseline="0" noProof="0" dirty="0">
                <a:ln/>
                <a:latin typeface="Arial"/>
                <a:cs typeface="Arial"/>
                <a:sym typeface="Arial"/>
                <a:rtl val="0"/>
              </a:rPr>
              <a:t>25</a:t>
            </a:r>
          </a:p>
        </p:txBody>
      </p:sp>
      <p:sp>
        <p:nvSpPr>
          <p:cNvPr id="100" name="TextBox 99">
            <a:extLst>
              <a:ext uri="{FF2B5EF4-FFF2-40B4-BE49-F238E27FC236}">
                <a16:creationId xmlns:a16="http://schemas.microsoft.com/office/drawing/2014/main" id="{A111DE2B-5CE2-3EE5-E7AA-0EC55433324A}"/>
              </a:ext>
            </a:extLst>
          </p:cNvPr>
          <p:cNvSpPr txBox="1"/>
          <p:nvPr/>
        </p:nvSpPr>
        <p:spPr>
          <a:xfrm>
            <a:off x="6795856" y="2648310"/>
            <a:ext cx="354584" cy="280203"/>
          </a:xfrm>
          <a:prstGeom prst="rect">
            <a:avLst/>
          </a:prstGeom>
          <a:noFill/>
        </p:spPr>
        <p:txBody>
          <a:bodyPr vert="horz" wrap="none" lIns="91440" tIns="45720" rIns="91440" bIns="45720" rtlCol="0">
            <a:spAutoFit/>
          </a:bodyPr>
          <a:lstStyle/>
          <a:p>
            <a:pPr algn="l">
              <a:spcBef>
                <a:spcPts val="600"/>
              </a:spcBef>
            </a:pPr>
            <a:r>
              <a:rPr lang="en-GB" sz="1200" spc="0" baseline="0" noProof="0" dirty="0">
                <a:ln/>
                <a:latin typeface="Arial"/>
                <a:cs typeface="Arial"/>
                <a:sym typeface="Arial"/>
                <a:rtl val="0"/>
              </a:rPr>
              <a:t>20</a:t>
            </a:r>
          </a:p>
        </p:txBody>
      </p:sp>
      <p:sp>
        <p:nvSpPr>
          <p:cNvPr id="101" name="TextBox 100">
            <a:extLst>
              <a:ext uri="{FF2B5EF4-FFF2-40B4-BE49-F238E27FC236}">
                <a16:creationId xmlns:a16="http://schemas.microsoft.com/office/drawing/2014/main" id="{B56D819C-4145-39D1-73E8-26E3AB5F7421}"/>
              </a:ext>
            </a:extLst>
          </p:cNvPr>
          <p:cNvSpPr txBox="1"/>
          <p:nvPr/>
        </p:nvSpPr>
        <p:spPr>
          <a:xfrm>
            <a:off x="6795856" y="3010628"/>
            <a:ext cx="354584" cy="280203"/>
          </a:xfrm>
          <a:prstGeom prst="rect">
            <a:avLst/>
          </a:prstGeom>
          <a:noFill/>
        </p:spPr>
        <p:txBody>
          <a:bodyPr vert="horz" wrap="none" lIns="91440" tIns="45720" rIns="91440" bIns="45720" rtlCol="0">
            <a:spAutoFit/>
          </a:bodyPr>
          <a:lstStyle/>
          <a:p>
            <a:pPr algn="l">
              <a:spcBef>
                <a:spcPts val="600"/>
              </a:spcBef>
            </a:pPr>
            <a:r>
              <a:rPr lang="en-GB" sz="1200" spc="0" baseline="0" noProof="0" dirty="0">
                <a:ln/>
                <a:latin typeface="Arial"/>
                <a:cs typeface="Arial"/>
                <a:sym typeface="Arial"/>
                <a:rtl val="0"/>
              </a:rPr>
              <a:t>15</a:t>
            </a:r>
          </a:p>
        </p:txBody>
      </p:sp>
      <p:sp>
        <p:nvSpPr>
          <p:cNvPr id="102" name="TextBox 101">
            <a:extLst>
              <a:ext uri="{FF2B5EF4-FFF2-40B4-BE49-F238E27FC236}">
                <a16:creationId xmlns:a16="http://schemas.microsoft.com/office/drawing/2014/main" id="{3E344902-DAA4-A772-7E71-04D7E838E5BC}"/>
              </a:ext>
            </a:extLst>
          </p:cNvPr>
          <p:cNvSpPr txBox="1"/>
          <p:nvPr/>
        </p:nvSpPr>
        <p:spPr>
          <a:xfrm>
            <a:off x="6795856" y="3372946"/>
            <a:ext cx="354584" cy="280203"/>
          </a:xfrm>
          <a:prstGeom prst="rect">
            <a:avLst/>
          </a:prstGeom>
          <a:noFill/>
        </p:spPr>
        <p:txBody>
          <a:bodyPr vert="horz" wrap="none" lIns="91440" tIns="45720" rIns="91440" bIns="45720" rtlCol="0">
            <a:spAutoFit/>
          </a:bodyPr>
          <a:lstStyle/>
          <a:p>
            <a:pPr algn="l">
              <a:spcBef>
                <a:spcPts val="600"/>
              </a:spcBef>
            </a:pPr>
            <a:r>
              <a:rPr lang="en-GB" sz="1200" spc="0" baseline="0" noProof="0" dirty="0">
                <a:ln/>
                <a:latin typeface="Arial"/>
                <a:cs typeface="Arial"/>
                <a:sym typeface="Arial"/>
                <a:rtl val="0"/>
              </a:rPr>
              <a:t>10</a:t>
            </a:r>
          </a:p>
        </p:txBody>
      </p:sp>
      <p:sp>
        <p:nvSpPr>
          <p:cNvPr id="103" name="TextBox 102">
            <a:extLst>
              <a:ext uri="{FF2B5EF4-FFF2-40B4-BE49-F238E27FC236}">
                <a16:creationId xmlns:a16="http://schemas.microsoft.com/office/drawing/2014/main" id="{393506B3-39D9-7456-A746-DFBF615DB6B4}"/>
              </a:ext>
            </a:extLst>
          </p:cNvPr>
          <p:cNvSpPr txBox="1"/>
          <p:nvPr/>
        </p:nvSpPr>
        <p:spPr>
          <a:xfrm>
            <a:off x="6888319" y="3735264"/>
            <a:ext cx="269626" cy="280203"/>
          </a:xfrm>
          <a:prstGeom prst="rect">
            <a:avLst/>
          </a:prstGeom>
          <a:noFill/>
        </p:spPr>
        <p:txBody>
          <a:bodyPr vert="horz" wrap="none" lIns="91440" tIns="45720" rIns="91440" bIns="45720" rtlCol="0">
            <a:spAutoFit/>
          </a:bodyPr>
          <a:lstStyle/>
          <a:p>
            <a:pPr algn="l">
              <a:spcBef>
                <a:spcPts val="600"/>
              </a:spcBef>
            </a:pPr>
            <a:r>
              <a:rPr lang="en-GB" sz="1200" spc="0" baseline="0" noProof="0" dirty="0">
                <a:ln/>
                <a:latin typeface="Arial"/>
                <a:cs typeface="Arial"/>
                <a:sym typeface="Arial"/>
                <a:rtl val="0"/>
              </a:rPr>
              <a:t>5</a:t>
            </a:r>
          </a:p>
        </p:txBody>
      </p:sp>
      <p:sp>
        <p:nvSpPr>
          <p:cNvPr id="104" name="TextBox 103">
            <a:extLst>
              <a:ext uri="{FF2B5EF4-FFF2-40B4-BE49-F238E27FC236}">
                <a16:creationId xmlns:a16="http://schemas.microsoft.com/office/drawing/2014/main" id="{F8B08CAD-A3D1-9037-4F70-8E3F18961E1F}"/>
              </a:ext>
            </a:extLst>
          </p:cNvPr>
          <p:cNvSpPr txBox="1"/>
          <p:nvPr/>
        </p:nvSpPr>
        <p:spPr>
          <a:xfrm>
            <a:off x="7001126" y="4253074"/>
            <a:ext cx="269626" cy="280203"/>
          </a:xfrm>
          <a:prstGeom prst="rect">
            <a:avLst/>
          </a:prstGeom>
          <a:noFill/>
        </p:spPr>
        <p:txBody>
          <a:bodyPr vert="horz" wrap="none" lIns="91440" tIns="45720" rIns="91440" bIns="45720" rtlCol="0">
            <a:spAutoFit/>
          </a:bodyPr>
          <a:lstStyle/>
          <a:p>
            <a:pPr algn="l">
              <a:spcBef>
                <a:spcPts val="600"/>
              </a:spcBef>
            </a:pPr>
            <a:r>
              <a:rPr lang="en-GB" sz="1200" spc="0" baseline="0" noProof="0" dirty="0">
                <a:ln/>
                <a:latin typeface="Arial"/>
                <a:cs typeface="Arial"/>
                <a:sym typeface="Arial"/>
                <a:rtl val="0"/>
              </a:rPr>
              <a:t>0</a:t>
            </a:r>
          </a:p>
        </p:txBody>
      </p:sp>
      <p:sp>
        <p:nvSpPr>
          <p:cNvPr id="105" name="TextBox 104">
            <a:extLst>
              <a:ext uri="{FF2B5EF4-FFF2-40B4-BE49-F238E27FC236}">
                <a16:creationId xmlns:a16="http://schemas.microsoft.com/office/drawing/2014/main" id="{A7F6C321-6ACB-C5A5-0112-7D2893A7D179}"/>
              </a:ext>
            </a:extLst>
          </p:cNvPr>
          <p:cNvSpPr txBox="1"/>
          <p:nvPr/>
        </p:nvSpPr>
        <p:spPr>
          <a:xfrm>
            <a:off x="7567311" y="4253074"/>
            <a:ext cx="269626" cy="280203"/>
          </a:xfrm>
          <a:prstGeom prst="rect">
            <a:avLst/>
          </a:prstGeom>
          <a:noFill/>
        </p:spPr>
        <p:txBody>
          <a:bodyPr vert="horz" wrap="none" lIns="91440" tIns="45720" rIns="91440" bIns="45720" rtlCol="0">
            <a:spAutoFit/>
          </a:bodyPr>
          <a:lstStyle/>
          <a:p>
            <a:pPr algn="l">
              <a:spcBef>
                <a:spcPts val="600"/>
              </a:spcBef>
            </a:pPr>
            <a:r>
              <a:rPr lang="en-GB" sz="1200" spc="0" baseline="0" noProof="0" dirty="0">
                <a:ln/>
                <a:latin typeface="Arial"/>
                <a:cs typeface="Arial"/>
                <a:sym typeface="Arial"/>
                <a:rtl val="0"/>
              </a:rPr>
              <a:t>6</a:t>
            </a:r>
          </a:p>
        </p:txBody>
      </p:sp>
      <p:sp>
        <p:nvSpPr>
          <p:cNvPr id="106" name="TextBox 105">
            <a:extLst>
              <a:ext uri="{FF2B5EF4-FFF2-40B4-BE49-F238E27FC236}">
                <a16:creationId xmlns:a16="http://schemas.microsoft.com/office/drawing/2014/main" id="{A2963DBB-52D9-9D28-8569-D577B9B59A71}"/>
              </a:ext>
            </a:extLst>
          </p:cNvPr>
          <p:cNvSpPr txBox="1"/>
          <p:nvPr/>
        </p:nvSpPr>
        <p:spPr>
          <a:xfrm>
            <a:off x="8083875" y="4253074"/>
            <a:ext cx="354584" cy="280203"/>
          </a:xfrm>
          <a:prstGeom prst="rect">
            <a:avLst/>
          </a:prstGeom>
          <a:noFill/>
        </p:spPr>
        <p:txBody>
          <a:bodyPr vert="horz" wrap="none" lIns="91440" tIns="45720" rIns="91440" bIns="45720" rtlCol="0">
            <a:spAutoFit/>
          </a:bodyPr>
          <a:lstStyle/>
          <a:p>
            <a:pPr algn="l">
              <a:spcBef>
                <a:spcPts val="600"/>
              </a:spcBef>
            </a:pPr>
            <a:r>
              <a:rPr lang="en-GB" sz="1200" spc="0" baseline="0" noProof="0" dirty="0">
                <a:ln/>
                <a:latin typeface="Arial"/>
                <a:cs typeface="Arial"/>
                <a:sym typeface="Arial"/>
                <a:rtl val="0"/>
              </a:rPr>
              <a:t>12</a:t>
            </a:r>
          </a:p>
        </p:txBody>
      </p:sp>
      <p:sp>
        <p:nvSpPr>
          <p:cNvPr id="107" name="TextBox 106">
            <a:extLst>
              <a:ext uri="{FF2B5EF4-FFF2-40B4-BE49-F238E27FC236}">
                <a16:creationId xmlns:a16="http://schemas.microsoft.com/office/drawing/2014/main" id="{4D939B94-E5F6-A0B5-0341-4976E89AC917}"/>
              </a:ext>
            </a:extLst>
          </p:cNvPr>
          <p:cNvSpPr txBox="1"/>
          <p:nvPr/>
        </p:nvSpPr>
        <p:spPr>
          <a:xfrm>
            <a:off x="8648407" y="4253074"/>
            <a:ext cx="354584" cy="280203"/>
          </a:xfrm>
          <a:prstGeom prst="rect">
            <a:avLst/>
          </a:prstGeom>
          <a:noFill/>
        </p:spPr>
        <p:txBody>
          <a:bodyPr vert="horz" wrap="none" lIns="91440" tIns="45720" rIns="91440" bIns="45720" rtlCol="0">
            <a:spAutoFit/>
          </a:bodyPr>
          <a:lstStyle/>
          <a:p>
            <a:pPr algn="l">
              <a:spcBef>
                <a:spcPts val="600"/>
              </a:spcBef>
            </a:pPr>
            <a:r>
              <a:rPr lang="en-GB" sz="1200" spc="0" baseline="0" noProof="0" dirty="0">
                <a:ln/>
                <a:latin typeface="Arial"/>
                <a:cs typeface="Arial"/>
                <a:sym typeface="Arial"/>
                <a:rtl val="0"/>
              </a:rPr>
              <a:t>18</a:t>
            </a:r>
          </a:p>
        </p:txBody>
      </p:sp>
      <p:sp>
        <p:nvSpPr>
          <p:cNvPr id="109" name="TextBox 108">
            <a:extLst>
              <a:ext uri="{FF2B5EF4-FFF2-40B4-BE49-F238E27FC236}">
                <a16:creationId xmlns:a16="http://schemas.microsoft.com/office/drawing/2014/main" id="{6464509E-20E3-8305-09B9-46B768AB9FB1}"/>
              </a:ext>
            </a:extLst>
          </p:cNvPr>
          <p:cNvSpPr txBox="1"/>
          <p:nvPr/>
        </p:nvSpPr>
        <p:spPr>
          <a:xfrm>
            <a:off x="9780778" y="4253074"/>
            <a:ext cx="354584" cy="280203"/>
          </a:xfrm>
          <a:prstGeom prst="rect">
            <a:avLst/>
          </a:prstGeom>
          <a:noFill/>
        </p:spPr>
        <p:txBody>
          <a:bodyPr vert="horz" wrap="none" lIns="91440" tIns="45720" rIns="91440" bIns="45720" rtlCol="0">
            <a:spAutoFit/>
          </a:bodyPr>
          <a:lstStyle/>
          <a:p>
            <a:pPr algn="l">
              <a:spcBef>
                <a:spcPts val="600"/>
              </a:spcBef>
            </a:pPr>
            <a:r>
              <a:rPr lang="en-GB" sz="1200" spc="0" baseline="0" noProof="0" dirty="0">
                <a:ln/>
                <a:latin typeface="Arial"/>
                <a:cs typeface="Arial"/>
                <a:sym typeface="Arial"/>
                <a:rtl val="0"/>
              </a:rPr>
              <a:t>30</a:t>
            </a:r>
          </a:p>
        </p:txBody>
      </p:sp>
      <p:sp>
        <p:nvSpPr>
          <p:cNvPr id="110" name="TextBox 109">
            <a:extLst>
              <a:ext uri="{FF2B5EF4-FFF2-40B4-BE49-F238E27FC236}">
                <a16:creationId xmlns:a16="http://schemas.microsoft.com/office/drawing/2014/main" id="{3B445AE1-5089-AA03-3FD7-759E76304F61}"/>
              </a:ext>
            </a:extLst>
          </p:cNvPr>
          <p:cNvSpPr txBox="1"/>
          <p:nvPr/>
        </p:nvSpPr>
        <p:spPr>
          <a:xfrm>
            <a:off x="10914263" y="4253074"/>
            <a:ext cx="354584" cy="276999"/>
          </a:xfrm>
          <a:prstGeom prst="rect">
            <a:avLst/>
          </a:prstGeom>
          <a:noFill/>
        </p:spPr>
        <p:txBody>
          <a:bodyPr vert="horz" wrap="none" lIns="91440" tIns="45720" rIns="91440" bIns="45720" rtlCol="0">
            <a:spAutoFit/>
          </a:bodyPr>
          <a:lstStyle/>
          <a:p>
            <a:pPr algn="l">
              <a:spcBef>
                <a:spcPts val="600"/>
              </a:spcBef>
            </a:pPr>
            <a:r>
              <a:rPr lang="en-GB" sz="1200" spc="0" baseline="0" noProof="0" dirty="0">
                <a:ln/>
                <a:latin typeface="Arial"/>
                <a:cs typeface="Arial"/>
                <a:sym typeface="Arial"/>
                <a:rtl val="0"/>
              </a:rPr>
              <a:t>42</a:t>
            </a:r>
          </a:p>
        </p:txBody>
      </p:sp>
      <p:sp>
        <p:nvSpPr>
          <p:cNvPr id="111" name="TextBox 110">
            <a:extLst>
              <a:ext uri="{FF2B5EF4-FFF2-40B4-BE49-F238E27FC236}">
                <a16:creationId xmlns:a16="http://schemas.microsoft.com/office/drawing/2014/main" id="{C9E2EB37-6B0D-D3CA-3795-C386D9B90643}"/>
              </a:ext>
            </a:extLst>
          </p:cNvPr>
          <p:cNvSpPr txBox="1"/>
          <p:nvPr/>
        </p:nvSpPr>
        <p:spPr>
          <a:xfrm>
            <a:off x="9216246" y="4253074"/>
            <a:ext cx="354584" cy="280203"/>
          </a:xfrm>
          <a:prstGeom prst="rect">
            <a:avLst/>
          </a:prstGeom>
          <a:noFill/>
        </p:spPr>
        <p:txBody>
          <a:bodyPr vert="horz" wrap="none" lIns="91440" tIns="45720" rIns="91440" bIns="45720" rtlCol="0">
            <a:spAutoFit/>
          </a:bodyPr>
          <a:lstStyle/>
          <a:p>
            <a:pPr algn="l">
              <a:spcBef>
                <a:spcPts val="600"/>
              </a:spcBef>
            </a:pPr>
            <a:r>
              <a:rPr lang="en-GB" sz="1200" spc="0" baseline="0" noProof="0" dirty="0">
                <a:ln/>
                <a:latin typeface="Arial"/>
                <a:cs typeface="Arial"/>
                <a:sym typeface="Arial"/>
                <a:rtl val="0"/>
              </a:rPr>
              <a:t>24</a:t>
            </a:r>
          </a:p>
        </p:txBody>
      </p:sp>
      <p:sp>
        <p:nvSpPr>
          <p:cNvPr id="112" name="TextBox 111">
            <a:extLst>
              <a:ext uri="{FF2B5EF4-FFF2-40B4-BE49-F238E27FC236}">
                <a16:creationId xmlns:a16="http://schemas.microsoft.com/office/drawing/2014/main" id="{8DE24425-B572-E0B4-A433-0063013551F2}"/>
              </a:ext>
            </a:extLst>
          </p:cNvPr>
          <p:cNvSpPr txBox="1"/>
          <p:nvPr/>
        </p:nvSpPr>
        <p:spPr>
          <a:xfrm>
            <a:off x="10353193" y="4253074"/>
            <a:ext cx="354584" cy="280203"/>
          </a:xfrm>
          <a:prstGeom prst="rect">
            <a:avLst/>
          </a:prstGeom>
          <a:noFill/>
        </p:spPr>
        <p:txBody>
          <a:bodyPr vert="horz" wrap="none" lIns="91440" tIns="45720" rIns="91440" bIns="45720" rtlCol="0">
            <a:spAutoFit/>
          </a:bodyPr>
          <a:lstStyle/>
          <a:p>
            <a:pPr algn="l">
              <a:spcBef>
                <a:spcPts val="600"/>
              </a:spcBef>
            </a:pPr>
            <a:r>
              <a:rPr lang="en-GB" sz="1200" spc="0" baseline="0" noProof="0" dirty="0">
                <a:ln/>
                <a:latin typeface="Arial"/>
                <a:cs typeface="Arial"/>
                <a:sym typeface="Arial"/>
                <a:rtl val="0"/>
              </a:rPr>
              <a:t>36</a:t>
            </a:r>
          </a:p>
        </p:txBody>
      </p:sp>
      <p:sp>
        <p:nvSpPr>
          <p:cNvPr id="113" name="TextBox 112">
            <a:extLst>
              <a:ext uri="{FF2B5EF4-FFF2-40B4-BE49-F238E27FC236}">
                <a16:creationId xmlns:a16="http://schemas.microsoft.com/office/drawing/2014/main" id="{843D59C3-B854-6969-B84D-90DD427AC0F3}"/>
              </a:ext>
            </a:extLst>
          </p:cNvPr>
          <p:cNvSpPr txBox="1"/>
          <p:nvPr/>
        </p:nvSpPr>
        <p:spPr>
          <a:xfrm>
            <a:off x="6888319" y="4097748"/>
            <a:ext cx="269626" cy="280203"/>
          </a:xfrm>
          <a:prstGeom prst="rect">
            <a:avLst/>
          </a:prstGeom>
          <a:noFill/>
        </p:spPr>
        <p:txBody>
          <a:bodyPr vert="horz" wrap="none" lIns="91440" tIns="45720" rIns="91440" bIns="45720" rtlCol="0">
            <a:spAutoFit/>
          </a:bodyPr>
          <a:lstStyle/>
          <a:p>
            <a:pPr algn="l">
              <a:spcBef>
                <a:spcPts val="600"/>
              </a:spcBef>
            </a:pPr>
            <a:r>
              <a:rPr lang="en-GB" sz="1200" spc="0" baseline="0" noProof="0" dirty="0">
                <a:ln/>
                <a:latin typeface="Arial"/>
                <a:cs typeface="Arial"/>
                <a:sym typeface="Arial"/>
                <a:rtl val="0"/>
              </a:rPr>
              <a:t>0</a:t>
            </a:r>
          </a:p>
        </p:txBody>
      </p:sp>
      <p:sp>
        <p:nvSpPr>
          <p:cNvPr id="114" name="Freeform 125">
            <a:extLst>
              <a:ext uri="{FF2B5EF4-FFF2-40B4-BE49-F238E27FC236}">
                <a16:creationId xmlns:a16="http://schemas.microsoft.com/office/drawing/2014/main" id="{F99397AC-7785-4727-2C2B-35E065747A53}"/>
              </a:ext>
            </a:extLst>
          </p:cNvPr>
          <p:cNvSpPr/>
          <p:nvPr/>
        </p:nvSpPr>
        <p:spPr>
          <a:xfrm>
            <a:off x="7140368" y="2653955"/>
            <a:ext cx="4141111" cy="1589363"/>
          </a:xfrm>
          <a:custGeom>
            <a:avLst/>
            <a:gdLst>
              <a:gd name="csX0" fmla="*/ 0 w 4141111"/>
              <a:gd name="csY0" fmla="*/ 1571188 h 1571187"/>
              <a:gd name="csX1" fmla="*/ 164745 w 4141111"/>
              <a:gd name="csY1" fmla="*/ 1571188 h 1571187"/>
              <a:gd name="csX2" fmla="*/ 166399 w 4141111"/>
              <a:gd name="csY2" fmla="*/ 1571188 h 1571187"/>
              <a:gd name="csX3" fmla="*/ 263658 w 4141111"/>
              <a:gd name="csY3" fmla="*/ 1571188 h 1571187"/>
              <a:gd name="csX4" fmla="*/ 265312 w 4141111"/>
              <a:gd name="csY4" fmla="*/ 1571188 h 1571187"/>
              <a:gd name="csX5" fmla="*/ 485633 w 4141111"/>
              <a:gd name="csY5" fmla="*/ 1571188 h 1571187"/>
              <a:gd name="csX6" fmla="*/ 487452 w 4141111"/>
              <a:gd name="csY6" fmla="*/ 1571188 h 1571187"/>
              <a:gd name="csX7" fmla="*/ 537736 w 4141111"/>
              <a:gd name="csY7" fmla="*/ 1571188 h 1571187"/>
              <a:gd name="csX8" fmla="*/ 539390 w 4141111"/>
              <a:gd name="csY8" fmla="*/ 1571188 h 1571187"/>
              <a:gd name="csX9" fmla="*/ 556757 w 4141111"/>
              <a:gd name="csY9" fmla="*/ 1571188 h 1571187"/>
              <a:gd name="csX10" fmla="*/ 558412 w 4141111"/>
              <a:gd name="csY10" fmla="*/ 1571188 h 1571187"/>
              <a:gd name="csX11" fmla="*/ 560231 w 4141111"/>
              <a:gd name="csY11" fmla="*/ 1571188 h 1571187"/>
              <a:gd name="csX12" fmla="*/ 561885 w 4141111"/>
              <a:gd name="csY12" fmla="*/ 1571188 h 1571187"/>
              <a:gd name="csX13" fmla="*/ 594966 w 4141111"/>
              <a:gd name="csY13" fmla="*/ 1571188 h 1571187"/>
              <a:gd name="csX14" fmla="*/ 596620 w 4141111"/>
              <a:gd name="csY14" fmla="*/ 1571188 h 1571187"/>
              <a:gd name="csX15" fmla="*/ 750945 w 4141111"/>
              <a:gd name="csY15" fmla="*/ 1571188 h 1571187"/>
              <a:gd name="csX16" fmla="*/ 752764 w 4141111"/>
              <a:gd name="csY16" fmla="*/ 1571188 h 1571187"/>
              <a:gd name="csX17" fmla="*/ 825708 w 4141111"/>
              <a:gd name="csY17" fmla="*/ 1571188 h 1571187"/>
              <a:gd name="csX18" fmla="*/ 825708 w 4141111"/>
              <a:gd name="csY18" fmla="*/ 1536974 h 1571187"/>
              <a:gd name="csX19" fmla="*/ 849857 w 4141111"/>
              <a:gd name="csY19" fmla="*/ 1536974 h 1571187"/>
              <a:gd name="csX20" fmla="*/ 851677 w 4141111"/>
              <a:gd name="csY20" fmla="*/ 1536974 h 1571187"/>
              <a:gd name="csX21" fmla="*/ 1014767 w 4141111"/>
              <a:gd name="csY21" fmla="*/ 1536974 h 1571187"/>
              <a:gd name="csX22" fmla="*/ 1016422 w 4141111"/>
              <a:gd name="csY22" fmla="*/ 1536974 h 1571187"/>
              <a:gd name="csX23" fmla="*/ 1097967 w 4141111"/>
              <a:gd name="csY23" fmla="*/ 1536974 h 1571187"/>
              <a:gd name="csX24" fmla="*/ 1097967 w 4141111"/>
              <a:gd name="csY24" fmla="*/ 1504398 h 1571187"/>
              <a:gd name="csX25" fmla="*/ 1129229 w 4141111"/>
              <a:gd name="csY25" fmla="*/ 1504398 h 1571187"/>
              <a:gd name="csX26" fmla="*/ 1129229 w 4141111"/>
              <a:gd name="csY26" fmla="*/ 1470021 h 1571187"/>
              <a:gd name="csX27" fmla="*/ 1474266 w 4141111"/>
              <a:gd name="csY27" fmla="*/ 1470021 h 1571187"/>
              <a:gd name="csX28" fmla="*/ 1474266 w 4141111"/>
              <a:gd name="csY28" fmla="*/ 1437445 h 1571187"/>
              <a:gd name="csX29" fmla="*/ 1505528 w 4141111"/>
              <a:gd name="csY29" fmla="*/ 1437445 h 1571187"/>
              <a:gd name="csX30" fmla="*/ 1505528 w 4141111"/>
              <a:gd name="csY30" fmla="*/ 1404869 h 1571187"/>
              <a:gd name="csX31" fmla="*/ 1602787 w 4141111"/>
              <a:gd name="csY31" fmla="*/ 1404869 h 1571187"/>
              <a:gd name="csX32" fmla="*/ 1602787 w 4141111"/>
              <a:gd name="csY32" fmla="*/ 1370492 h 1571187"/>
              <a:gd name="csX33" fmla="*/ 1654724 w 4141111"/>
              <a:gd name="csY33" fmla="*/ 1370492 h 1571187"/>
              <a:gd name="csX34" fmla="*/ 1654724 w 4141111"/>
              <a:gd name="csY34" fmla="*/ 1337916 h 1571187"/>
              <a:gd name="csX35" fmla="*/ 1658198 w 4141111"/>
              <a:gd name="csY35" fmla="*/ 1337916 h 1571187"/>
              <a:gd name="csX36" fmla="*/ 1660017 w 4141111"/>
              <a:gd name="csY36" fmla="*/ 1337916 h 1571187"/>
              <a:gd name="csX37" fmla="*/ 1691279 w 4141111"/>
              <a:gd name="csY37" fmla="*/ 1337916 h 1571187"/>
              <a:gd name="csX38" fmla="*/ 1691279 w 4141111"/>
              <a:gd name="csY38" fmla="*/ 1303703 h 1571187"/>
              <a:gd name="csX39" fmla="*/ 1876865 w 4141111"/>
              <a:gd name="csY39" fmla="*/ 1303703 h 1571187"/>
              <a:gd name="csX40" fmla="*/ 1878519 w 4141111"/>
              <a:gd name="csY40" fmla="*/ 1303703 h 1571187"/>
              <a:gd name="csX41" fmla="*/ 1907961 w 4141111"/>
              <a:gd name="csY41" fmla="*/ 1303703 h 1571187"/>
              <a:gd name="csX42" fmla="*/ 1909781 w 4141111"/>
              <a:gd name="csY42" fmla="*/ 1303703 h 1571187"/>
              <a:gd name="csX43" fmla="*/ 1975778 w 4141111"/>
              <a:gd name="csY43" fmla="*/ 1303703 h 1571187"/>
              <a:gd name="csX44" fmla="*/ 1975778 w 4141111"/>
              <a:gd name="csY44" fmla="*/ 1269326 h 1571187"/>
              <a:gd name="csX45" fmla="*/ 2026061 w 4141111"/>
              <a:gd name="csY45" fmla="*/ 1269326 h 1571187"/>
              <a:gd name="csX46" fmla="*/ 2026061 w 4141111"/>
              <a:gd name="csY46" fmla="*/ 1236750 h 1571187"/>
              <a:gd name="csX47" fmla="*/ 2211647 w 4141111"/>
              <a:gd name="csY47" fmla="*/ 1236750 h 1571187"/>
              <a:gd name="csX48" fmla="*/ 2211647 w 4141111"/>
              <a:gd name="csY48" fmla="*/ 1202537 h 1571187"/>
              <a:gd name="csX49" fmla="*/ 2227196 w 4141111"/>
              <a:gd name="csY49" fmla="*/ 1202537 h 1571187"/>
              <a:gd name="csX50" fmla="*/ 2228850 w 4141111"/>
              <a:gd name="csY50" fmla="*/ 1202537 h 1571187"/>
              <a:gd name="csX51" fmla="*/ 2228850 w 4141111"/>
              <a:gd name="csY51" fmla="*/ 1133783 h 1571187"/>
              <a:gd name="csX52" fmla="*/ 2232323 w 4141111"/>
              <a:gd name="csY52" fmla="*/ 1133783 h 1571187"/>
              <a:gd name="csX53" fmla="*/ 2232323 w 4141111"/>
              <a:gd name="csY53" fmla="*/ 1099406 h 1571187"/>
              <a:gd name="csX54" fmla="*/ 2235797 w 4141111"/>
              <a:gd name="csY54" fmla="*/ 1099406 h 1571187"/>
              <a:gd name="csX55" fmla="*/ 2235797 w 4141111"/>
              <a:gd name="csY55" fmla="*/ 1065193 h 1571187"/>
              <a:gd name="csX56" fmla="*/ 2279298 w 4141111"/>
              <a:gd name="csY56" fmla="*/ 1065193 h 1571187"/>
              <a:gd name="csX57" fmla="*/ 2280953 w 4141111"/>
              <a:gd name="csY57" fmla="*/ 1065193 h 1571187"/>
              <a:gd name="csX58" fmla="*/ 2433623 w 4141111"/>
              <a:gd name="csY58" fmla="*/ 1065193 h 1571187"/>
              <a:gd name="csX59" fmla="*/ 2433623 w 4141111"/>
              <a:gd name="csY59" fmla="*/ 1030816 h 1571187"/>
              <a:gd name="csX60" fmla="*/ 2508221 w 4141111"/>
              <a:gd name="csY60" fmla="*/ 1030816 h 1571187"/>
              <a:gd name="csX61" fmla="*/ 2509875 w 4141111"/>
              <a:gd name="csY61" fmla="*/ 1030816 h 1571187"/>
              <a:gd name="csX62" fmla="*/ 2568925 w 4141111"/>
              <a:gd name="csY62" fmla="*/ 1030816 h 1571187"/>
              <a:gd name="csX63" fmla="*/ 2568925 w 4141111"/>
              <a:gd name="csY63" fmla="*/ 996603 h 1571187"/>
              <a:gd name="csX64" fmla="*/ 2579345 w 4141111"/>
              <a:gd name="csY64" fmla="*/ 996603 h 1571187"/>
              <a:gd name="csX65" fmla="*/ 2581000 w 4141111"/>
              <a:gd name="csY65" fmla="*/ 996603 h 1571187"/>
              <a:gd name="csX66" fmla="*/ 2581000 w 4141111"/>
              <a:gd name="csY66" fmla="*/ 962226 h 1571187"/>
              <a:gd name="csX67" fmla="*/ 2594894 w 4141111"/>
              <a:gd name="csY67" fmla="*/ 962226 h 1571187"/>
              <a:gd name="csX68" fmla="*/ 2594894 w 4141111"/>
              <a:gd name="csY68" fmla="*/ 928012 h 1571187"/>
              <a:gd name="csX69" fmla="*/ 2600187 w 4141111"/>
              <a:gd name="csY69" fmla="*/ 928012 h 1571187"/>
              <a:gd name="csX70" fmla="*/ 2600187 w 4141111"/>
              <a:gd name="csY70" fmla="*/ 893636 h 1571187"/>
              <a:gd name="csX71" fmla="*/ 2764931 w 4141111"/>
              <a:gd name="csY71" fmla="*/ 893636 h 1571187"/>
              <a:gd name="csX72" fmla="*/ 2766585 w 4141111"/>
              <a:gd name="csY72" fmla="*/ 893636 h 1571187"/>
              <a:gd name="csX73" fmla="*/ 2947044 w 4141111"/>
              <a:gd name="csY73" fmla="*/ 893636 h 1571187"/>
              <a:gd name="csX74" fmla="*/ 2947044 w 4141111"/>
              <a:gd name="csY74" fmla="*/ 859422 h 1571187"/>
              <a:gd name="csX75" fmla="*/ 2950517 w 4141111"/>
              <a:gd name="csY75" fmla="*/ 859422 h 1571187"/>
              <a:gd name="csX76" fmla="*/ 2952337 w 4141111"/>
              <a:gd name="csY76" fmla="*/ 859422 h 1571187"/>
              <a:gd name="csX77" fmla="*/ 2953991 w 4141111"/>
              <a:gd name="csY77" fmla="*/ 859422 h 1571187"/>
              <a:gd name="csX78" fmla="*/ 2955645 w 4141111"/>
              <a:gd name="csY78" fmla="*/ 859422 h 1571187"/>
              <a:gd name="csX79" fmla="*/ 2957464 w 4141111"/>
              <a:gd name="csY79" fmla="*/ 859422 h 1571187"/>
              <a:gd name="csX80" fmla="*/ 2959118 w 4141111"/>
              <a:gd name="csY80" fmla="*/ 859422 h 1571187"/>
              <a:gd name="csX81" fmla="*/ 2960938 w 4141111"/>
              <a:gd name="csY81" fmla="*/ 859422 h 1571187"/>
              <a:gd name="csX82" fmla="*/ 2962592 w 4141111"/>
              <a:gd name="csY82" fmla="*/ 859422 h 1571187"/>
              <a:gd name="csX83" fmla="*/ 2964411 w 4141111"/>
              <a:gd name="csY83" fmla="*/ 859422 h 1571187"/>
              <a:gd name="csX84" fmla="*/ 2967885 w 4141111"/>
              <a:gd name="csY84" fmla="*/ 859422 h 1571187"/>
              <a:gd name="csX85" fmla="*/ 2969539 w 4141111"/>
              <a:gd name="csY85" fmla="*/ 859422 h 1571187"/>
              <a:gd name="csX86" fmla="*/ 2971358 w 4141111"/>
              <a:gd name="csY86" fmla="*/ 859422 h 1571187"/>
              <a:gd name="csX87" fmla="*/ 2971358 w 4141111"/>
              <a:gd name="csY87" fmla="*/ 821608 h 1571187"/>
              <a:gd name="csX88" fmla="*/ 2974832 w 4141111"/>
              <a:gd name="csY88" fmla="*/ 821608 h 1571187"/>
              <a:gd name="csX89" fmla="*/ 2976486 w 4141111"/>
              <a:gd name="csY89" fmla="*/ 821608 h 1571187"/>
              <a:gd name="csX90" fmla="*/ 2986907 w 4141111"/>
              <a:gd name="csY90" fmla="*/ 821608 h 1571187"/>
              <a:gd name="csX91" fmla="*/ 2988726 w 4141111"/>
              <a:gd name="csY91" fmla="*/ 821608 h 1571187"/>
              <a:gd name="csX92" fmla="*/ 2990380 w 4141111"/>
              <a:gd name="csY92" fmla="*/ 821608 h 1571187"/>
              <a:gd name="csX93" fmla="*/ 2992200 w 4141111"/>
              <a:gd name="csY93" fmla="*/ 821608 h 1571187"/>
              <a:gd name="csX94" fmla="*/ 2993854 w 4141111"/>
              <a:gd name="csY94" fmla="*/ 821608 h 1571187"/>
              <a:gd name="csX95" fmla="*/ 2995673 w 4141111"/>
              <a:gd name="csY95" fmla="*/ 821608 h 1571187"/>
              <a:gd name="csX96" fmla="*/ 2997327 w 4141111"/>
              <a:gd name="csY96" fmla="*/ 821608 h 1571187"/>
              <a:gd name="csX97" fmla="*/ 3011221 w 4141111"/>
              <a:gd name="csY97" fmla="*/ 821608 h 1571187"/>
              <a:gd name="csX98" fmla="*/ 3012875 w 4141111"/>
              <a:gd name="csY98" fmla="*/ 821608 h 1571187"/>
              <a:gd name="csX99" fmla="*/ 3014695 w 4141111"/>
              <a:gd name="csY99" fmla="*/ 821608 h 1571187"/>
              <a:gd name="csX100" fmla="*/ 3014695 w 4141111"/>
              <a:gd name="csY100" fmla="*/ 782156 h 1571187"/>
              <a:gd name="csX101" fmla="*/ 3033882 w 4141111"/>
              <a:gd name="csY101" fmla="*/ 782156 h 1571187"/>
              <a:gd name="csX102" fmla="*/ 3035536 w 4141111"/>
              <a:gd name="csY102" fmla="*/ 782156 h 1571187"/>
              <a:gd name="csX103" fmla="*/ 3045957 w 4141111"/>
              <a:gd name="csY103" fmla="*/ 782156 h 1571187"/>
              <a:gd name="csX104" fmla="*/ 3047611 w 4141111"/>
              <a:gd name="csY104" fmla="*/ 782156 h 1571187"/>
              <a:gd name="csX105" fmla="*/ 3049430 w 4141111"/>
              <a:gd name="csY105" fmla="*/ 782156 h 1571187"/>
              <a:gd name="csX106" fmla="*/ 3051084 w 4141111"/>
              <a:gd name="csY106" fmla="*/ 782156 h 1571187"/>
              <a:gd name="csX107" fmla="*/ 3052904 w 4141111"/>
              <a:gd name="csY107" fmla="*/ 782156 h 1571187"/>
              <a:gd name="csX108" fmla="*/ 3058031 w 4141111"/>
              <a:gd name="csY108" fmla="*/ 782156 h 1571187"/>
              <a:gd name="csX109" fmla="*/ 3059851 w 4141111"/>
              <a:gd name="csY109" fmla="*/ 782156 h 1571187"/>
              <a:gd name="csX110" fmla="*/ 3078872 w 4141111"/>
              <a:gd name="csY110" fmla="*/ 782156 h 1571187"/>
              <a:gd name="csX111" fmla="*/ 3080692 w 4141111"/>
              <a:gd name="csY111" fmla="*/ 782156 h 1571187"/>
              <a:gd name="csX112" fmla="*/ 3085820 w 4141111"/>
              <a:gd name="csY112" fmla="*/ 782156 h 1571187"/>
              <a:gd name="csX113" fmla="*/ 3087639 w 4141111"/>
              <a:gd name="csY113" fmla="*/ 782156 h 1571187"/>
              <a:gd name="csX114" fmla="*/ 3101368 w 4141111"/>
              <a:gd name="csY114" fmla="*/ 782156 h 1571187"/>
              <a:gd name="csX115" fmla="*/ 3103187 w 4141111"/>
              <a:gd name="csY115" fmla="*/ 782156 h 1571187"/>
              <a:gd name="csX116" fmla="*/ 3117081 w 4141111"/>
              <a:gd name="csY116" fmla="*/ 782156 h 1571187"/>
              <a:gd name="csX117" fmla="*/ 3118736 w 4141111"/>
              <a:gd name="csY117" fmla="*/ 782156 h 1571187"/>
              <a:gd name="csX118" fmla="*/ 3122209 w 4141111"/>
              <a:gd name="csY118" fmla="*/ 782156 h 1571187"/>
              <a:gd name="csX119" fmla="*/ 3123863 w 4141111"/>
              <a:gd name="csY119" fmla="*/ 782156 h 1571187"/>
              <a:gd name="csX120" fmla="*/ 3125682 w 4141111"/>
              <a:gd name="csY120" fmla="*/ 782156 h 1571187"/>
              <a:gd name="csX121" fmla="*/ 3127337 w 4141111"/>
              <a:gd name="csY121" fmla="*/ 782156 h 1571187"/>
              <a:gd name="csX122" fmla="*/ 3129156 w 4141111"/>
              <a:gd name="csY122" fmla="*/ 782156 h 1571187"/>
              <a:gd name="csX123" fmla="*/ 3130975 w 4141111"/>
              <a:gd name="csY123" fmla="*/ 782156 h 1571187"/>
              <a:gd name="csX124" fmla="*/ 3141396 w 4141111"/>
              <a:gd name="csY124" fmla="*/ 782156 h 1571187"/>
              <a:gd name="csX125" fmla="*/ 3143050 w 4141111"/>
              <a:gd name="csY125" fmla="*/ 782156 h 1571187"/>
              <a:gd name="csX126" fmla="*/ 3149997 w 4141111"/>
              <a:gd name="csY126" fmla="*/ 782156 h 1571187"/>
              <a:gd name="csX127" fmla="*/ 3151651 w 4141111"/>
              <a:gd name="csY127" fmla="*/ 782156 h 1571187"/>
              <a:gd name="csX128" fmla="*/ 3153470 w 4141111"/>
              <a:gd name="csY128" fmla="*/ 782156 h 1571187"/>
              <a:gd name="csX129" fmla="*/ 3155125 w 4141111"/>
              <a:gd name="csY129" fmla="*/ 782156 h 1571187"/>
              <a:gd name="csX130" fmla="*/ 3160418 w 4141111"/>
              <a:gd name="csY130" fmla="*/ 782156 h 1571187"/>
              <a:gd name="csX131" fmla="*/ 3162072 w 4141111"/>
              <a:gd name="csY131" fmla="*/ 782156 h 1571187"/>
              <a:gd name="csX132" fmla="*/ 3177785 w 4141111"/>
              <a:gd name="csY132" fmla="*/ 782156 h 1571187"/>
              <a:gd name="csX133" fmla="*/ 3179605 w 4141111"/>
              <a:gd name="csY133" fmla="*/ 782156 h 1571187"/>
              <a:gd name="csX134" fmla="*/ 3184733 w 4141111"/>
              <a:gd name="csY134" fmla="*/ 782156 h 1571187"/>
              <a:gd name="csX135" fmla="*/ 3186387 w 4141111"/>
              <a:gd name="csY135" fmla="*/ 782156 h 1571187"/>
              <a:gd name="csX136" fmla="*/ 3208882 w 4141111"/>
              <a:gd name="csY136" fmla="*/ 782156 h 1571187"/>
              <a:gd name="csX137" fmla="*/ 3210701 w 4141111"/>
              <a:gd name="csY137" fmla="*/ 782156 h 1571187"/>
              <a:gd name="csX138" fmla="*/ 3221122 w 4141111"/>
              <a:gd name="csY138" fmla="*/ 782156 h 1571187"/>
              <a:gd name="csX139" fmla="*/ 3222776 w 4141111"/>
              <a:gd name="csY139" fmla="*/ 782156 h 1571187"/>
              <a:gd name="csX140" fmla="*/ 3231542 w 4141111"/>
              <a:gd name="csY140" fmla="*/ 782156 h 1571187"/>
              <a:gd name="csX141" fmla="*/ 3233362 w 4141111"/>
              <a:gd name="csY141" fmla="*/ 782156 h 1571187"/>
              <a:gd name="csX142" fmla="*/ 3235016 w 4141111"/>
              <a:gd name="csY142" fmla="*/ 782156 h 1571187"/>
              <a:gd name="csX143" fmla="*/ 3236670 w 4141111"/>
              <a:gd name="csY143" fmla="*/ 782156 h 1571187"/>
              <a:gd name="csX144" fmla="*/ 3240144 w 4141111"/>
              <a:gd name="csY144" fmla="*/ 782156 h 1571187"/>
              <a:gd name="csX145" fmla="*/ 3241963 w 4141111"/>
              <a:gd name="csY145" fmla="*/ 782156 h 1571187"/>
              <a:gd name="csX146" fmla="*/ 3248910 w 4141111"/>
              <a:gd name="csY146" fmla="*/ 782156 h 1571187"/>
              <a:gd name="csX147" fmla="*/ 3250564 w 4141111"/>
              <a:gd name="csY147" fmla="*/ 782156 h 1571187"/>
              <a:gd name="csX148" fmla="*/ 3267932 w 4141111"/>
              <a:gd name="csY148" fmla="*/ 782156 h 1571187"/>
              <a:gd name="csX149" fmla="*/ 3269586 w 4141111"/>
              <a:gd name="csY149" fmla="*/ 782156 h 1571187"/>
              <a:gd name="csX150" fmla="*/ 3283646 w 4141111"/>
              <a:gd name="csY150" fmla="*/ 782156 h 1571187"/>
              <a:gd name="csX151" fmla="*/ 3285299 w 4141111"/>
              <a:gd name="csY151" fmla="*/ 782156 h 1571187"/>
              <a:gd name="csX152" fmla="*/ 3287119 w 4141111"/>
              <a:gd name="csY152" fmla="*/ 782156 h 1571187"/>
              <a:gd name="csX153" fmla="*/ 3288773 w 4141111"/>
              <a:gd name="csY153" fmla="*/ 782156 h 1571187"/>
              <a:gd name="csX154" fmla="*/ 3292247 w 4141111"/>
              <a:gd name="csY154" fmla="*/ 782156 h 1571187"/>
              <a:gd name="csX155" fmla="*/ 3293901 w 4141111"/>
              <a:gd name="csY155" fmla="*/ 782156 h 1571187"/>
              <a:gd name="csX156" fmla="*/ 3295720 w 4141111"/>
              <a:gd name="csY156" fmla="*/ 782156 h 1571187"/>
              <a:gd name="csX157" fmla="*/ 3297374 w 4141111"/>
              <a:gd name="csY157" fmla="*/ 782156 h 1571187"/>
              <a:gd name="csX158" fmla="*/ 3314742 w 4141111"/>
              <a:gd name="csY158" fmla="*/ 782156 h 1571187"/>
              <a:gd name="csX159" fmla="*/ 3316396 w 4141111"/>
              <a:gd name="csY159" fmla="*/ 782156 h 1571187"/>
              <a:gd name="csX160" fmla="*/ 3318216 w 4141111"/>
              <a:gd name="csY160" fmla="*/ 782156 h 1571187"/>
              <a:gd name="csX161" fmla="*/ 3319869 w 4141111"/>
              <a:gd name="csY161" fmla="*/ 782156 h 1571187"/>
              <a:gd name="csX162" fmla="*/ 3323508 w 4141111"/>
              <a:gd name="csY162" fmla="*/ 782156 h 1571187"/>
              <a:gd name="csX163" fmla="*/ 3325162 w 4141111"/>
              <a:gd name="csY163" fmla="*/ 782156 h 1571187"/>
              <a:gd name="csX164" fmla="*/ 3330455 w 4141111"/>
              <a:gd name="csY164" fmla="*/ 782156 h 1571187"/>
              <a:gd name="csX165" fmla="*/ 3330455 w 4141111"/>
              <a:gd name="csY165" fmla="*/ 730755 h 1571187"/>
              <a:gd name="csX166" fmla="*/ 3333929 w 4141111"/>
              <a:gd name="csY166" fmla="*/ 730755 h 1571187"/>
              <a:gd name="csX167" fmla="*/ 3333929 w 4141111"/>
              <a:gd name="csY167" fmla="*/ 677389 h 1571187"/>
              <a:gd name="csX168" fmla="*/ 3335583 w 4141111"/>
              <a:gd name="csY168" fmla="*/ 677389 h 1571187"/>
              <a:gd name="csX169" fmla="*/ 3335583 w 4141111"/>
              <a:gd name="csY169" fmla="*/ 626150 h 1571187"/>
              <a:gd name="csX170" fmla="*/ 3347658 w 4141111"/>
              <a:gd name="csY170" fmla="*/ 626150 h 1571187"/>
              <a:gd name="csX171" fmla="*/ 3349477 w 4141111"/>
              <a:gd name="csY171" fmla="*/ 626150 h 1571187"/>
              <a:gd name="csX172" fmla="*/ 3354605 w 4141111"/>
              <a:gd name="csY172" fmla="*/ 626150 h 1571187"/>
              <a:gd name="csX173" fmla="*/ 3354605 w 4141111"/>
              <a:gd name="csY173" fmla="*/ 572948 h 1571187"/>
              <a:gd name="csX174" fmla="*/ 3358078 w 4141111"/>
              <a:gd name="csY174" fmla="*/ 572948 h 1571187"/>
              <a:gd name="csX175" fmla="*/ 3359898 w 4141111"/>
              <a:gd name="csY175" fmla="*/ 572948 h 1571187"/>
              <a:gd name="csX176" fmla="*/ 3361552 w 4141111"/>
              <a:gd name="csY176" fmla="*/ 572948 h 1571187"/>
              <a:gd name="csX177" fmla="*/ 3363371 w 4141111"/>
              <a:gd name="csY177" fmla="*/ 572948 h 1571187"/>
              <a:gd name="csX178" fmla="*/ 3389340 w 4141111"/>
              <a:gd name="csY178" fmla="*/ 572948 h 1571187"/>
              <a:gd name="csX179" fmla="*/ 3389340 w 4141111"/>
              <a:gd name="csY179" fmla="*/ 517945 h 1571187"/>
              <a:gd name="csX180" fmla="*/ 3401415 w 4141111"/>
              <a:gd name="csY180" fmla="*/ 517945 h 1571187"/>
              <a:gd name="csX181" fmla="*/ 3403234 w 4141111"/>
              <a:gd name="csY181" fmla="*/ 517945 h 1571187"/>
              <a:gd name="csX182" fmla="*/ 3418948 w 4141111"/>
              <a:gd name="csY182" fmla="*/ 517945 h 1571187"/>
              <a:gd name="csX183" fmla="*/ 3420602 w 4141111"/>
              <a:gd name="csY183" fmla="*/ 517945 h 1571187"/>
              <a:gd name="csX184" fmla="*/ 3422421 w 4141111"/>
              <a:gd name="csY184" fmla="*/ 517945 h 1571187"/>
              <a:gd name="csX185" fmla="*/ 3422421 w 4141111"/>
              <a:gd name="csY185" fmla="*/ 461305 h 1571187"/>
              <a:gd name="csX186" fmla="*/ 3432676 w 4141111"/>
              <a:gd name="csY186" fmla="*/ 461305 h 1571187"/>
              <a:gd name="csX187" fmla="*/ 3432676 w 4141111"/>
              <a:gd name="csY187" fmla="*/ 404829 h 1571187"/>
              <a:gd name="csX188" fmla="*/ 3434496 w 4141111"/>
              <a:gd name="csY188" fmla="*/ 404829 h 1571187"/>
              <a:gd name="csX189" fmla="*/ 3436150 w 4141111"/>
              <a:gd name="csY189" fmla="*/ 404829 h 1571187"/>
              <a:gd name="csX190" fmla="*/ 3441443 w 4141111"/>
              <a:gd name="csY190" fmla="*/ 404829 h 1571187"/>
              <a:gd name="csX191" fmla="*/ 3443097 w 4141111"/>
              <a:gd name="csY191" fmla="*/ 404829 h 1571187"/>
              <a:gd name="csX192" fmla="*/ 3444917 w 4141111"/>
              <a:gd name="csY192" fmla="*/ 404829 h 1571187"/>
              <a:gd name="csX193" fmla="*/ 3446570 w 4141111"/>
              <a:gd name="csY193" fmla="*/ 404829 h 1571187"/>
              <a:gd name="csX194" fmla="*/ 3460465 w 4141111"/>
              <a:gd name="csY194" fmla="*/ 404829 h 1571187"/>
              <a:gd name="csX195" fmla="*/ 3462119 w 4141111"/>
              <a:gd name="csY195" fmla="*/ 404829 h 1571187"/>
              <a:gd name="csX196" fmla="*/ 3463938 w 4141111"/>
              <a:gd name="csY196" fmla="*/ 404829 h 1571187"/>
              <a:gd name="csX197" fmla="*/ 3488253 w 4141111"/>
              <a:gd name="csY197" fmla="*/ 404829 h 1571187"/>
              <a:gd name="csX198" fmla="*/ 3489907 w 4141111"/>
              <a:gd name="csY198" fmla="*/ 404829 h 1571187"/>
              <a:gd name="csX199" fmla="*/ 3491727 w 4141111"/>
              <a:gd name="csY199" fmla="*/ 404829 h 1571187"/>
              <a:gd name="csX200" fmla="*/ 3493381 w 4141111"/>
              <a:gd name="csY200" fmla="*/ 404829 h 1571187"/>
              <a:gd name="csX201" fmla="*/ 3495200 w 4141111"/>
              <a:gd name="csY201" fmla="*/ 404829 h 1571187"/>
              <a:gd name="csX202" fmla="*/ 3503801 w 4141111"/>
              <a:gd name="csY202" fmla="*/ 404829 h 1571187"/>
              <a:gd name="csX203" fmla="*/ 3505621 w 4141111"/>
              <a:gd name="csY203" fmla="*/ 404829 h 1571187"/>
              <a:gd name="csX204" fmla="*/ 3531590 w 4141111"/>
              <a:gd name="csY204" fmla="*/ 404829 h 1571187"/>
              <a:gd name="csX205" fmla="*/ 3533409 w 4141111"/>
              <a:gd name="csY205" fmla="*/ 404829 h 1571187"/>
              <a:gd name="csX206" fmla="*/ 3561032 w 4141111"/>
              <a:gd name="csY206" fmla="*/ 404829 h 1571187"/>
              <a:gd name="csX207" fmla="*/ 3562851 w 4141111"/>
              <a:gd name="csY207" fmla="*/ 404829 h 1571187"/>
              <a:gd name="csX208" fmla="*/ 3568144 w 4141111"/>
              <a:gd name="csY208" fmla="*/ 404829 h 1571187"/>
              <a:gd name="csX209" fmla="*/ 3569798 w 4141111"/>
              <a:gd name="csY209" fmla="*/ 404829 h 1571187"/>
              <a:gd name="csX210" fmla="*/ 3576746 w 4141111"/>
              <a:gd name="csY210" fmla="*/ 404829 h 1571187"/>
              <a:gd name="csX211" fmla="*/ 3578399 w 4141111"/>
              <a:gd name="csY211" fmla="*/ 404829 h 1571187"/>
              <a:gd name="csX212" fmla="*/ 3607842 w 4141111"/>
              <a:gd name="csY212" fmla="*/ 404829 h 1571187"/>
              <a:gd name="csX213" fmla="*/ 3609661 w 4141111"/>
              <a:gd name="csY213" fmla="*/ 404829 h 1571187"/>
              <a:gd name="csX214" fmla="*/ 3614954 w 4141111"/>
              <a:gd name="csY214" fmla="*/ 404829 h 1571187"/>
              <a:gd name="csX215" fmla="*/ 3614954 w 4141111"/>
              <a:gd name="csY215" fmla="*/ 336239 h 1571187"/>
              <a:gd name="csX216" fmla="*/ 3635630 w 4141111"/>
              <a:gd name="csY216" fmla="*/ 336239 h 1571187"/>
              <a:gd name="csX217" fmla="*/ 3637449 w 4141111"/>
              <a:gd name="csY217" fmla="*/ 336239 h 1571187"/>
              <a:gd name="csX218" fmla="*/ 3647870 w 4141111"/>
              <a:gd name="csY218" fmla="*/ 336239 h 1571187"/>
              <a:gd name="csX219" fmla="*/ 3649524 w 4141111"/>
              <a:gd name="csY219" fmla="*/ 336239 h 1571187"/>
              <a:gd name="csX220" fmla="*/ 3658125 w 4141111"/>
              <a:gd name="csY220" fmla="*/ 336239 h 1571187"/>
              <a:gd name="csX221" fmla="*/ 3659945 w 4141111"/>
              <a:gd name="csY221" fmla="*/ 336239 h 1571187"/>
              <a:gd name="csX222" fmla="*/ 3661764 w 4141111"/>
              <a:gd name="csY222" fmla="*/ 336239 h 1571187"/>
              <a:gd name="csX223" fmla="*/ 3673839 w 4141111"/>
              <a:gd name="csY223" fmla="*/ 336239 h 1571187"/>
              <a:gd name="csX224" fmla="*/ 3673839 w 4141111"/>
              <a:gd name="csY224" fmla="*/ 262410 h 1571187"/>
              <a:gd name="csX225" fmla="*/ 3682440 w 4141111"/>
              <a:gd name="csY225" fmla="*/ 262410 h 1571187"/>
              <a:gd name="csX226" fmla="*/ 3684260 w 4141111"/>
              <a:gd name="csY226" fmla="*/ 262410 h 1571187"/>
              <a:gd name="csX227" fmla="*/ 3691206 w 4141111"/>
              <a:gd name="csY227" fmla="*/ 262410 h 1571187"/>
              <a:gd name="csX228" fmla="*/ 3692861 w 4141111"/>
              <a:gd name="csY228" fmla="*/ 262410 h 1571187"/>
              <a:gd name="csX229" fmla="*/ 3703281 w 4141111"/>
              <a:gd name="csY229" fmla="*/ 262410 h 1571187"/>
              <a:gd name="csX230" fmla="*/ 3703281 w 4141111"/>
              <a:gd name="csY230" fmla="*/ 185144 h 1571187"/>
              <a:gd name="csX231" fmla="*/ 3713702 w 4141111"/>
              <a:gd name="csY231" fmla="*/ 185144 h 1571187"/>
              <a:gd name="csX232" fmla="*/ 3715521 w 4141111"/>
              <a:gd name="csY232" fmla="*/ 185144 h 1571187"/>
              <a:gd name="csX233" fmla="*/ 3725942 w 4141111"/>
              <a:gd name="csY233" fmla="*/ 185144 h 1571187"/>
              <a:gd name="csX234" fmla="*/ 3727596 w 4141111"/>
              <a:gd name="csY234" fmla="*/ 185144 h 1571187"/>
              <a:gd name="csX235" fmla="*/ 3746618 w 4141111"/>
              <a:gd name="csY235" fmla="*/ 185144 h 1571187"/>
              <a:gd name="csX236" fmla="*/ 3748437 w 4141111"/>
              <a:gd name="csY236" fmla="*/ 185144 h 1571187"/>
              <a:gd name="csX237" fmla="*/ 3769278 w 4141111"/>
              <a:gd name="csY237" fmla="*/ 185144 h 1571187"/>
              <a:gd name="csX238" fmla="*/ 3770932 w 4141111"/>
              <a:gd name="csY238" fmla="*/ 185144 h 1571187"/>
              <a:gd name="csX239" fmla="*/ 3774406 w 4141111"/>
              <a:gd name="csY239" fmla="*/ 185144 h 1571187"/>
              <a:gd name="csX240" fmla="*/ 3776226 w 4141111"/>
              <a:gd name="csY240" fmla="*/ 185144 h 1571187"/>
              <a:gd name="csX241" fmla="*/ 3790120 w 4141111"/>
              <a:gd name="csY241" fmla="*/ 185144 h 1571187"/>
              <a:gd name="csX242" fmla="*/ 3791774 w 4141111"/>
              <a:gd name="csY242" fmla="*/ 185144 h 1571187"/>
              <a:gd name="csX243" fmla="*/ 3828163 w 4141111"/>
              <a:gd name="csY243" fmla="*/ 185144 h 1571187"/>
              <a:gd name="csX244" fmla="*/ 3829983 w 4141111"/>
              <a:gd name="csY244" fmla="*/ 185144 h 1571187"/>
              <a:gd name="csX245" fmla="*/ 3831636 w 4141111"/>
              <a:gd name="csY245" fmla="*/ 185144 h 1571187"/>
              <a:gd name="csX246" fmla="*/ 3833456 w 4141111"/>
              <a:gd name="csY246" fmla="*/ 185144 h 1571187"/>
              <a:gd name="csX247" fmla="*/ 3852643 w 4141111"/>
              <a:gd name="csY247" fmla="*/ 185144 h 1571187"/>
              <a:gd name="csX248" fmla="*/ 3854297 w 4141111"/>
              <a:gd name="csY248" fmla="*/ 185144 h 1571187"/>
              <a:gd name="csX249" fmla="*/ 3855951 w 4141111"/>
              <a:gd name="csY249" fmla="*/ 185144 h 1571187"/>
              <a:gd name="csX250" fmla="*/ 3855951 w 4141111"/>
              <a:gd name="csY250" fmla="*/ 95928 h 1571187"/>
              <a:gd name="csX251" fmla="*/ 3864717 w 4141111"/>
              <a:gd name="csY251" fmla="*/ 95928 h 1571187"/>
              <a:gd name="csX252" fmla="*/ 3866372 w 4141111"/>
              <a:gd name="csY252" fmla="*/ 95928 h 1571187"/>
              <a:gd name="csX253" fmla="*/ 3873319 w 4141111"/>
              <a:gd name="csY253" fmla="*/ 95928 h 1571187"/>
              <a:gd name="csX254" fmla="*/ 3875138 w 4141111"/>
              <a:gd name="csY254" fmla="*/ 95928 h 1571187"/>
              <a:gd name="csX255" fmla="*/ 3880266 w 4141111"/>
              <a:gd name="csY255" fmla="*/ 95928 h 1571187"/>
              <a:gd name="csX256" fmla="*/ 3880266 w 4141111"/>
              <a:gd name="csY256" fmla="*/ 0 h 1571187"/>
              <a:gd name="csX257" fmla="*/ 3942624 w 4141111"/>
              <a:gd name="csY257" fmla="*/ 0 h 1571187"/>
              <a:gd name="csX258" fmla="*/ 3944443 w 4141111"/>
              <a:gd name="csY258" fmla="*/ 0 h 1571187"/>
              <a:gd name="csX259" fmla="*/ 3954864 w 4141111"/>
              <a:gd name="csY259" fmla="*/ 0 h 1571187"/>
              <a:gd name="csX260" fmla="*/ 3956683 w 4141111"/>
              <a:gd name="csY260" fmla="*/ 0 h 1571187"/>
              <a:gd name="csX261" fmla="*/ 3963465 w 4141111"/>
              <a:gd name="csY261" fmla="*/ 0 h 1571187"/>
              <a:gd name="csX262" fmla="*/ 3965285 w 4141111"/>
              <a:gd name="csY262" fmla="*/ 0 h 1571187"/>
              <a:gd name="csX263" fmla="*/ 3972232 w 4141111"/>
              <a:gd name="csY263" fmla="*/ 0 h 1571187"/>
              <a:gd name="csX264" fmla="*/ 3973886 w 4141111"/>
              <a:gd name="csY264" fmla="*/ 0 h 1571187"/>
              <a:gd name="csX265" fmla="*/ 3987780 w 4141111"/>
              <a:gd name="csY265" fmla="*/ 0 h 1571187"/>
              <a:gd name="csX266" fmla="*/ 3989434 w 4141111"/>
              <a:gd name="csY266" fmla="*/ 0 h 1571187"/>
              <a:gd name="csX267" fmla="*/ 4003494 w 4141111"/>
              <a:gd name="csY267" fmla="*/ 0 h 1571187"/>
              <a:gd name="csX268" fmla="*/ 4005148 w 4141111"/>
              <a:gd name="csY268" fmla="*/ 0 h 1571187"/>
              <a:gd name="csX269" fmla="*/ 4006967 w 4141111"/>
              <a:gd name="csY269" fmla="*/ 0 h 1571187"/>
              <a:gd name="csX270" fmla="*/ 4008621 w 4141111"/>
              <a:gd name="csY270" fmla="*/ 0 h 1571187"/>
              <a:gd name="csX271" fmla="*/ 4022515 w 4141111"/>
              <a:gd name="csY271" fmla="*/ 0 h 1571187"/>
              <a:gd name="csX272" fmla="*/ 4024169 w 4141111"/>
              <a:gd name="csY272" fmla="*/ 0 h 1571187"/>
              <a:gd name="csX273" fmla="*/ 4029462 w 4141111"/>
              <a:gd name="csY273" fmla="*/ 0 h 1571187"/>
              <a:gd name="csX274" fmla="*/ 4031116 w 4141111"/>
              <a:gd name="csY274" fmla="*/ 0 h 1571187"/>
              <a:gd name="csX275" fmla="*/ 4032936 w 4141111"/>
              <a:gd name="csY275" fmla="*/ 0 h 1571187"/>
              <a:gd name="csX276" fmla="*/ 4034590 w 4141111"/>
              <a:gd name="csY276" fmla="*/ 0 h 1571187"/>
              <a:gd name="csX277" fmla="*/ 4036409 w 4141111"/>
              <a:gd name="csY277" fmla="*/ 0 h 1571187"/>
              <a:gd name="csX278" fmla="*/ 4050303 w 4141111"/>
              <a:gd name="csY278" fmla="*/ 0 h 1571187"/>
              <a:gd name="csX279" fmla="*/ 4051957 w 4141111"/>
              <a:gd name="csY279" fmla="*/ 0 h 1571187"/>
              <a:gd name="csX280" fmla="*/ 4062378 w 4141111"/>
              <a:gd name="csY280" fmla="*/ 0 h 1571187"/>
              <a:gd name="csX281" fmla="*/ 4064197 w 4141111"/>
              <a:gd name="csY281" fmla="*/ 0 h 1571187"/>
              <a:gd name="csX282" fmla="*/ 4065852 w 4141111"/>
              <a:gd name="csY282" fmla="*/ 0 h 1571187"/>
              <a:gd name="csX283" fmla="*/ 4067671 w 4141111"/>
              <a:gd name="csY283" fmla="*/ 0 h 1571187"/>
              <a:gd name="csX284" fmla="*/ 4086693 w 4141111"/>
              <a:gd name="csY284" fmla="*/ 0 h 1571187"/>
              <a:gd name="csX285" fmla="*/ 4088347 w 4141111"/>
              <a:gd name="csY285" fmla="*/ 0 h 1571187"/>
              <a:gd name="csX286" fmla="*/ 4093640 w 4141111"/>
              <a:gd name="csY286" fmla="*/ 0 h 1571187"/>
              <a:gd name="csX287" fmla="*/ 4095459 w 4141111"/>
              <a:gd name="csY287" fmla="*/ 0 h 1571187"/>
              <a:gd name="csX288" fmla="*/ 4097114 w 4141111"/>
              <a:gd name="csY288" fmla="*/ 0 h 1571187"/>
              <a:gd name="csX289" fmla="*/ 4098933 w 4141111"/>
              <a:gd name="csY289" fmla="*/ 0 h 1571187"/>
              <a:gd name="csX290" fmla="*/ 4117954 w 4141111"/>
              <a:gd name="csY290" fmla="*/ 0 h 1571187"/>
              <a:gd name="csX291" fmla="*/ 4119609 w 4141111"/>
              <a:gd name="csY291" fmla="*/ 0 h 1571187"/>
              <a:gd name="csX292" fmla="*/ 4121428 w 4141111"/>
              <a:gd name="csY292" fmla="*/ 0 h 1571187"/>
              <a:gd name="csX293" fmla="*/ 4123082 w 4141111"/>
              <a:gd name="csY293" fmla="*/ 0 h 1571187"/>
              <a:gd name="csX294" fmla="*/ 4141112 w 4141111"/>
              <a:gd name="csY294" fmla="*/ 0 h 15711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Lst>
            <a:rect l="l" t="t" r="r" b="b"/>
            <a:pathLst>
              <a:path w="4141111" h="1571187">
                <a:moveTo>
                  <a:pt x="0" y="1571188"/>
                </a:moveTo>
                <a:lnTo>
                  <a:pt x="164745" y="1571188"/>
                </a:lnTo>
                <a:lnTo>
                  <a:pt x="166399" y="1571188"/>
                </a:lnTo>
                <a:lnTo>
                  <a:pt x="263658" y="1571188"/>
                </a:lnTo>
                <a:lnTo>
                  <a:pt x="265312" y="1571188"/>
                </a:lnTo>
                <a:lnTo>
                  <a:pt x="485633" y="1571188"/>
                </a:lnTo>
                <a:lnTo>
                  <a:pt x="487452" y="1571188"/>
                </a:lnTo>
                <a:lnTo>
                  <a:pt x="537736" y="1571188"/>
                </a:lnTo>
                <a:lnTo>
                  <a:pt x="539390" y="1571188"/>
                </a:lnTo>
                <a:lnTo>
                  <a:pt x="556757" y="1571188"/>
                </a:lnTo>
                <a:lnTo>
                  <a:pt x="558412" y="1571188"/>
                </a:lnTo>
                <a:lnTo>
                  <a:pt x="560231" y="1571188"/>
                </a:lnTo>
                <a:lnTo>
                  <a:pt x="561885" y="1571188"/>
                </a:lnTo>
                <a:lnTo>
                  <a:pt x="594966" y="1571188"/>
                </a:lnTo>
                <a:lnTo>
                  <a:pt x="596620" y="1571188"/>
                </a:lnTo>
                <a:lnTo>
                  <a:pt x="750945" y="1571188"/>
                </a:lnTo>
                <a:lnTo>
                  <a:pt x="752764" y="1571188"/>
                </a:lnTo>
                <a:lnTo>
                  <a:pt x="825708" y="1571188"/>
                </a:lnTo>
                <a:lnTo>
                  <a:pt x="825708" y="1536974"/>
                </a:lnTo>
                <a:lnTo>
                  <a:pt x="849857" y="1536974"/>
                </a:lnTo>
                <a:lnTo>
                  <a:pt x="851677" y="1536974"/>
                </a:lnTo>
                <a:lnTo>
                  <a:pt x="1014767" y="1536974"/>
                </a:lnTo>
                <a:lnTo>
                  <a:pt x="1016422" y="1536974"/>
                </a:lnTo>
                <a:lnTo>
                  <a:pt x="1097967" y="1536974"/>
                </a:lnTo>
                <a:lnTo>
                  <a:pt x="1097967" y="1504398"/>
                </a:lnTo>
                <a:lnTo>
                  <a:pt x="1129229" y="1504398"/>
                </a:lnTo>
                <a:lnTo>
                  <a:pt x="1129229" y="1470021"/>
                </a:lnTo>
                <a:lnTo>
                  <a:pt x="1474266" y="1470021"/>
                </a:lnTo>
                <a:lnTo>
                  <a:pt x="1474266" y="1437445"/>
                </a:lnTo>
                <a:lnTo>
                  <a:pt x="1505528" y="1437445"/>
                </a:lnTo>
                <a:lnTo>
                  <a:pt x="1505528" y="1404869"/>
                </a:lnTo>
                <a:lnTo>
                  <a:pt x="1602787" y="1404869"/>
                </a:lnTo>
                <a:lnTo>
                  <a:pt x="1602787" y="1370492"/>
                </a:lnTo>
                <a:lnTo>
                  <a:pt x="1654724" y="1370492"/>
                </a:lnTo>
                <a:lnTo>
                  <a:pt x="1654724" y="1337916"/>
                </a:lnTo>
                <a:lnTo>
                  <a:pt x="1658198" y="1337916"/>
                </a:lnTo>
                <a:lnTo>
                  <a:pt x="1660017" y="1337916"/>
                </a:lnTo>
                <a:lnTo>
                  <a:pt x="1691279" y="1337916"/>
                </a:lnTo>
                <a:lnTo>
                  <a:pt x="1691279" y="1303703"/>
                </a:lnTo>
                <a:lnTo>
                  <a:pt x="1876865" y="1303703"/>
                </a:lnTo>
                <a:lnTo>
                  <a:pt x="1878519" y="1303703"/>
                </a:lnTo>
                <a:lnTo>
                  <a:pt x="1907961" y="1303703"/>
                </a:lnTo>
                <a:lnTo>
                  <a:pt x="1909781" y="1303703"/>
                </a:lnTo>
                <a:lnTo>
                  <a:pt x="1975778" y="1303703"/>
                </a:lnTo>
                <a:lnTo>
                  <a:pt x="1975778" y="1269326"/>
                </a:lnTo>
                <a:lnTo>
                  <a:pt x="2026061" y="1269326"/>
                </a:lnTo>
                <a:lnTo>
                  <a:pt x="2026061" y="1236750"/>
                </a:lnTo>
                <a:lnTo>
                  <a:pt x="2211647" y="1236750"/>
                </a:lnTo>
                <a:lnTo>
                  <a:pt x="2211647" y="1202537"/>
                </a:lnTo>
                <a:lnTo>
                  <a:pt x="2227196" y="1202537"/>
                </a:lnTo>
                <a:lnTo>
                  <a:pt x="2228850" y="1202537"/>
                </a:lnTo>
                <a:lnTo>
                  <a:pt x="2228850" y="1133783"/>
                </a:lnTo>
                <a:lnTo>
                  <a:pt x="2232323" y="1133783"/>
                </a:lnTo>
                <a:lnTo>
                  <a:pt x="2232323" y="1099406"/>
                </a:lnTo>
                <a:lnTo>
                  <a:pt x="2235797" y="1099406"/>
                </a:lnTo>
                <a:lnTo>
                  <a:pt x="2235797" y="1065193"/>
                </a:lnTo>
                <a:lnTo>
                  <a:pt x="2279298" y="1065193"/>
                </a:lnTo>
                <a:lnTo>
                  <a:pt x="2280953" y="1065193"/>
                </a:lnTo>
                <a:lnTo>
                  <a:pt x="2433623" y="1065193"/>
                </a:lnTo>
                <a:lnTo>
                  <a:pt x="2433623" y="1030816"/>
                </a:lnTo>
                <a:lnTo>
                  <a:pt x="2508221" y="1030816"/>
                </a:lnTo>
                <a:lnTo>
                  <a:pt x="2509875" y="1030816"/>
                </a:lnTo>
                <a:lnTo>
                  <a:pt x="2568925" y="1030816"/>
                </a:lnTo>
                <a:lnTo>
                  <a:pt x="2568925" y="996603"/>
                </a:lnTo>
                <a:lnTo>
                  <a:pt x="2579345" y="996603"/>
                </a:lnTo>
                <a:lnTo>
                  <a:pt x="2581000" y="996603"/>
                </a:lnTo>
                <a:lnTo>
                  <a:pt x="2581000" y="962226"/>
                </a:lnTo>
                <a:lnTo>
                  <a:pt x="2594894" y="962226"/>
                </a:lnTo>
                <a:lnTo>
                  <a:pt x="2594894" y="928012"/>
                </a:lnTo>
                <a:lnTo>
                  <a:pt x="2600187" y="928012"/>
                </a:lnTo>
                <a:lnTo>
                  <a:pt x="2600187" y="893636"/>
                </a:lnTo>
                <a:lnTo>
                  <a:pt x="2764931" y="893636"/>
                </a:lnTo>
                <a:lnTo>
                  <a:pt x="2766585" y="893636"/>
                </a:lnTo>
                <a:lnTo>
                  <a:pt x="2947044" y="893636"/>
                </a:lnTo>
                <a:lnTo>
                  <a:pt x="2947044" y="859422"/>
                </a:lnTo>
                <a:lnTo>
                  <a:pt x="2950517" y="859422"/>
                </a:lnTo>
                <a:lnTo>
                  <a:pt x="2952337" y="859422"/>
                </a:lnTo>
                <a:lnTo>
                  <a:pt x="2953991" y="859422"/>
                </a:lnTo>
                <a:lnTo>
                  <a:pt x="2955645" y="859422"/>
                </a:lnTo>
                <a:lnTo>
                  <a:pt x="2957464" y="859422"/>
                </a:lnTo>
                <a:lnTo>
                  <a:pt x="2959118" y="859422"/>
                </a:lnTo>
                <a:lnTo>
                  <a:pt x="2960938" y="859422"/>
                </a:lnTo>
                <a:lnTo>
                  <a:pt x="2962592" y="859422"/>
                </a:lnTo>
                <a:lnTo>
                  <a:pt x="2964411" y="859422"/>
                </a:lnTo>
                <a:lnTo>
                  <a:pt x="2967885" y="859422"/>
                </a:lnTo>
                <a:lnTo>
                  <a:pt x="2969539" y="859422"/>
                </a:lnTo>
                <a:lnTo>
                  <a:pt x="2971358" y="859422"/>
                </a:lnTo>
                <a:lnTo>
                  <a:pt x="2971358" y="821608"/>
                </a:lnTo>
                <a:lnTo>
                  <a:pt x="2974832" y="821608"/>
                </a:lnTo>
                <a:lnTo>
                  <a:pt x="2976486" y="821608"/>
                </a:lnTo>
                <a:lnTo>
                  <a:pt x="2986907" y="821608"/>
                </a:lnTo>
                <a:lnTo>
                  <a:pt x="2988726" y="821608"/>
                </a:lnTo>
                <a:lnTo>
                  <a:pt x="2990380" y="821608"/>
                </a:lnTo>
                <a:lnTo>
                  <a:pt x="2992200" y="821608"/>
                </a:lnTo>
                <a:lnTo>
                  <a:pt x="2993854" y="821608"/>
                </a:lnTo>
                <a:lnTo>
                  <a:pt x="2995673" y="821608"/>
                </a:lnTo>
                <a:lnTo>
                  <a:pt x="2997327" y="821608"/>
                </a:lnTo>
                <a:lnTo>
                  <a:pt x="3011221" y="821608"/>
                </a:lnTo>
                <a:lnTo>
                  <a:pt x="3012875" y="821608"/>
                </a:lnTo>
                <a:lnTo>
                  <a:pt x="3014695" y="821608"/>
                </a:lnTo>
                <a:lnTo>
                  <a:pt x="3014695" y="782156"/>
                </a:lnTo>
                <a:lnTo>
                  <a:pt x="3033882" y="782156"/>
                </a:lnTo>
                <a:lnTo>
                  <a:pt x="3035536" y="782156"/>
                </a:lnTo>
                <a:lnTo>
                  <a:pt x="3045957" y="782156"/>
                </a:lnTo>
                <a:lnTo>
                  <a:pt x="3047611" y="782156"/>
                </a:lnTo>
                <a:lnTo>
                  <a:pt x="3049430" y="782156"/>
                </a:lnTo>
                <a:lnTo>
                  <a:pt x="3051084" y="782156"/>
                </a:lnTo>
                <a:lnTo>
                  <a:pt x="3052904" y="782156"/>
                </a:lnTo>
                <a:lnTo>
                  <a:pt x="3058031" y="782156"/>
                </a:lnTo>
                <a:lnTo>
                  <a:pt x="3059851" y="782156"/>
                </a:lnTo>
                <a:lnTo>
                  <a:pt x="3078872" y="782156"/>
                </a:lnTo>
                <a:lnTo>
                  <a:pt x="3080692" y="782156"/>
                </a:lnTo>
                <a:lnTo>
                  <a:pt x="3085820" y="782156"/>
                </a:lnTo>
                <a:lnTo>
                  <a:pt x="3087639" y="782156"/>
                </a:lnTo>
                <a:lnTo>
                  <a:pt x="3101368" y="782156"/>
                </a:lnTo>
                <a:lnTo>
                  <a:pt x="3103187" y="782156"/>
                </a:lnTo>
                <a:lnTo>
                  <a:pt x="3117081" y="782156"/>
                </a:lnTo>
                <a:lnTo>
                  <a:pt x="3118736" y="782156"/>
                </a:lnTo>
                <a:lnTo>
                  <a:pt x="3122209" y="782156"/>
                </a:lnTo>
                <a:lnTo>
                  <a:pt x="3123863" y="782156"/>
                </a:lnTo>
                <a:lnTo>
                  <a:pt x="3125682" y="782156"/>
                </a:lnTo>
                <a:lnTo>
                  <a:pt x="3127337" y="782156"/>
                </a:lnTo>
                <a:lnTo>
                  <a:pt x="3129156" y="782156"/>
                </a:lnTo>
                <a:lnTo>
                  <a:pt x="3130975" y="782156"/>
                </a:lnTo>
                <a:lnTo>
                  <a:pt x="3141396" y="782156"/>
                </a:lnTo>
                <a:lnTo>
                  <a:pt x="3143050" y="782156"/>
                </a:lnTo>
                <a:lnTo>
                  <a:pt x="3149997" y="782156"/>
                </a:lnTo>
                <a:lnTo>
                  <a:pt x="3151651" y="782156"/>
                </a:lnTo>
                <a:lnTo>
                  <a:pt x="3153470" y="782156"/>
                </a:lnTo>
                <a:lnTo>
                  <a:pt x="3155125" y="782156"/>
                </a:lnTo>
                <a:lnTo>
                  <a:pt x="3160418" y="782156"/>
                </a:lnTo>
                <a:lnTo>
                  <a:pt x="3162072" y="782156"/>
                </a:lnTo>
                <a:lnTo>
                  <a:pt x="3177785" y="782156"/>
                </a:lnTo>
                <a:lnTo>
                  <a:pt x="3179605" y="782156"/>
                </a:lnTo>
                <a:lnTo>
                  <a:pt x="3184733" y="782156"/>
                </a:lnTo>
                <a:lnTo>
                  <a:pt x="3186387" y="782156"/>
                </a:lnTo>
                <a:lnTo>
                  <a:pt x="3208882" y="782156"/>
                </a:lnTo>
                <a:lnTo>
                  <a:pt x="3210701" y="782156"/>
                </a:lnTo>
                <a:lnTo>
                  <a:pt x="3221122" y="782156"/>
                </a:lnTo>
                <a:lnTo>
                  <a:pt x="3222776" y="782156"/>
                </a:lnTo>
                <a:lnTo>
                  <a:pt x="3231542" y="782156"/>
                </a:lnTo>
                <a:lnTo>
                  <a:pt x="3233362" y="782156"/>
                </a:lnTo>
                <a:lnTo>
                  <a:pt x="3235016" y="782156"/>
                </a:lnTo>
                <a:lnTo>
                  <a:pt x="3236670" y="782156"/>
                </a:lnTo>
                <a:lnTo>
                  <a:pt x="3240144" y="782156"/>
                </a:lnTo>
                <a:lnTo>
                  <a:pt x="3241963" y="782156"/>
                </a:lnTo>
                <a:lnTo>
                  <a:pt x="3248910" y="782156"/>
                </a:lnTo>
                <a:lnTo>
                  <a:pt x="3250564" y="782156"/>
                </a:lnTo>
                <a:lnTo>
                  <a:pt x="3267932" y="782156"/>
                </a:lnTo>
                <a:lnTo>
                  <a:pt x="3269586" y="782156"/>
                </a:lnTo>
                <a:lnTo>
                  <a:pt x="3283646" y="782156"/>
                </a:lnTo>
                <a:lnTo>
                  <a:pt x="3285299" y="782156"/>
                </a:lnTo>
                <a:lnTo>
                  <a:pt x="3287119" y="782156"/>
                </a:lnTo>
                <a:lnTo>
                  <a:pt x="3288773" y="782156"/>
                </a:lnTo>
                <a:lnTo>
                  <a:pt x="3292247" y="782156"/>
                </a:lnTo>
                <a:lnTo>
                  <a:pt x="3293901" y="782156"/>
                </a:lnTo>
                <a:lnTo>
                  <a:pt x="3295720" y="782156"/>
                </a:lnTo>
                <a:lnTo>
                  <a:pt x="3297374" y="782156"/>
                </a:lnTo>
                <a:lnTo>
                  <a:pt x="3314742" y="782156"/>
                </a:lnTo>
                <a:lnTo>
                  <a:pt x="3316396" y="782156"/>
                </a:lnTo>
                <a:lnTo>
                  <a:pt x="3318216" y="782156"/>
                </a:lnTo>
                <a:lnTo>
                  <a:pt x="3319869" y="782156"/>
                </a:lnTo>
                <a:lnTo>
                  <a:pt x="3323508" y="782156"/>
                </a:lnTo>
                <a:lnTo>
                  <a:pt x="3325162" y="782156"/>
                </a:lnTo>
                <a:lnTo>
                  <a:pt x="3330455" y="782156"/>
                </a:lnTo>
                <a:lnTo>
                  <a:pt x="3330455" y="730755"/>
                </a:lnTo>
                <a:lnTo>
                  <a:pt x="3333929" y="730755"/>
                </a:lnTo>
                <a:lnTo>
                  <a:pt x="3333929" y="677389"/>
                </a:lnTo>
                <a:lnTo>
                  <a:pt x="3335583" y="677389"/>
                </a:lnTo>
                <a:lnTo>
                  <a:pt x="3335583" y="626150"/>
                </a:lnTo>
                <a:lnTo>
                  <a:pt x="3347658" y="626150"/>
                </a:lnTo>
                <a:lnTo>
                  <a:pt x="3349477" y="626150"/>
                </a:lnTo>
                <a:lnTo>
                  <a:pt x="3354605" y="626150"/>
                </a:lnTo>
                <a:lnTo>
                  <a:pt x="3354605" y="572948"/>
                </a:lnTo>
                <a:lnTo>
                  <a:pt x="3358078" y="572948"/>
                </a:lnTo>
                <a:lnTo>
                  <a:pt x="3359898" y="572948"/>
                </a:lnTo>
                <a:lnTo>
                  <a:pt x="3361552" y="572948"/>
                </a:lnTo>
                <a:lnTo>
                  <a:pt x="3363371" y="572948"/>
                </a:lnTo>
                <a:lnTo>
                  <a:pt x="3389340" y="572948"/>
                </a:lnTo>
                <a:lnTo>
                  <a:pt x="3389340" y="517945"/>
                </a:lnTo>
                <a:lnTo>
                  <a:pt x="3401415" y="517945"/>
                </a:lnTo>
                <a:lnTo>
                  <a:pt x="3403234" y="517945"/>
                </a:lnTo>
                <a:lnTo>
                  <a:pt x="3418948" y="517945"/>
                </a:lnTo>
                <a:lnTo>
                  <a:pt x="3420602" y="517945"/>
                </a:lnTo>
                <a:lnTo>
                  <a:pt x="3422421" y="517945"/>
                </a:lnTo>
                <a:lnTo>
                  <a:pt x="3422421" y="461305"/>
                </a:lnTo>
                <a:lnTo>
                  <a:pt x="3432676" y="461305"/>
                </a:lnTo>
                <a:lnTo>
                  <a:pt x="3432676" y="404829"/>
                </a:lnTo>
                <a:lnTo>
                  <a:pt x="3434496" y="404829"/>
                </a:lnTo>
                <a:lnTo>
                  <a:pt x="3436150" y="404829"/>
                </a:lnTo>
                <a:lnTo>
                  <a:pt x="3441443" y="404829"/>
                </a:lnTo>
                <a:lnTo>
                  <a:pt x="3443097" y="404829"/>
                </a:lnTo>
                <a:lnTo>
                  <a:pt x="3444917" y="404829"/>
                </a:lnTo>
                <a:lnTo>
                  <a:pt x="3446570" y="404829"/>
                </a:lnTo>
                <a:lnTo>
                  <a:pt x="3460465" y="404829"/>
                </a:lnTo>
                <a:lnTo>
                  <a:pt x="3462119" y="404829"/>
                </a:lnTo>
                <a:lnTo>
                  <a:pt x="3463938" y="404829"/>
                </a:lnTo>
                <a:lnTo>
                  <a:pt x="3488253" y="404829"/>
                </a:lnTo>
                <a:lnTo>
                  <a:pt x="3489907" y="404829"/>
                </a:lnTo>
                <a:lnTo>
                  <a:pt x="3491727" y="404829"/>
                </a:lnTo>
                <a:lnTo>
                  <a:pt x="3493381" y="404829"/>
                </a:lnTo>
                <a:lnTo>
                  <a:pt x="3495200" y="404829"/>
                </a:lnTo>
                <a:lnTo>
                  <a:pt x="3503801" y="404829"/>
                </a:lnTo>
                <a:lnTo>
                  <a:pt x="3505621" y="404829"/>
                </a:lnTo>
                <a:lnTo>
                  <a:pt x="3531590" y="404829"/>
                </a:lnTo>
                <a:lnTo>
                  <a:pt x="3533409" y="404829"/>
                </a:lnTo>
                <a:lnTo>
                  <a:pt x="3561032" y="404829"/>
                </a:lnTo>
                <a:lnTo>
                  <a:pt x="3562851" y="404829"/>
                </a:lnTo>
                <a:lnTo>
                  <a:pt x="3568144" y="404829"/>
                </a:lnTo>
                <a:lnTo>
                  <a:pt x="3569798" y="404829"/>
                </a:lnTo>
                <a:lnTo>
                  <a:pt x="3576746" y="404829"/>
                </a:lnTo>
                <a:lnTo>
                  <a:pt x="3578399" y="404829"/>
                </a:lnTo>
                <a:lnTo>
                  <a:pt x="3607842" y="404829"/>
                </a:lnTo>
                <a:lnTo>
                  <a:pt x="3609661" y="404829"/>
                </a:lnTo>
                <a:lnTo>
                  <a:pt x="3614954" y="404829"/>
                </a:lnTo>
                <a:lnTo>
                  <a:pt x="3614954" y="336239"/>
                </a:lnTo>
                <a:lnTo>
                  <a:pt x="3635630" y="336239"/>
                </a:lnTo>
                <a:lnTo>
                  <a:pt x="3637449" y="336239"/>
                </a:lnTo>
                <a:lnTo>
                  <a:pt x="3647870" y="336239"/>
                </a:lnTo>
                <a:lnTo>
                  <a:pt x="3649524" y="336239"/>
                </a:lnTo>
                <a:lnTo>
                  <a:pt x="3658125" y="336239"/>
                </a:lnTo>
                <a:lnTo>
                  <a:pt x="3659945" y="336239"/>
                </a:lnTo>
                <a:lnTo>
                  <a:pt x="3661764" y="336239"/>
                </a:lnTo>
                <a:lnTo>
                  <a:pt x="3673839" y="336239"/>
                </a:lnTo>
                <a:lnTo>
                  <a:pt x="3673839" y="262410"/>
                </a:lnTo>
                <a:lnTo>
                  <a:pt x="3682440" y="262410"/>
                </a:lnTo>
                <a:lnTo>
                  <a:pt x="3684260" y="262410"/>
                </a:lnTo>
                <a:lnTo>
                  <a:pt x="3691206" y="262410"/>
                </a:lnTo>
                <a:lnTo>
                  <a:pt x="3692861" y="262410"/>
                </a:lnTo>
                <a:lnTo>
                  <a:pt x="3703281" y="262410"/>
                </a:lnTo>
                <a:lnTo>
                  <a:pt x="3703281" y="185144"/>
                </a:lnTo>
                <a:lnTo>
                  <a:pt x="3713702" y="185144"/>
                </a:lnTo>
                <a:lnTo>
                  <a:pt x="3715521" y="185144"/>
                </a:lnTo>
                <a:lnTo>
                  <a:pt x="3725942" y="185144"/>
                </a:lnTo>
                <a:lnTo>
                  <a:pt x="3727596" y="185144"/>
                </a:lnTo>
                <a:lnTo>
                  <a:pt x="3746618" y="185144"/>
                </a:lnTo>
                <a:lnTo>
                  <a:pt x="3748437" y="185144"/>
                </a:lnTo>
                <a:lnTo>
                  <a:pt x="3769278" y="185144"/>
                </a:lnTo>
                <a:lnTo>
                  <a:pt x="3770932" y="185144"/>
                </a:lnTo>
                <a:lnTo>
                  <a:pt x="3774406" y="185144"/>
                </a:lnTo>
                <a:lnTo>
                  <a:pt x="3776226" y="185144"/>
                </a:lnTo>
                <a:lnTo>
                  <a:pt x="3790120" y="185144"/>
                </a:lnTo>
                <a:lnTo>
                  <a:pt x="3791774" y="185144"/>
                </a:lnTo>
                <a:lnTo>
                  <a:pt x="3828163" y="185144"/>
                </a:lnTo>
                <a:lnTo>
                  <a:pt x="3829983" y="185144"/>
                </a:lnTo>
                <a:lnTo>
                  <a:pt x="3831636" y="185144"/>
                </a:lnTo>
                <a:lnTo>
                  <a:pt x="3833456" y="185144"/>
                </a:lnTo>
                <a:lnTo>
                  <a:pt x="3852643" y="185144"/>
                </a:lnTo>
                <a:lnTo>
                  <a:pt x="3854297" y="185144"/>
                </a:lnTo>
                <a:lnTo>
                  <a:pt x="3855951" y="185144"/>
                </a:lnTo>
                <a:lnTo>
                  <a:pt x="3855951" y="95928"/>
                </a:lnTo>
                <a:lnTo>
                  <a:pt x="3864717" y="95928"/>
                </a:lnTo>
                <a:lnTo>
                  <a:pt x="3866372" y="95928"/>
                </a:lnTo>
                <a:lnTo>
                  <a:pt x="3873319" y="95928"/>
                </a:lnTo>
                <a:lnTo>
                  <a:pt x="3875138" y="95928"/>
                </a:lnTo>
                <a:lnTo>
                  <a:pt x="3880266" y="95928"/>
                </a:lnTo>
                <a:lnTo>
                  <a:pt x="3880266" y="0"/>
                </a:lnTo>
                <a:lnTo>
                  <a:pt x="3942624" y="0"/>
                </a:lnTo>
                <a:lnTo>
                  <a:pt x="3944443" y="0"/>
                </a:lnTo>
                <a:lnTo>
                  <a:pt x="3954864" y="0"/>
                </a:lnTo>
                <a:lnTo>
                  <a:pt x="3956683" y="0"/>
                </a:lnTo>
                <a:lnTo>
                  <a:pt x="3963465" y="0"/>
                </a:lnTo>
                <a:lnTo>
                  <a:pt x="3965285" y="0"/>
                </a:lnTo>
                <a:lnTo>
                  <a:pt x="3972232" y="0"/>
                </a:lnTo>
                <a:lnTo>
                  <a:pt x="3973886" y="0"/>
                </a:lnTo>
                <a:lnTo>
                  <a:pt x="3987780" y="0"/>
                </a:lnTo>
                <a:lnTo>
                  <a:pt x="3989434" y="0"/>
                </a:lnTo>
                <a:lnTo>
                  <a:pt x="4003494" y="0"/>
                </a:lnTo>
                <a:lnTo>
                  <a:pt x="4005148" y="0"/>
                </a:lnTo>
                <a:lnTo>
                  <a:pt x="4006967" y="0"/>
                </a:lnTo>
                <a:lnTo>
                  <a:pt x="4008621" y="0"/>
                </a:lnTo>
                <a:lnTo>
                  <a:pt x="4022515" y="0"/>
                </a:lnTo>
                <a:lnTo>
                  <a:pt x="4024169" y="0"/>
                </a:lnTo>
                <a:lnTo>
                  <a:pt x="4029462" y="0"/>
                </a:lnTo>
                <a:lnTo>
                  <a:pt x="4031116" y="0"/>
                </a:lnTo>
                <a:lnTo>
                  <a:pt x="4032936" y="0"/>
                </a:lnTo>
                <a:lnTo>
                  <a:pt x="4034590" y="0"/>
                </a:lnTo>
                <a:lnTo>
                  <a:pt x="4036409" y="0"/>
                </a:lnTo>
                <a:lnTo>
                  <a:pt x="4050303" y="0"/>
                </a:lnTo>
                <a:lnTo>
                  <a:pt x="4051957" y="0"/>
                </a:lnTo>
                <a:lnTo>
                  <a:pt x="4062378" y="0"/>
                </a:lnTo>
                <a:lnTo>
                  <a:pt x="4064197" y="0"/>
                </a:lnTo>
                <a:lnTo>
                  <a:pt x="4065852" y="0"/>
                </a:lnTo>
                <a:lnTo>
                  <a:pt x="4067671" y="0"/>
                </a:lnTo>
                <a:lnTo>
                  <a:pt x="4086693" y="0"/>
                </a:lnTo>
                <a:lnTo>
                  <a:pt x="4088347" y="0"/>
                </a:lnTo>
                <a:lnTo>
                  <a:pt x="4093640" y="0"/>
                </a:lnTo>
                <a:lnTo>
                  <a:pt x="4095459" y="0"/>
                </a:lnTo>
                <a:lnTo>
                  <a:pt x="4097114" y="0"/>
                </a:lnTo>
                <a:lnTo>
                  <a:pt x="4098933" y="0"/>
                </a:lnTo>
                <a:lnTo>
                  <a:pt x="4117954" y="0"/>
                </a:lnTo>
                <a:lnTo>
                  <a:pt x="4119609" y="0"/>
                </a:lnTo>
                <a:lnTo>
                  <a:pt x="4121428" y="0"/>
                </a:lnTo>
                <a:lnTo>
                  <a:pt x="4123082" y="0"/>
                </a:lnTo>
                <a:lnTo>
                  <a:pt x="4141112" y="0"/>
                </a:lnTo>
              </a:path>
            </a:pathLst>
          </a:custGeom>
          <a:noFill/>
          <a:ln w="25400" cap="flat">
            <a:solidFill>
              <a:srgbClr val="53585A"/>
            </a:solidFill>
            <a:prstDash val="solid"/>
            <a:miter/>
          </a:ln>
        </p:spPr>
        <p:txBody>
          <a:bodyPr/>
          <a:lstStyle/>
          <a:p>
            <a:endParaRPr lang="en-GB" noProof="0" dirty="0"/>
          </a:p>
        </p:txBody>
      </p:sp>
      <p:sp>
        <p:nvSpPr>
          <p:cNvPr id="115" name="Freeform 126">
            <a:extLst>
              <a:ext uri="{FF2B5EF4-FFF2-40B4-BE49-F238E27FC236}">
                <a16:creationId xmlns:a16="http://schemas.microsoft.com/office/drawing/2014/main" id="{FBC0FE34-266C-D47A-AB7E-980415CB763A}"/>
              </a:ext>
            </a:extLst>
          </p:cNvPr>
          <p:cNvSpPr/>
          <p:nvPr/>
        </p:nvSpPr>
        <p:spPr>
          <a:xfrm>
            <a:off x="7140368" y="3205712"/>
            <a:ext cx="4141111" cy="1037607"/>
          </a:xfrm>
          <a:custGeom>
            <a:avLst/>
            <a:gdLst>
              <a:gd name="csX0" fmla="*/ 0 w 4141111"/>
              <a:gd name="csY0" fmla="*/ 1025741 h 1025741"/>
              <a:gd name="csX1" fmla="*/ 98913 w 4141111"/>
              <a:gd name="csY1" fmla="*/ 1025741 h 1025741"/>
              <a:gd name="csX2" fmla="*/ 100567 w 4141111"/>
              <a:gd name="csY2" fmla="*/ 1025741 h 1025741"/>
              <a:gd name="csX3" fmla="*/ 228922 w 4141111"/>
              <a:gd name="csY3" fmla="*/ 1025741 h 1025741"/>
              <a:gd name="csX4" fmla="*/ 230576 w 4141111"/>
              <a:gd name="csY4" fmla="*/ 1025741 h 1025741"/>
              <a:gd name="csX5" fmla="*/ 272259 w 4141111"/>
              <a:gd name="csY5" fmla="*/ 1025741 h 1025741"/>
              <a:gd name="csX6" fmla="*/ 273913 w 4141111"/>
              <a:gd name="csY6" fmla="*/ 1025741 h 1025741"/>
              <a:gd name="csX7" fmla="*/ 284499 w 4141111"/>
              <a:gd name="csY7" fmla="*/ 1025741 h 1025741"/>
              <a:gd name="csX8" fmla="*/ 286153 w 4141111"/>
              <a:gd name="csY8" fmla="*/ 1025741 h 1025741"/>
              <a:gd name="csX9" fmla="*/ 551464 w 4141111"/>
              <a:gd name="csY9" fmla="*/ 1025741 h 1025741"/>
              <a:gd name="csX10" fmla="*/ 553284 w 4141111"/>
              <a:gd name="csY10" fmla="*/ 1025741 h 1025741"/>
              <a:gd name="csX11" fmla="*/ 556757 w 4141111"/>
              <a:gd name="csY11" fmla="*/ 1025741 h 1025741"/>
              <a:gd name="csX12" fmla="*/ 558412 w 4141111"/>
              <a:gd name="csY12" fmla="*/ 1025741 h 1025741"/>
              <a:gd name="csX13" fmla="*/ 608695 w 4141111"/>
              <a:gd name="csY13" fmla="*/ 1025741 h 1025741"/>
              <a:gd name="csX14" fmla="*/ 610515 w 4141111"/>
              <a:gd name="csY14" fmla="*/ 1025741 h 1025741"/>
              <a:gd name="csX15" fmla="*/ 822235 w 4141111"/>
              <a:gd name="csY15" fmla="*/ 1025741 h 1025741"/>
              <a:gd name="csX16" fmla="*/ 823889 w 4141111"/>
              <a:gd name="csY16" fmla="*/ 1025741 h 1025741"/>
              <a:gd name="csX17" fmla="*/ 837783 w 4141111"/>
              <a:gd name="csY17" fmla="*/ 1025741 h 1025741"/>
              <a:gd name="csX18" fmla="*/ 839437 w 4141111"/>
              <a:gd name="csY18" fmla="*/ 1025741 h 1025741"/>
              <a:gd name="csX19" fmla="*/ 849857 w 4141111"/>
              <a:gd name="csY19" fmla="*/ 1025741 h 1025741"/>
              <a:gd name="csX20" fmla="*/ 851677 w 4141111"/>
              <a:gd name="csY20" fmla="*/ 1025741 h 1025741"/>
              <a:gd name="csX21" fmla="*/ 1035443 w 4141111"/>
              <a:gd name="csY21" fmla="*/ 1025741 h 1025741"/>
              <a:gd name="csX22" fmla="*/ 1037263 w 4141111"/>
              <a:gd name="csY22" fmla="*/ 1025741 h 1025741"/>
              <a:gd name="csX23" fmla="*/ 1132702 w 4141111"/>
              <a:gd name="csY23" fmla="*/ 1025741 h 1025741"/>
              <a:gd name="csX24" fmla="*/ 1134356 w 4141111"/>
              <a:gd name="csY24" fmla="*/ 1025741 h 1025741"/>
              <a:gd name="csX25" fmla="*/ 1358151 w 4141111"/>
              <a:gd name="csY25" fmla="*/ 1025741 h 1025741"/>
              <a:gd name="csX26" fmla="*/ 1358151 w 4141111"/>
              <a:gd name="csY26" fmla="*/ 993165 h 1025741"/>
              <a:gd name="csX27" fmla="*/ 1477740 w 4141111"/>
              <a:gd name="csY27" fmla="*/ 993165 h 1025741"/>
              <a:gd name="csX28" fmla="*/ 1477740 w 4141111"/>
              <a:gd name="csY28" fmla="*/ 960588 h 1025741"/>
              <a:gd name="csX29" fmla="*/ 1488326 w 4141111"/>
              <a:gd name="csY29" fmla="*/ 960588 h 1025741"/>
              <a:gd name="csX30" fmla="*/ 1489980 w 4141111"/>
              <a:gd name="csY30" fmla="*/ 960588 h 1025741"/>
              <a:gd name="csX31" fmla="*/ 1812522 w 4141111"/>
              <a:gd name="csY31" fmla="*/ 960588 h 1025741"/>
              <a:gd name="csX32" fmla="*/ 1814341 w 4141111"/>
              <a:gd name="csY32" fmla="*/ 960588 h 1025741"/>
              <a:gd name="csX33" fmla="*/ 1837002 w 4141111"/>
              <a:gd name="csY33" fmla="*/ 960588 h 1025741"/>
              <a:gd name="csX34" fmla="*/ 1838656 w 4141111"/>
              <a:gd name="csY34" fmla="*/ 960588 h 1025741"/>
              <a:gd name="csX35" fmla="*/ 1843784 w 4141111"/>
              <a:gd name="csY35" fmla="*/ 960588 h 1025741"/>
              <a:gd name="csX36" fmla="*/ 1843784 w 4141111"/>
              <a:gd name="csY36" fmla="*/ 928012 h 1025741"/>
              <a:gd name="csX37" fmla="*/ 1873226 w 4141111"/>
              <a:gd name="csY37" fmla="*/ 928012 h 1025741"/>
              <a:gd name="csX38" fmla="*/ 1873226 w 4141111"/>
              <a:gd name="csY38" fmla="*/ 895436 h 1025741"/>
              <a:gd name="csX39" fmla="*/ 2053684 w 4141111"/>
              <a:gd name="csY39" fmla="*/ 895436 h 1025741"/>
              <a:gd name="csX40" fmla="*/ 2053684 w 4141111"/>
              <a:gd name="csY40" fmla="*/ 862860 h 1025741"/>
              <a:gd name="csX41" fmla="*/ 2185513 w 4141111"/>
              <a:gd name="csY41" fmla="*/ 862860 h 1025741"/>
              <a:gd name="csX42" fmla="*/ 2187333 w 4141111"/>
              <a:gd name="csY42" fmla="*/ 862860 h 1025741"/>
              <a:gd name="csX43" fmla="*/ 2208008 w 4141111"/>
              <a:gd name="csY43" fmla="*/ 862860 h 1025741"/>
              <a:gd name="csX44" fmla="*/ 2208008 w 4141111"/>
              <a:gd name="csY44" fmla="*/ 830284 h 1025741"/>
              <a:gd name="csX45" fmla="*/ 2216775 w 4141111"/>
              <a:gd name="csY45" fmla="*/ 830284 h 1025741"/>
              <a:gd name="csX46" fmla="*/ 2218594 w 4141111"/>
              <a:gd name="csY46" fmla="*/ 830284 h 1025741"/>
              <a:gd name="csX47" fmla="*/ 2220249 w 4141111"/>
              <a:gd name="csY47" fmla="*/ 830284 h 1025741"/>
              <a:gd name="csX48" fmla="*/ 2222068 w 4141111"/>
              <a:gd name="csY48" fmla="*/ 830284 h 1025741"/>
              <a:gd name="csX49" fmla="*/ 2227196 w 4141111"/>
              <a:gd name="csY49" fmla="*/ 830284 h 1025741"/>
              <a:gd name="csX50" fmla="*/ 2227196 w 4141111"/>
              <a:gd name="csY50" fmla="*/ 795907 h 1025741"/>
              <a:gd name="csX51" fmla="*/ 2241090 w 4141111"/>
              <a:gd name="csY51" fmla="*/ 795907 h 1025741"/>
              <a:gd name="csX52" fmla="*/ 2241090 w 4141111"/>
              <a:gd name="csY52" fmla="*/ 763331 h 1025741"/>
              <a:gd name="csX53" fmla="*/ 2579345 w 4141111"/>
              <a:gd name="csY53" fmla="*/ 763331 h 1025741"/>
              <a:gd name="csX54" fmla="*/ 2579345 w 4141111"/>
              <a:gd name="csY54" fmla="*/ 696378 h 1025741"/>
              <a:gd name="csX55" fmla="*/ 2591420 w 4141111"/>
              <a:gd name="csY55" fmla="*/ 696378 h 1025741"/>
              <a:gd name="csX56" fmla="*/ 2591420 w 4141111"/>
              <a:gd name="csY56" fmla="*/ 663801 h 1025741"/>
              <a:gd name="csX57" fmla="*/ 2615735 w 4141111"/>
              <a:gd name="csY57" fmla="*/ 663801 h 1025741"/>
              <a:gd name="csX58" fmla="*/ 2615735 w 4141111"/>
              <a:gd name="csY58" fmla="*/ 629424 h 1025741"/>
              <a:gd name="csX59" fmla="*/ 2643358 w 4141111"/>
              <a:gd name="csY59" fmla="*/ 629424 h 1025741"/>
              <a:gd name="csX60" fmla="*/ 2645177 w 4141111"/>
              <a:gd name="csY60" fmla="*/ 629424 h 1025741"/>
              <a:gd name="csX61" fmla="*/ 2671311 w 4141111"/>
              <a:gd name="csY61" fmla="*/ 629424 h 1025741"/>
              <a:gd name="csX62" fmla="*/ 2671311 w 4141111"/>
              <a:gd name="csY62" fmla="*/ 597012 h 1025741"/>
              <a:gd name="csX63" fmla="*/ 2903707 w 4141111"/>
              <a:gd name="csY63" fmla="*/ 597012 h 1025741"/>
              <a:gd name="csX64" fmla="*/ 2905361 w 4141111"/>
              <a:gd name="csY64" fmla="*/ 597012 h 1025741"/>
              <a:gd name="csX65" fmla="*/ 2947044 w 4141111"/>
              <a:gd name="csY65" fmla="*/ 597012 h 1025741"/>
              <a:gd name="csX66" fmla="*/ 2947044 w 4141111"/>
              <a:gd name="csY66" fmla="*/ 562635 h 1025741"/>
              <a:gd name="csX67" fmla="*/ 2955645 w 4141111"/>
              <a:gd name="csY67" fmla="*/ 562635 h 1025741"/>
              <a:gd name="csX68" fmla="*/ 2957464 w 4141111"/>
              <a:gd name="csY68" fmla="*/ 562635 h 1025741"/>
              <a:gd name="csX69" fmla="*/ 2962592 w 4141111"/>
              <a:gd name="csY69" fmla="*/ 562635 h 1025741"/>
              <a:gd name="csX70" fmla="*/ 2962592 w 4141111"/>
              <a:gd name="csY70" fmla="*/ 528258 h 1025741"/>
              <a:gd name="csX71" fmla="*/ 2964411 w 4141111"/>
              <a:gd name="csY71" fmla="*/ 528258 h 1025741"/>
              <a:gd name="csX72" fmla="*/ 2966065 w 4141111"/>
              <a:gd name="csY72" fmla="*/ 528258 h 1025741"/>
              <a:gd name="csX73" fmla="*/ 2967885 w 4141111"/>
              <a:gd name="csY73" fmla="*/ 528258 h 1025741"/>
              <a:gd name="csX74" fmla="*/ 2967885 w 4141111"/>
              <a:gd name="csY74" fmla="*/ 494045 h 1025741"/>
              <a:gd name="csX75" fmla="*/ 2971358 w 4141111"/>
              <a:gd name="csY75" fmla="*/ 494045 h 1025741"/>
              <a:gd name="csX76" fmla="*/ 2971358 w 4141111"/>
              <a:gd name="csY76" fmla="*/ 458031 h 1025741"/>
              <a:gd name="csX77" fmla="*/ 2974832 w 4141111"/>
              <a:gd name="csY77" fmla="*/ 458031 h 1025741"/>
              <a:gd name="csX78" fmla="*/ 2976486 w 4141111"/>
              <a:gd name="csY78" fmla="*/ 458031 h 1025741"/>
              <a:gd name="csX79" fmla="*/ 2978306 w 4141111"/>
              <a:gd name="csY79" fmla="*/ 458031 h 1025741"/>
              <a:gd name="csX80" fmla="*/ 2979959 w 4141111"/>
              <a:gd name="csY80" fmla="*/ 458031 h 1025741"/>
              <a:gd name="csX81" fmla="*/ 2981614 w 4141111"/>
              <a:gd name="csY81" fmla="*/ 458031 h 1025741"/>
              <a:gd name="csX82" fmla="*/ 2986907 w 4141111"/>
              <a:gd name="csY82" fmla="*/ 458031 h 1025741"/>
              <a:gd name="csX83" fmla="*/ 2988726 w 4141111"/>
              <a:gd name="csY83" fmla="*/ 458031 h 1025741"/>
              <a:gd name="csX84" fmla="*/ 2990380 w 4141111"/>
              <a:gd name="csY84" fmla="*/ 458031 h 1025741"/>
              <a:gd name="csX85" fmla="*/ 2992200 w 4141111"/>
              <a:gd name="csY85" fmla="*/ 458031 h 1025741"/>
              <a:gd name="csX86" fmla="*/ 2993854 w 4141111"/>
              <a:gd name="csY86" fmla="*/ 458031 h 1025741"/>
              <a:gd name="csX87" fmla="*/ 2995673 w 4141111"/>
              <a:gd name="csY87" fmla="*/ 458031 h 1025741"/>
              <a:gd name="csX88" fmla="*/ 3023296 w 4141111"/>
              <a:gd name="csY88" fmla="*/ 458031 h 1025741"/>
              <a:gd name="csX89" fmla="*/ 3025115 w 4141111"/>
              <a:gd name="csY89" fmla="*/ 458031 h 1025741"/>
              <a:gd name="csX90" fmla="*/ 3045957 w 4141111"/>
              <a:gd name="csY90" fmla="*/ 458031 h 1025741"/>
              <a:gd name="csX91" fmla="*/ 3047611 w 4141111"/>
              <a:gd name="csY91" fmla="*/ 458031 h 1025741"/>
              <a:gd name="csX92" fmla="*/ 3058031 w 4141111"/>
              <a:gd name="csY92" fmla="*/ 458031 h 1025741"/>
              <a:gd name="csX93" fmla="*/ 3059851 w 4141111"/>
              <a:gd name="csY93" fmla="*/ 458031 h 1025741"/>
              <a:gd name="csX94" fmla="*/ 3078872 w 4141111"/>
              <a:gd name="csY94" fmla="*/ 458031 h 1025741"/>
              <a:gd name="csX95" fmla="*/ 3080692 w 4141111"/>
              <a:gd name="csY95" fmla="*/ 458031 h 1025741"/>
              <a:gd name="csX96" fmla="*/ 3082346 w 4141111"/>
              <a:gd name="csY96" fmla="*/ 458031 h 1025741"/>
              <a:gd name="csX97" fmla="*/ 3084165 w 4141111"/>
              <a:gd name="csY97" fmla="*/ 458031 h 1025741"/>
              <a:gd name="csX98" fmla="*/ 3089293 w 4141111"/>
              <a:gd name="csY98" fmla="*/ 458031 h 1025741"/>
              <a:gd name="csX99" fmla="*/ 3091113 w 4141111"/>
              <a:gd name="csY99" fmla="*/ 458031 h 1025741"/>
              <a:gd name="csX100" fmla="*/ 3104841 w 4141111"/>
              <a:gd name="csY100" fmla="*/ 458031 h 1025741"/>
              <a:gd name="csX101" fmla="*/ 3106661 w 4141111"/>
              <a:gd name="csY101" fmla="*/ 458031 h 1025741"/>
              <a:gd name="csX102" fmla="*/ 3108315 w 4141111"/>
              <a:gd name="csY102" fmla="*/ 458031 h 1025741"/>
              <a:gd name="csX103" fmla="*/ 3110134 w 4141111"/>
              <a:gd name="csY103" fmla="*/ 458031 h 1025741"/>
              <a:gd name="csX104" fmla="*/ 3111788 w 4141111"/>
              <a:gd name="csY104" fmla="*/ 458031 h 1025741"/>
              <a:gd name="csX105" fmla="*/ 3120389 w 4141111"/>
              <a:gd name="csY105" fmla="*/ 458031 h 1025741"/>
              <a:gd name="csX106" fmla="*/ 3122209 w 4141111"/>
              <a:gd name="csY106" fmla="*/ 458031 h 1025741"/>
              <a:gd name="csX107" fmla="*/ 3125682 w 4141111"/>
              <a:gd name="csY107" fmla="*/ 458031 h 1025741"/>
              <a:gd name="csX108" fmla="*/ 3127337 w 4141111"/>
              <a:gd name="csY108" fmla="*/ 458031 h 1025741"/>
              <a:gd name="csX109" fmla="*/ 3129156 w 4141111"/>
              <a:gd name="csY109" fmla="*/ 458031 h 1025741"/>
              <a:gd name="csX110" fmla="*/ 3130975 w 4141111"/>
              <a:gd name="csY110" fmla="*/ 458031 h 1025741"/>
              <a:gd name="csX111" fmla="*/ 3137922 w 4141111"/>
              <a:gd name="csY111" fmla="*/ 458031 h 1025741"/>
              <a:gd name="csX112" fmla="*/ 3139576 w 4141111"/>
              <a:gd name="csY112" fmla="*/ 458031 h 1025741"/>
              <a:gd name="csX113" fmla="*/ 3144870 w 4141111"/>
              <a:gd name="csY113" fmla="*/ 458031 h 1025741"/>
              <a:gd name="csX114" fmla="*/ 3146524 w 4141111"/>
              <a:gd name="csY114" fmla="*/ 458031 h 1025741"/>
              <a:gd name="csX115" fmla="*/ 3163891 w 4141111"/>
              <a:gd name="csY115" fmla="*/ 458031 h 1025741"/>
              <a:gd name="csX116" fmla="*/ 3165545 w 4141111"/>
              <a:gd name="csY116" fmla="*/ 458031 h 1025741"/>
              <a:gd name="csX117" fmla="*/ 3167365 w 4141111"/>
              <a:gd name="csY117" fmla="*/ 458031 h 1025741"/>
              <a:gd name="csX118" fmla="*/ 3177785 w 4141111"/>
              <a:gd name="csY118" fmla="*/ 458031 h 1025741"/>
              <a:gd name="csX119" fmla="*/ 3179605 w 4141111"/>
              <a:gd name="csY119" fmla="*/ 458031 h 1025741"/>
              <a:gd name="csX120" fmla="*/ 3224595 w 4141111"/>
              <a:gd name="csY120" fmla="*/ 458031 h 1025741"/>
              <a:gd name="csX121" fmla="*/ 3226415 w 4141111"/>
              <a:gd name="csY121" fmla="*/ 458031 h 1025741"/>
              <a:gd name="csX122" fmla="*/ 3243617 w 4141111"/>
              <a:gd name="csY122" fmla="*/ 458031 h 1025741"/>
              <a:gd name="csX123" fmla="*/ 3245436 w 4141111"/>
              <a:gd name="csY123" fmla="*/ 458031 h 1025741"/>
              <a:gd name="csX124" fmla="*/ 3248910 w 4141111"/>
              <a:gd name="csY124" fmla="*/ 458031 h 1025741"/>
              <a:gd name="csX125" fmla="*/ 3250564 w 4141111"/>
              <a:gd name="csY125" fmla="*/ 458031 h 1025741"/>
              <a:gd name="csX126" fmla="*/ 3292247 w 4141111"/>
              <a:gd name="csY126" fmla="*/ 458031 h 1025741"/>
              <a:gd name="csX127" fmla="*/ 3293901 w 4141111"/>
              <a:gd name="csY127" fmla="*/ 458031 h 1025741"/>
              <a:gd name="csX128" fmla="*/ 3318216 w 4141111"/>
              <a:gd name="csY128" fmla="*/ 458031 h 1025741"/>
              <a:gd name="csX129" fmla="*/ 3319869 w 4141111"/>
              <a:gd name="csY129" fmla="*/ 458031 h 1025741"/>
              <a:gd name="csX130" fmla="*/ 3330455 w 4141111"/>
              <a:gd name="csY130" fmla="*/ 458031 h 1025741"/>
              <a:gd name="csX131" fmla="*/ 3330455 w 4141111"/>
              <a:gd name="csY131" fmla="*/ 415142 h 1025741"/>
              <a:gd name="csX132" fmla="*/ 3339056 w 4141111"/>
              <a:gd name="csY132" fmla="*/ 415142 h 1025741"/>
              <a:gd name="csX133" fmla="*/ 3340876 w 4141111"/>
              <a:gd name="csY133" fmla="*/ 415142 h 1025741"/>
              <a:gd name="csX134" fmla="*/ 3342530 w 4141111"/>
              <a:gd name="csY134" fmla="*/ 415142 h 1025741"/>
              <a:gd name="csX135" fmla="*/ 3342530 w 4141111"/>
              <a:gd name="csY135" fmla="*/ 372253 h 1025741"/>
              <a:gd name="csX136" fmla="*/ 3351131 w 4141111"/>
              <a:gd name="csY136" fmla="*/ 372253 h 1025741"/>
              <a:gd name="csX137" fmla="*/ 3351131 w 4141111"/>
              <a:gd name="csY137" fmla="*/ 327563 h 1025741"/>
              <a:gd name="csX138" fmla="*/ 3354605 w 4141111"/>
              <a:gd name="csY138" fmla="*/ 327563 h 1025741"/>
              <a:gd name="csX139" fmla="*/ 3356424 w 4141111"/>
              <a:gd name="csY139" fmla="*/ 327563 h 1025741"/>
              <a:gd name="csX140" fmla="*/ 3358078 w 4141111"/>
              <a:gd name="csY140" fmla="*/ 327563 h 1025741"/>
              <a:gd name="csX141" fmla="*/ 3359898 w 4141111"/>
              <a:gd name="csY141" fmla="*/ 327563 h 1025741"/>
              <a:gd name="csX142" fmla="*/ 3363371 w 4141111"/>
              <a:gd name="csY142" fmla="*/ 327563 h 1025741"/>
              <a:gd name="csX143" fmla="*/ 3365025 w 4141111"/>
              <a:gd name="csY143" fmla="*/ 327563 h 1025741"/>
              <a:gd name="csX144" fmla="*/ 3385867 w 4141111"/>
              <a:gd name="csY144" fmla="*/ 327563 h 1025741"/>
              <a:gd name="csX145" fmla="*/ 3387686 w 4141111"/>
              <a:gd name="csY145" fmla="*/ 327563 h 1025741"/>
              <a:gd name="csX146" fmla="*/ 3391160 w 4141111"/>
              <a:gd name="csY146" fmla="*/ 327563 h 1025741"/>
              <a:gd name="csX147" fmla="*/ 3392813 w 4141111"/>
              <a:gd name="csY147" fmla="*/ 327563 h 1025741"/>
              <a:gd name="csX148" fmla="*/ 3401415 w 4141111"/>
              <a:gd name="csY148" fmla="*/ 327563 h 1025741"/>
              <a:gd name="csX149" fmla="*/ 3403234 w 4141111"/>
              <a:gd name="csY149" fmla="*/ 327563 h 1025741"/>
              <a:gd name="csX150" fmla="*/ 3410181 w 4141111"/>
              <a:gd name="csY150" fmla="*/ 327563 h 1025741"/>
              <a:gd name="csX151" fmla="*/ 3411836 w 4141111"/>
              <a:gd name="csY151" fmla="*/ 327563 h 1025741"/>
              <a:gd name="csX152" fmla="*/ 3422421 w 4141111"/>
              <a:gd name="csY152" fmla="*/ 327563 h 1025741"/>
              <a:gd name="csX153" fmla="*/ 3424075 w 4141111"/>
              <a:gd name="csY153" fmla="*/ 327563 h 1025741"/>
              <a:gd name="csX154" fmla="*/ 3425895 w 4141111"/>
              <a:gd name="csY154" fmla="*/ 327563 h 1025741"/>
              <a:gd name="csX155" fmla="*/ 3427549 w 4141111"/>
              <a:gd name="csY155" fmla="*/ 327563 h 1025741"/>
              <a:gd name="csX156" fmla="*/ 3434496 w 4141111"/>
              <a:gd name="csY156" fmla="*/ 327563 h 1025741"/>
              <a:gd name="csX157" fmla="*/ 3436150 w 4141111"/>
              <a:gd name="csY157" fmla="*/ 327563 h 1025741"/>
              <a:gd name="csX158" fmla="*/ 3460465 w 4141111"/>
              <a:gd name="csY158" fmla="*/ 327563 h 1025741"/>
              <a:gd name="csX159" fmla="*/ 3462119 w 4141111"/>
              <a:gd name="csY159" fmla="*/ 327563 h 1025741"/>
              <a:gd name="csX160" fmla="*/ 3463938 w 4141111"/>
              <a:gd name="csY160" fmla="*/ 327563 h 1025741"/>
              <a:gd name="csX161" fmla="*/ 3465758 w 4141111"/>
              <a:gd name="csY161" fmla="*/ 327563 h 1025741"/>
              <a:gd name="csX162" fmla="*/ 3467412 w 4141111"/>
              <a:gd name="csY162" fmla="*/ 327563 h 1025741"/>
              <a:gd name="csX163" fmla="*/ 3469232 w 4141111"/>
              <a:gd name="csY163" fmla="*/ 327563 h 1025741"/>
              <a:gd name="csX164" fmla="*/ 3470885 w 4141111"/>
              <a:gd name="csY164" fmla="*/ 327563 h 1025741"/>
              <a:gd name="csX165" fmla="*/ 3481306 w 4141111"/>
              <a:gd name="csY165" fmla="*/ 327563 h 1025741"/>
              <a:gd name="csX166" fmla="*/ 3483126 w 4141111"/>
              <a:gd name="csY166" fmla="*/ 327563 h 1025741"/>
              <a:gd name="csX167" fmla="*/ 3489907 w 4141111"/>
              <a:gd name="csY167" fmla="*/ 327563 h 1025741"/>
              <a:gd name="csX168" fmla="*/ 3491727 w 4141111"/>
              <a:gd name="csY168" fmla="*/ 327563 h 1025741"/>
              <a:gd name="csX169" fmla="*/ 3500327 w 4141111"/>
              <a:gd name="csY169" fmla="*/ 327563 h 1025741"/>
              <a:gd name="csX170" fmla="*/ 3502147 w 4141111"/>
              <a:gd name="csY170" fmla="*/ 327563 h 1025741"/>
              <a:gd name="csX171" fmla="*/ 3505621 w 4141111"/>
              <a:gd name="csY171" fmla="*/ 327563 h 1025741"/>
              <a:gd name="csX172" fmla="*/ 3507275 w 4141111"/>
              <a:gd name="csY172" fmla="*/ 327563 h 1025741"/>
              <a:gd name="csX173" fmla="*/ 3509094 w 4141111"/>
              <a:gd name="csY173" fmla="*/ 327563 h 1025741"/>
              <a:gd name="csX174" fmla="*/ 3510748 w 4141111"/>
              <a:gd name="csY174" fmla="*/ 327563 h 1025741"/>
              <a:gd name="csX175" fmla="*/ 3528116 w 4141111"/>
              <a:gd name="csY175" fmla="*/ 327563 h 1025741"/>
              <a:gd name="csX176" fmla="*/ 3529935 w 4141111"/>
              <a:gd name="csY176" fmla="*/ 327563 h 1025741"/>
              <a:gd name="csX177" fmla="*/ 3531590 w 4141111"/>
              <a:gd name="csY177" fmla="*/ 327563 h 1025741"/>
              <a:gd name="csX178" fmla="*/ 3533409 w 4141111"/>
              <a:gd name="csY178" fmla="*/ 327563 h 1025741"/>
              <a:gd name="csX179" fmla="*/ 3543664 w 4141111"/>
              <a:gd name="csY179" fmla="*/ 327563 h 1025741"/>
              <a:gd name="csX180" fmla="*/ 3545484 w 4141111"/>
              <a:gd name="csY180" fmla="*/ 327563 h 1025741"/>
              <a:gd name="csX181" fmla="*/ 3552431 w 4141111"/>
              <a:gd name="csY181" fmla="*/ 327563 h 1025741"/>
              <a:gd name="csX182" fmla="*/ 3554085 w 4141111"/>
              <a:gd name="csY182" fmla="*/ 327563 h 1025741"/>
              <a:gd name="csX183" fmla="*/ 3564671 w 4141111"/>
              <a:gd name="csY183" fmla="*/ 327563 h 1025741"/>
              <a:gd name="csX184" fmla="*/ 3566325 w 4141111"/>
              <a:gd name="csY184" fmla="*/ 327563 h 1025741"/>
              <a:gd name="csX185" fmla="*/ 3574926 w 4141111"/>
              <a:gd name="csY185" fmla="*/ 327563 h 1025741"/>
              <a:gd name="csX186" fmla="*/ 3576746 w 4141111"/>
              <a:gd name="csY186" fmla="*/ 327563 h 1025741"/>
              <a:gd name="csX187" fmla="*/ 3583692 w 4141111"/>
              <a:gd name="csY187" fmla="*/ 327563 h 1025741"/>
              <a:gd name="csX188" fmla="*/ 3583692 w 4141111"/>
              <a:gd name="csY188" fmla="*/ 270923 h 1025741"/>
              <a:gd name="csX189" fmla="*/ 3588820 w 4141111"/>
              <a:gd name="csY189" fmla="*/ 270923 h 1025741"/>
              <a:gd name="csX190" fmla="*/ 3590640 w 4141111"/>
              <a:gd name="csY190" fmla="*/ 270923 h 1025741"/>
              <a:gd name="csX191" fmla="*/ 3595767 w 4141111"/>
              <a:gd name="csY191" fmla="*/ 270923 h 1025741"/>
              <a:gd name="csX192" fmla="*/ 3597421 w 4141111"/>
              <a:gd name="csY192" fmla="*/ 270923 h 1025741"/>
              <a:gd name="csX193" fmla="*/ 3618428 w 4141111"/>
              <a:gd name="csY193" fmla="*/ 270923 h 1025741"/>
              <a:gd name="csX194" fmla="*/ 3620082 w 4141111"/>
              <a:gd name="csY194" fmla="*/ 270923 h 1025741"/>
              <a:gd name="csX195" fmla="*/ 3621901 w 4141111"/>
              <a:gd name="csY195" fmla="*/ 270923 h 1025741"/>
              <a:gd name="csX196" fmla="*/ 3623555 w 4141111"/>
              <a:gd name="csY196" fmla="*/ 270923 h 1025741"/>
              <a:gd name="csX197" fmla="*/ 3625375 w 4141111"/>
              <a:gd name="csY197" fmla="*/ 270923 h 1025741"/>
              <a:gd name="csX198" fmla="*/ 3639104 w 4141111"/>
              <a:gd name="csY198" fmla="*/ 270923 h 1025741"/>
              <a:gd name="csX199" fmla="*/ 3640923 w 4141111"/>
              <a:gd name="csY199" fmla="*/ 270923 h 1025741"/>
              <a:gd name="csX200" fmla="*/ 3642577 w 4141111"/>
              <a:gd name="csY200" fmla="*/ 270923 h 1025741"/>
              <a:gd name="csX201" fmla="*/ 3644397 w 4141111"/>
              <a:gd name="csY201" fmla="*/ 270923 h 1025741"/>
              <a:gd name="csX202" fmla="*/ 3658125 w 4141111"/>
              <a:gd name="csY202" fmla="*/ 270923 h 1025741"/>
              <a:gd name="csX203" fmla="*/ 3659945 w 4141111"/>
              <a:gd name="csY203" fmla="*/ 270923 h 1025741"/>
              <a:gd name="csX204" fmla="*/ 3673839 w 4141111"/>
              <a:gd name="csY204" fmla="*/ 270923 h 1025741"/>
              <a:gd name="csX205" fmla="*/ 3675658 w 4141111"/>
              <a:gd name="csY205" fmla="*/ 270923 h 1025741"/>
              <a:gd name="csX206" fmla="*/ 3691206 w 4141111"/>
              <a:gd name="csY206" fmla="*/ 270923 h 1025741"/>
              <a:gd name="csX207" fmla="*/ 3692861 w 4141111"/>
              <a:gd name="csY207" fmla="*/ 270923 h 1025741"/>
              <a:gd name="csX208" fmla="*/ 3698154 w 4141111"/>
              <a:gd name="csY208" fmla="*/ 270923 h 1025741"/>
              <a:gd name="csX209" fmla="*/ 3699807 w 4141111"/>
              <a:gd name="csY209" fmla="*/ 270923 h 1025741"/>
              <a:gd name="csX210" fmla="*/ 3701627 w 4141111"/>
              <a:gd name="csY210" fmla="*/ 270923 h 1025741"/>
              <a:gd name="csX211" fmla="*/ 3703281 w 4141111"/>
              <a:gd name="csY211" fmla="*/ 270923 h 1025741"/>
              <a:gd name="csX212" fmla="*/ 3705101 w 4141111"/>
              <a:gd name="csY212" fmla="*/ 270923 h 1025741"/>
              <a:gd name="csX213" fmla="*/ 3713702 w 4141111"/>
              <a:gd name="csY213" fmla="*/ 270923 h 1025741"/>
              <a:gd name="csX214" fmla="*/ 3715521 w 4141111"/>
              <a:gd name="csY214" fmla="*/ 270923 h 1025741"/>
              <a:gd name="csX215" fmla="*/ 3717175 w 4141111"/>
              <a:gd name="csY215" fmla="*/ 270923 h 1025741"/>
              <a:gd name="csX216" fmla="*/ 3718995 w 4141111"/>
              <a:gd name="csY216" fmla="*/ 270923 h 1025741"/>
              <a:gd name="csX217" fmla="*/ 3722468 w 4141111"/>
              <a:gd name="csY217" fmla="*/ 270923 h 1025741"/>
              <a:gd name="csX218" fmla="*/ 3724122 w 4141111"/>
              <a:gd name="csY218" fmla="*/ 270923 h 1025741"/>
              <a:gd name="csX219" fmla="*/ 3725942 w 4141111"/>
              <a:gd name="csY219" fmla="*/ 270923 h 1025741"/>
              <a:gd name="csX220" fmla="*/ 3725942 w 4141111"/>
              <a:gd name="csY220" fmla="*/ 200695 h 1025741"/>
              <a:gd name="csX221" fmla="*/ 3744963 w 4141111"/>
              <a:gd name="csY221" fmla="*/ 200695 h 1025741"/>
              <a:gd name="csX222" fmla="*/ 3746618 w 4141111"/>
              <a:gd name="csY222" fmla="*/ 200695 h 1025741"/>
              <a:gd name="csX223" fmla="*/ 3748437 w 4141111"/>
              <a:gd name="csY223" fmla="*/ 200695 h 1025741"/>
              <a:gd name="csX224" fmla="*/ 3769278 w 4141111"/>
              <a:gd name="csY224" fmla="*/ 200695 h 1025741"/>
              <a:gd name="csX225" fmla="*/ 3770932 w 4141111"/>
              <a:gd name="csY225" fmla="*/ 200695 h 1025741"/>
              <a:gd name="csX226" fmla="*/ 3774406 w 4141111"/>
              <a:gd name="csY226" fmla="*/ 200695 h 1025741"/>
              <a:gd name="csX227" fmla="*/ 3776226 w 4141111"/>
              <a:gd name="csY227" fmla="*/ 200695 h 1025741"/>
              <a:gd name="csX228" fmla="*/ 3781353 w 4141111"/>
              <a:gd name="csY228" fmla="*/ 200695 h 1025741"/>
              <a:gd name="csX229" fmla="*/ 3783172 w 4141111"/>
              <a:gd name="csY229" fmla="*/ 200695 h 1025741"/>
              <a:gd name="csX230" fmla="*/ 3790120 w 4141111"/>
              <a:gd name="csY230" fmla="*/ 200695 h 1025741"/>
              <a:gd name="csX231" fmla="*/ 3791774 w 4141111"/>
              <a:gd name="csY231" fmla="*/ 200695 h 1025741"/>
              <a:gd name="csX232" fmla="*/ 3793427 w 4141111"/>
              <a:gd name="csY232" fmla="*/ 200695 h 1025741"/>
              <a:gd name="csX233" fmla="*/ 3795247 w 4141111"/>
              <a:gd name="csY233" fmla="*/ 200695 h 1025741"/>
              <a:gd name="csX234" fmla="*/ 3809141 w 4141111"/>
              <a:gd name="csY234" fmla="*/ 200695 h 1025741"/>
              <a:gd name="csX235" fmla="*/ 3810960 w 4141111"/>
              <a:gd name="csY235" fmla="*/ 200695 h 1025741"/>
              <a:gd name="csX236" fmla="*/ 3816088 w 4141111"/>
              <a:gd name="csY236" fmla="*/ 200695 h 1025741"/>
              <a:gd name="csX237" fmla="*/ 3817908 w 4141111"/>
              <a:gd name="csY237" fmla="*/ 200695 h 1025741"/>
              <a:gd name="csX238" fmla="*/ 3828163 w 4141111"/>
              <a:gd name="csY238" fmla="*/ 200695 h 1025741"/>
              <a:gd name="csX239" fmla="*/ 3829983 w 4141111"/>
              <a:gd name="csY239" fmla="*/ 200695 h 1025741"/>
              <a:gd name="csX240" fmla="*/ 3840403 w 4141111"/>
              <a:gd name="csY240" fmla="*/ 200695 h 1025741"/>
              <a:gd name="csX241" fmla="*/ 3842057 w 4141111"/>
              <a:gd name="csY241" fmla="*/ 200695 h 1025741"/>
              <a:gd name="csX242" fmla="*/ 3859425 w 4141111"/>
              <a:gd name="csY242" fmla="*/ 200695 h 1025741"/>
              <a:gd name="csX243" fmla="*/ 3861244 w 4141111"/>
              <a:gd name="csY243" fmla="*/ 200695 h 1025741"/>
              <a:gd name="csX244" fmla="*/ 3862898 w 4141111"/>
              <a:gd name="csY244" fmla="*/ 200695 h 1025741"/>
              <a:gd name="csX245" fmla="*/ 3873319 w 4141111"/>
              <a:gd name="csY245" fmla="*/ 200695 h 1025741"/>
              <a:gd name="csX246" fmla="*/ 3875138 w 4141111"/>
              <a:gd name="csY246" fmla="*/ 200695 h 1025741"/>
              <a:gd name="csX247" fmla="*/ 3880266 w 4141111"/>
              <a:gd name="csY247" fmla="*/ 200695 h 1025741"/>
              <a:gd name="csX248" fmla="*/ 3881920 w 4141111"/>
              <a:gd name="csY248" fmla="*/ 200695 h 1025741"/>
              <a:gd name="csX249" fmla="*/ 3899288 w 4141111"/>
              <a:gd name="csY249" fmla="*/ 200695 h 1025741"/>
              <a:gd name="csX250" fmla="*/ 3901107 w 4141111"/>
              <a:gd name="csY250" fmla="*/ 200695 h 1025741"/>
              <a:gd name="csX251" fmla="*/ 3904580 w 4141111"/>
              <a:gd name="csY251" fmla="*/ 200695 h 1025741"/>
              <a:gd name="csX252" fmla="*/ 3906400 w 4141111"/>
              <a:gd name="csY252" fmla="*/ 200695 h 1025741"/>
              <a:gd name="csX253" fmla="*/ 3908054 w 4141111"/>
              <a:gd name="csY253" fmla="*/ 200695 h 1025741"/>
              <a:gd name="csX254" fmla="*/ 3909708 w 4141111"/>
              <a:gd name="csY254" fmla="*/ 200695 h 1025741"/>
              <a:gd name="csX255" fmla="*/ 3916655 w 4141111"/>
              <a:gd name="csY255" fmla="*/ 200695 h 1025741"/>
              <a:gd name="csX256" fmla="*/ 3918475 w 4141111"/>
              <a:gd name="csY256" fmla="*/ 200695 h 1025741"/>
              <a:gd name="csX257" fmla="*/ 3930549 w 4141111"/>
              <a:gd name="csY257" fmla="*/ 200695 h 1025741"/>
              <a:gd name="csX258" fmla="*/ 3932204 w 4141111"/>
              <a:gd name="csY258" fmla="*/ 200695 h 1025741"/>
              <a:gd name="csX259" fmla="*/ 3939150 w 4141111"/>
              <a:gd name="csY259" fmla="*/ 200695 h 1025741"/>
              <a:gd name="csX260" fmla="*/ 3939150 w 4141111"/>
              <a:gd name="csY260" fmla="*/ 102967 h 1025741"/>
              <a:gd name="csX261" fmla="*/ 3942624 w 4141111"/>
              <a:gd name="csY261" fmla="*/ 102967 h 1025741"/>
              <a:gd name="csX262" fmla="*/ 3944443 w 4141111"/>
              <a:gd name="csY262" fmla="*/ 102967 h 1025741"/>
              <a:gd name="csX263" fmla="*/ 3946098 w 4141111"/>
              <a:gd name="csY263" fmla="*/ 102967 h 1025741"/>
              <a:gd name="csX264" fmla="*/ 3958337 w 4141111"/>
              <a:gd name="csY264" fmla="*/ 102967 h 1025741"/>
              <a:gd name="csX265" fmla="*/ 3960157 w 4141111"/>
              <a:gd name="csY265" fmla="*/ 102967 h 1025741"/>
              <a:gd name="csX266" fmla="*/ 3963465 w 4141111"/>
              <a:gd name="csY266" fmla="*/ 102967 h 1025741"/>
              <a:gd name="csX267" fmla="*/ 3963465 w 4141111"/>
              <a:gd name="csY267" fmla="*/ 0 h 1025741"/>
              <a:gd name="csX268" fmla="*/ 3986126 w 4141111"/>
              <a:gd name="csY268" fmla="*/ 0 h 1025741"/>
              <a:gd name="csX269" fmla="*/ 3987780 w 4141111"/>
              <a:gd name="csY269" fmla="*/ 0 h 1025741"/>
              <a:gd name="csX270" fmla="*/ 3998200 w 4141111"/>
              <a:gd name="csY270" fmla="*/ 0 h 1025741"/>
              <a:gd name="csX271" fmla="*/ 4000020 w 4141111"/>
              <a:gd name="csY271" fmla="*/ 0 h 1025741"/>
              <a:gd name="csX272" fmla="*/ 4001674 w 4141111"/>
              <a:gd name="csY272" fmla="*/ 0 h 1025741"/>
              <a:gd name="csX273" fmla="*/ 4003494 w 4141111"/>
              <a:gd name="csY273" fmla="*/ 0 h 1025741"/>
              <a:gd name="csX274" fmla="*/ 4006967 w 4141111"/>
              <a:gd name="csY274" fmla="*/ 0 h 1025741"/>
              <a:gd name="csX275" fmla="*/ 4008621 w 4141111"/>
              <a:gd name="csY275" fmla="*/ 0 h 1025741"/>
              <a:gd name="csX276" fmla="*/ 4019042 w 4141111"/>
              <a:gd name="csY276" fmla="*/ 0 h 1025741"/>
              <a:gd name="csX277" fmla="*/ 4020696 w 4141111"/>
              <a:gd name="csY277" fmla="*/ 0 h 1025741"/>
              <a:gd name="csX278" fmla="*/ 4025989 w 4141111"/>
              <a:gd name="csY278" fmla="*/ 0 h 1025741"/>
              <a:gd name="csX279" fmla="*/ 4027643 w 4141111"/>
              <a:gd name="csY279" fmla="*/ 0 h 1025741"/>
              <a:gd name="csX280" fmla="*/ 4029462 w 4141111"/>
              <a:gd name="csY280" fmla="*/ 0 h 1025741"/>
              <a:gd name="csX281" fmla="*/ 4031116 w 4141111"/>
              <a:gd name="csY281" fmla="*/ 0 h 1025741"/>
              <a:gd name="csX282" fmla="*/ 4050303 w 4141111"/>
              <a:gd name="csY282" fmla="*/ 0 h 1025741"/>
              <a:gd name="csX283" fmla="*/ 4051957 w 4141111"/>
              <a:gd name="csY283" fmla="*/ 0 h 1025741"/>
              <a:gd name="csX284" fmla="*/ 4058905 w 4141111"/>
              <a:gd name="csY284" fmla="*/ 0 h 1025741"/>
              <a:gd name="csX285" fmla="*/ 4060724 w 4141111"/>
              <a:gd name="csY285" fmla="*/ 0 h 1025741"/>
              <a:gd name="csX286" fmla="*/ 4072799 w 4141111"/>
              <a:gd name="csY286" fmla="*/ 0 h 1025741"/>
              <a:gd name="csX287" fmla="*/ 4074453 w 4141111"/>
              <a:gd name="csY287" fmla="*/ 0 h 1025741"/>
              <a:gd name="csX288" fmla="*/ 4084873 w 4141111"/>
              <a:gd name="csY288" fmla="*/ 0 h 1025741"/>
              <a:gd name="csX289" fmla="*/ 4086693 w 4141111"/>
              <a:gd name="csY289" fmla="*/ 0 h 1025741"/>
              <a:gd name="csX290" fmla="*/ 4102407 w 4141111"/>
              <a:gd name="csY290" fmla="*/ 0 h 1025741"/>
              <a:gd name="csX291" fmla="*/ 4104060 w 4141111"/>
              <a:gd name="csY291" fmla="*/ 0 h 1025741"/>
              <a:gd name="csX292" fmla="*/ 4130029 w 4141111"/>
              <a:gd name="csY292" fmla="*/ 0 h 1025741"/>
              <a:gd name="csX293" fmla="*/ 4131683 w 4141111"/>
              <a:gd name="csY293" fmla="*/ 0 h 1025741"/>
              <a:gd name="csX294" fmla="*/ 4141112 w 4141111"/>
              <a:gd name="csY294" fmla="*/ 0 h 10257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Lst>
            <a:rect l="l" t="t" r="r" b="b"/>
            <a:pathLst>
              <a:path w="4141111" h="1025741">
                <a:moveTo>
                  <a:pt x="0" y="1025741"/>
                </a:moveTo>
                <a:lnTo>
                  <a:pt x="98913" y="1025741"/>
                </a:lnTo>
                <a:lnTo>
                  <a:pt x="100567" y="1025741"/>
                </a:lnTo>
                <a:lnTo>
                  <a:pt x="228922" y="1025741"/>
                </a:lnTo>
                <a:lnTo>
                  <a:pt x="230576" y="1025741"/>
                </a:lnTo>
                <a:lnTo>
                  <a:pt x="272259" y="1025741"/>
                </a:lnTo>
                <a:lnTo>
                  <a:pt x="273913" y="1025741"/>
                </a:lnTo>
                <a:lnTo>
                  <a:pt x="284499" y="1025741"/>
                </a:lnTo>
                <a:lnTo>
                  <a:pt x="286153" y="1025741"/>
                </a:lnTo>
                <a:lnTo>
                  <a:pt x="551464" y="1025741"/>
                </a:lnTo>
                <a:lnTo>
                  <a:pt x="553284" y="1025741"/>
                </a:lnTo>
                <a:lnTo>
                  <a:pt x="556757" y="1025741"/>
                </a:lnTo>
                <a:lnTo>
                  <a:pt x="558412" y="1025741"/>
                </a:lnTo>
                <a:lnTo>
                  <a:pt x="608695" y="1025741"/>
                </a:lnTo>
                <a:lnTo>
                  <a:pt x="610515" y="1025741"/>
                </a:lnTo>
                <a:lnTo>
                  <a:pt x="822235" y="1025741"/>
                </a:lnTo>
                <a:lnTo>
                  <a:pt x="823889" y="1025741"/>
                </a:lnTo>
                <a:lnTo>
                  <a:pt x="837783" y="1025741"/>
                </a:lnTo>
                <a:lnTo>
                  <a:pt x="839437" y="1025741"/>
                </a:lnTo>
                <a:lnTo>
                  <a:pt x="849857" y="1025741"/>
                </a:lnTo>
                <a:lnTo>
                  <a:pt x="851677" y="1025741"/>
                </a:lnTo>
                <a:lnTo>
                  <a:pt x="1035443" y="1025741"/>
                </a:lnTo>
                <a:lnTo>
                  <a:pt x="1037263" y="1025741"/>
                </a:lnTo>
                <a:lnTo>
                  <a:pt x="1132702" y="1025741"/>
                </a:lnTo>
                <a:lnTo>
                  <a:pt x="1134356" y="1025741"/>
                </a:lnTo>
                <a:lnTo>
                  <a:pt x="1358151" y="1025741"/>
                </a:lnTo>
                <a:lnTo>
                  <a:pt x="1358151" y="993165"/>
                </a:lnTo>
                <a:lnTo>
                  <a:pt x="1477740" y="993165"/>
                </a:lnTo>
                <a:lnTo>
                  <a:pt x="1477740" y="960588"/>
                </a:lnTo>
                <a:lnTo>
                  <a:pt x="1488326" y="960588"/>
                </a:lnTo>
                <a:lnTo>
                  <a:pt x="1489980" y="960588"/>
                </a:lnTo>
                <a:lnTo>
                  <a:pt x="1812522" y="960588"/>
                </a:lnTo>
                <a:lnTo>
                  <a:pt x="1814341" y="960588"/>
                </a:lnTo>
                <a:lnTo>
                  <a:pt x="1837002" y="960588"/>
                </a:lnTo>
                <a:lnTo>
                  <a:pt x="1838656" y="960588"/>
                </a:lnTo>
                <a:lnTo>
                  <a:pt x="1843784" y="960588"/>
                </a:lnTo>
                <a:lnTo>
                  <a:pt x="1843784" y="928012"/>
                </a:lnTo>
                <a:lnTo>
                  <a:pt x="1873226" y="928012"/>
                </a:lnTo>
                <a:lnTo>
                  <a:pt x="1873226" y="895436"/>
                </a:lnTo>
                <a:lnTo>
                  <a:pt x="2053684" y="895436"/>
                </a:lnTo>
                <a:lnTo>
                  <a:pt x="2053684" y="862860"/>
                </a:lnTo>
                <a:lnTo>
                  <a:pt x="2185513" y="862860"/>
                </a:lnTo>
                <a:lnTo>
                  <a:pt x="2187333" y="862860"/>
                </a:lnTo>
                <a:lnTo>
                  <a:pt x="2208008" y="862860"/>
                </a:lnTo>
                <a:lnTo>
                  <a:pt x="2208008" y="830284"/>
                </a:lnTo>
                <a:lnTo>
                  <a:pt x="2216775" y="830284"/>
                </a:lnTo>
                <a:lnTo>
                  <a:pt x="2218594" y="830284"/>
                </a:lnTo>
                <a:lnTo>
                  <a:pt x="2220249" y="830284"/>
                </a:lnTo>
                <a:lnTo>
                  <a:pt x="2222068" y="830284"/>
                </a:lnTo>
                <a:lnTo>
                  <a:pt x="2227196" y="830284"/>
                </a:lnTo>
                <a:lnTo>
                  <a:pt x="2227196" y="795907"/>
                </a:lnTo>
                <a:lnTo>
                  <a:pt x="2241090" y="795907"/>
                </a:lnTo>
                <a:lnTo>
                  <a:pt x="2241090" y="763331"/>
                </a:lnTo>
                <a:lnTo>
                  <a:pt x="2579345" y="763331"/>
                </a:lnTo>
                <a:lnTo>
                  <a:pt x="2579345" y="696378"/>
                </a:lnTo>
                <a:lnTo>
                  <a:pt x="2591420" y="696378"/>
                </a:lnTo>
                <a:lnTo>
                  <a:pt x="2591420" y="663801"/>
                </a:lnTo>
                <a:lnTo>
                  <a:pt x="2615735" y="663801"/>
                </a:lnTo>
                <a:lnTo>
                  <a:pt x="2615735" y="629424"/>
                </a:lnTo>
                <a:lnTo>
                  <a:pt x="2643358" y="629424"/>
                </a:lnTo>
                <a:lnTo>
                  <a:pt x="2645177" y="629424"/>
                </a:lnTo>
                <a:lnTo>
                  <a:pt x="2671311" y="629424"/>
                </a:lnTo>
                <a:lnTo>
                  <a:pt x="2671311" y="597012"/>
                </a:lnTo>
                <a:lnTo>
                  <a:pt x="2903707" y="597012"/>
                </a:lnTo>
                <a:lnTo>
                  <a:pt x="2905361" y="597012"/>
                </a:lnTo>
                <a:lnTo>
                  <a:pt x="2947044" y="597012"/>
                </a:lnTo>
                <a:lnTo>
                  <a:pt x="2947044" y="562635"/>
                </a:lnTo>
                <a:lnTo>
                  <a:pt x="2955645" y="562635"/>
                </a:lnTo>
                <a:lnTo>
                  <a:pt x="2957464" y="562635"/>
                </a:lnTo>
                <a:lnTo>
                  <a:pt x="2962592" y="562635"/>
                </a:lnTo>
                <a:lnTo>
                  <a:pt x="2962592" y="528258"/>
                </a:lnTo>
                <a:lnTo>
                  <a:pt x="2964411" y="528258"/>
                </a:lnTo>
                <a:lnTo>
                  <a:pt x="2966065" y="528258"/>
                </a:lnTo>
                <a:lnTo>
                  <a:pt x="2967885" y="528258"/>
                </a:lnTo>
                <a:lnTo>
                  <a:pt x="2967885" y="494045"/>
                </a:lnTo>
                <a:lnTo>
                  <a:pt x="2971358" y="494045"/>
                </a:lnTo>
                <a:lnTo>
                  <a:pt x="2971358" y="458031"/>
                </a:lnTo>
                <a:lnTo>
                  <a:pt x="2974832" y="458031"/>
                </a:lnTo>
                <a:lnTo>
                  <a:pt x="2976486" y="458031"/>
                </a:lnTo>
                <a:lnTo>
                  <a:pt x="2978306" y="458031"/>
                </a:lnTo>
                <a:lnTo>
                  <a:pt x="2979959" y="458031"/>
                </a:lnTo>
                <a:lnTo>
                  <a:pt x="2981614" y="458031"/>
                </a:lnTo>
                <a:lnTo>
                  <a:pt x="2986907" y="458031"/>
                </a:lnTo>
                <a:lnTo>
                  <a:pt x="2988726" y="458031"/>
                </a:lnTo>
                <a:lnTo>
                  <a:pt x="2990380" y="458031"/>
                </a:lnTo>
                <a:lnTo>
                  <a:pt x="2992200" y="458031"/>
                </a:lnTo>
                <a:lnTo>
                  <a:pt x="2993854" y="458031"/>
                </a:lnTo>
                <a:lnTo>
                  <a:pt x="2995673" y="458031"/>
                </a:lnTo>
                <a:lnTo>
                  <a:pt x="3023296" y="458031"/>
                </a:lnTo>
                <a:lnTo>
                  <a:pt x="3025115" y="458031"/>
                </a:lnTo>
                <a:lnTo>
                  <a:pt x="3045957" y="458031"/>
                </a:lnTo>
                <a:lnTo>
                  <a:pt x="3047611" y="458031"/>
                </a:lnTo>
                <a:lnTo>
                  <a:pt x="3058031" y="458031"/>
                </a:lnTo>
                <a:lnTo>
                  <a:pt x="3059851" y="458031"/>
                </a:lnTo>
                <a:lnTo>
                  <a:pt x="3078872" y="458031"/>
                </a:lnTo>
                <a:lnTo>
                  <a:pt x="3080692" y="458031"/>
                </a:lnTo>
                <a:lnTo>
                  <a:pt x="3082346" y="458031"/>
                </a:lnTo>
                <a:lnTo>
                  <a:pt x="3084165" y="458031"/>
                </a:lnTo>
                <a:lnTo>
                  <a:pt x="3089293" y="458031"/>
                </a:lnTo>
                <a:lnTo>
                  <a:pt x="3091113" y="458031"/>
                </a:lnTo>
                <a:lnTo>
                  <a:pt x="3104841" y="458031"/>
                </a:lnTo>
                <a:lnTo>
                  <a:pt x="3106661" y="458031"/>
                </a:lnTo>
                <a:lnTo>
                  <a:pt x="3108315" y="458031"/>
                </a:lnTo>
                <a:lnTo>
                  <a:pt x="3110134" y="458031"/>
                </a:lnTo>
                <a:lnTo>
                  <a:pt x="3111788" y="458031"/>
                </a:lnTo>
                <a:lnTo>
                  <a:pt x="3120389" y="458031"/>
                </a:lnTo>
                <a:lnTo>
                  <a:pt x="3122209" y="458031"/>
                </a:lnTo>
                <a:lnTo>
                  <a:pt x="3125682" y="458031"/>
                </a:lnTo>
                <a:lnTo>
                  <a:pt x="3127337" y="458031"/>
                </a:lnTo>
                <a:lnTo>
                  <a:pt x="3129156" y="458031"/>
                </a:lnTo>
                <a:lnTo>
                  <a:pt x="3130975" y="458031"/>
                </a:lnTo>
                <a:lnTo>
                  <a:pt x="3137922" y="458031"/>
                </a:lnTo>
                <a:lnTo>
                  <a:pt x="3139576" y="458031"/>
                </a:lnTo>
                <a:lnTo>
                  <a:pt x="3144870" y="458031"/>
                </a:lnTo>
                <a:lnTo>
                  <a:pt x="3146524" y="458031"/>
                </a:lnTo>
                <a:lnTo>
                  <a:pt x="3163891" y="458031"/>
                </a:lnTo>
                <a:lnTo>
                  <a:pt x="3165545" y="458031"/>
                </a:lnTo>
                <a:lnTo>
                  <a:pt x="3167365" y="458031"/>
                </a:lnTo>
                <a:lnTo>
                  <a:pt x="3177785" y="458031"/>
                </a:lnTo>
                <a:lnTo>
                  <a:pt x="3179605" y="458031"/>
                </a:lnTo>
                <a:lnTo>
                  <a:pt x="3224595" y="458031"/>
                </a:lnTo>
                <a:lnTo>
                  <a:pt x="3226415" y="458031"/>
                </a:lnTo>
                <a:lnTo>
                  <a:pt x="3243617" y="458031"/>
                </a:lnTo>
                <a:lnTo>
                  <a:pt x="3245436" y="458031"/>
                </a:lnTo>
                <a:lnTo>
                  <a:pt x="3248910" y="458031"/>
                </a:lnTo>
                <a:lnTo>
                  <a:pt x="3250564" y="458031"/>
                </a:lnTo>
                <a:lnTo>
                  <a:pt x="3292247" y="458031"/>
                </a:lnTo>
                <a:lnTo>
                  <a:pt x="3293901" y="458031"/>
                </a:lnTo>
                <a:lnTo>
                  <a:pt x="3318216" y="458031"/>
                </a:lnTo>
                <a:lnTo>
                  <a:pt x="3319869" y="458031"/>
                </a:lnTo>
                <a:lnTo>
                  <a:pt x="3330455" y="458031"/>
                </a:lnTo>
                <a:lnTo>
                  <a:pt x="3330455" y="415142"/>
                </a:lnTo>
                <a:lnTo>
                  <a:pt x="3339056" y="415142"/>
                </a:lnTo>
                <a:lnTo>
                  <a:pt x="3340876" y="415142"/>
                </a:lnTo>
                <a:lnTo>
                  <a:pt x="3342530" y="415142"/>
                </a:lnTo>
                <a:lnTo>
                  <a:pt x="3342530" y="372253"/>
                </a:lnTo>
                <a:lnTo>
                  <a:pt x="3351131" y="372253"/>
                </a:lnTo>
                <a:lnTo>
                  <a:pt x="3351131" y="327563"/>
                </a:lnTo>
                <a:lnTo>
                  <a:pt x="3354605" y="327563"/>
                </a:lnTo>
                <a:lnTo>
                  <a:pt x="3356424" y="327563"/>
                </a:lnTo>
                <a:lnTo>
                  <a:pt x="3358078" y="327563"/>
                </a:lnTo>
                <a:lnTo>
                  <a:pt x="3359898" y="327563"/>
                </a:lnTo>
                <a:lnTo>
                  <a:pt x="3363371" y="327563"/>
                </a:lnTo>
                <a:lnTo>
                  <a:pt x="3365025" y="327563"/>
                </a:lnTo>
                <a:lnTo>
                  <a:pt x="3385867" y="327563"/>
                </a:lnTo>
                <a:lnTo>
                  <a:pt x="3387686" y="327563"/>
                </a:lnTo>
                <a:lnTo>
                  <a:pt x="3391160" y="327563"/>
                </a:lnTo>
                <a:lnTo>
                  <a:pt x="3392813" y="327563"/>
                </a:lnTo>
                <a:lnTo>
                  <a:pt x="3401415" y="327563"/>
                </a:lnTo>
                <a:lnTo>
                  <a:pt x="3403234" y="327563"/>
                </a:lnTo>
                <a:lnTo>
                  <a:pt x="3410181" y="327563"/>
                </a:lnTo>
                <a:lnTo>
                  <a:pt x="3411836" y="327563"/>
                </a:lnTo>
                <a:lnTo>
                  <a:pt x="3422421" y="327563"/>
                </a:lnTo>
                <a:lnTo>
                  <a:pt x="3424075" y="327563"/>
                </a:lnTo>
                <a:lnTo>
                  <a:pt x="3425895" y="327563"/>
                </a:lnTo>
                <a:lnTo>
                  <a:pt x="3427549" y="327563"/>
                </a:lnTo>
                <a:lnTo>
                  <a:pt x="3434496" y="327563"/>
                </a:lnTo>
                <a:lnTo>
                  <a:pt x="3436150" y="327563"/>
                </a:lnTo>
                <a:lnTo>
                  <a:pt x="3460465" y="327563"/>
                </a:lnTo>
                <a:lnTo>
                  <a:pt x="3462119" y="327563"/>
                </a:lnTo>
                <a:lnTo>
                  <a:pt x="3463938" y="327563"/>
                </a:lnTo>
                <a:lnTo>
                  <a:pt x="3465758" y="327563"/>
                </a:lnTo>
                <a:lnTo>
                  <a:pt x="3467412" y="327563"/>
                </a:lnTo>
                <a:lnTo>
                  <a:pt x="3469232" y="327563"/>
                </a:lnTo>
                <a:lnTo>
                  <a:pt x="3470885" y="327563"/>
                </a:lnTo>
                <a:lnTo>
                  <a:pt x="3481306" y="327563"/>
                </a:lnTo>
                <a:lnTo>
                  <a:pt x="3483126" y="327563"/>
                </a:lnTo>
                <a:lnTo>
                  <a:pt x="3489907" y="327563"/>
                </a:lnTo>
                <a:lnTo>
                  <a:pt x="3491727" y="327563"/>
                </a:lnTo>
                <a:lnTo>
                  <a:pt x="3500327" y="327563"/>
                </a:lnTo>
                <a:lnTo>
                  <a:pt x="3502147" y="327563"/>
                </a:lnTo>
                <a:lnTo>
                  <a:pt x="3505621" y="327563"/>
                </a:lnTo>
                <a:lnTo>
                  <a:pt x="3507275" y="327563"/>
                </a:lnTo>
                <a:lnTo>
                  <a:pt x="3509094" y="327563"/>
                </a:lnTo>
                <a:lnTo>
                  <a:pt x="3510748" y="327563"/>
                </a:lnTo>
                <a:lnTo>
                  <a:pt x="3528116" y="327563"/>
                </a:lnTo>
                <a:lnTo>
                  <a:pt x="3529935" y="327563"/>
                </a:lnTo>
                <a:lnTo>
                  <a:pt x="3531590" y="327563"/>
                </a:lnTo>
                <a:lnTo>
                  <a:pt x="3533409" y="327563"/>
                </a:lnTo>
                <a:lnTo>
                  <a:pt x="3543664" y="327563"/>
                </a:lnTo>
                <a:lnTo>
                  <a:pt x="3545484" y="327563"/>
                </a:lnTo>
                <a:lnTo>
                  <a:pt x="3552431" y="327563"/>
                </a:lnTo>
                <a:lnTo>
                  <a:pt x="3554085" y="327563"/>
                </a:lnTo>
                <a:lnTo>
                  <a:pt x="3564671" y="327563"/>
                </a:lnTo>
                <a:lnTo>
                  <a:pt x="3566325" y="327563"/>
                </a:lnTo>
                <a:lnTo>
                  <a:pt x="3574926" y="327563"/>
                </a:lnTo>
                <a:lnTo>
                  <a:pt x="3576746" y="327563"/>
                </a:lnTo>
                <a:lnTo>
                  <a:pt x="3583692" y="327563"/>
                </a:lnTo>
                <a:lnTo>
                  <a:pt x="3583692" y="270923"/>
                </a:lnTo>
                <a:lnTo>
                  <a:pt x="3588820" y="270923"/>
                </a:lnTo>
                <a:lnTo>
                  <a:pt x="3590640" y="270923"/>
                </a:lnTo>
                <a:lnTo>
                  <a:pt x="3595767" y="270923"/>
                </a:lnTo>
                <a:lnTo>
                  <a:pt x="3597421" y="270923"/>
                </a:lnTo>
                <a:lnTo>
                  <a:pt x="3618428" y="270923"/>
                </a:lnTo>
                <a:lnTo>
                  <a:pt x="3620082" y="270923"/>
                </a:lnTo>
                <a:lnTo>
                  <a:pt x="3621901" y="270923"/>
                </a:lnTo>
                <a:lnTo>
                  <a:pt x="3623555" y="270923"/>
                </a:lnTo>
                <a:lnTo>
                  <a:pt x="3625375" y="270923"/>
                </a:lnTo>
                <a:lnTo>
                  <a:pt x="3639104" y="270923"/>
                </a:lnTo>
                <a:lnTo>
                  <a:pt x="3640923" y="270923"/>
                </a:lnTo>
                <a:lnTo>
                  <a:pt x="3642577" y="270923"/>
                </a:lnTo>
                <a:lnTo>
                  <a:pt x="3644397" y="270923"/>
                </a:lnTo>
                <a:lnTo>
                  <a:pt x="3658125" y="270923"/>
                </a:lnTo>
                <a:lnTo>
                  <a:pt x="3659945" y="270923"/>
                </a:lnTo>
                <a:lnTo>
                  <a:pt x="3673839" y="270923"/>
                </a:lnTo>
                <a:lnTo>
                  <a:pt x="3675658" y="270923"/>
                </a:lnTo>
                <a:lnTo>
                  <a:pt x="3691206" y="270923"/>
                </a:lnTo>
                <a:lnTo>
                  <a:pt x="3692861" y="270923"/>
                </a:lnTo>
                <a:lnTo>
                  <a:pt x="3698154" y="270923"/>
                </a:lnTo>
                <a:lnTo>
                  <a:pt x="3699807" y="270923"/>
                </a:lnTo>
                <a:lnTo>
                  <a:pt x="3701627" y="270923"/>
                </a:lnTo>
                <a:lnTo>
                  <a:pt x="3703281" y="270923"/>
                </a:lnTo>
                <a:lnTo>
                  <a:pt x="3705101" y="270923"/>
                </a:lnTo>
                <a:lnTo>
                  <a:pt x="3713702" y="270923"/>
                </a:lnTo>
                <a:lnTo>
                  <a:pt x="3715521" y="270923"/>
                </a:lnTo>
                <a:lnTo>
                  <a:pt x="3717175" y="270923"/>
                </a:lnTo>
                <a:lnTo>
                  <a:pt x="3718995" y="270923"/>
                </a:lnTo>
                <a:lnTo>
                  <a:pt x="3722468" y="270923"/>
                </a:lnTo>
                <a:lnTo>
                  <a:pt x="3724122" y="270923"/>
                </a:lnTo>
                <a:lnTo>
                  <a:pt x="3725942" y="270923"/>
                </a:lnTo>
                <a:lnTo>
                  <a:pt x="3725942" y="200695"/>
                </a:lnTo>
                <a:lnTo>
                  <a:pt x="3744963" y="200695"/>
                </a:lnTo>
                <a:lnTo>
                  <a:pt x="3746618" y="200695"/>
                </a:lnTo>
                <a:lnTo>
                  <a:pt x="3748437" y="200695"/>
                </a:lnTo>
                <a:lnTo>
                  <a:pt x="3769278" y="200695"/>
                </a:lnTo>
                <a:lnTo>
                  <a:pt x="3770932" y="200695"/>
                </a:lnTo>
                <a:lnTo>
                  <a:pt x="3774406" y="200695"/>
                </a:lnTo>
                <a:lnTo>
                  <a:pt x="3776226" y="200695"/>
                </a:lnTo>
                <a:lnTo>
                  <a:pt x="3781353" y="200695"/>
                </a:lnTo>
                <a:lnTo>
                  <a:pt x="3783172" y="200695"/>
                </a:lnTo>
                <a:lnTo>
                  <a:pt x="3790120" y="200695"/>
                </a:lnTo>
                <a:lnTo>
                  <a:pt x="3791774" y="200695"/>
                </a:lnTo>
                <a:lnTo>
                  <a:pt x="3793427" y="200695"/>
                </a:lnTo>
                <a:lnTo>
                  <a:pt x="3795247" y="200695"/>
                </a:lnTo>
                <a:lnTo>
                  <a:pt x="3809141" y="200695"/>
                </a:lnTo>
                <a:lnTo>
                  <a:pt x="3810960" y="200695"/>
                </a:lnTo>
                <a:lnTo>
                  <a:pt x="3816088" y="200695"/>
                </a:lnTo>
                <a:lnTo>
                  <a:pt x="3817908" y="200695"/>
                </a:lnTo>
                <a:lnTo>
                  <a:pt x="3828163" y="200695"/>
                </a:lnTo>
                <a:lnTo>
                  <a:pt x="3829983" y="200695"/>
                </a:lnTo>
                <a:lnTo>
                  <a:pt x="3840403" y="200695"/>
                </a:lnTo>
                <a:lnTo>
                  <a:pt x="3842057" y="200695"/>
                </a:lnTo>
                <a:lnTo>
                  <a:pt x="3859425" y="200695"/>
                </a:lnTo>
                <a:lnTo>
                  <a:pt x="3861244" y="200695"/>
                </a:lnTo>
                <a:lnTo>
                  <a:pt x="3862898" y="200695"/>
                </a:lnTo>
                <a:lnTo>
                  <a:pt x="3873319" y="200695"/>
                </a:lnTo>
                <a:lnTo>
                  <a:pt x="3875138" y="200695"/>
                </a:lnTo>
                <a:lnTo>
                  <a:pt x="3880266" y="200695"/>
                </a:lnTo>
                <a:lnTo>
                  <a:pt x="3881920" y="200695"/>
                </a:lnTo>
                <a:lnTo>
                  <a:pt x="3899288" y="200695"/>
                </a:lnTo>
                <a:lnTo>
                  <a:pt x="3901107" y="200695"/>
                </a:lnTo>
                <a:lnTo>
                  <a:pt x="3904580" y="200695"/>
                </a:lnTo>
                <a:lnTo>
                  <a:pt x="3906400" y="200695"/>
                </a:lnTo>
                <a:lnTo>
                  <a:pt x="3908054" y="200695"/>
                </a:lnTo>
                <a:lnTo>
                  <a:pt x="3909708" y="200695"/>
                </a:lnTo>
                <a:lnTo>
                  <a:pt x="3916655" y="200695"/>
                </a:lnTo>
                <a:lnTo>
                  <a:pt x="3918475" y="200695"/>
                </a:lnTo>
                <a:lnTo>
                  <a:pt x="3930549" y="200695"/>
                </a:lnTo>
                <a:lnTo>
                  <a:pt x="3932204" y="200695"/>
                </a:lnTo>
                <a:lnTo>
                  <a:pt x="3939150" y="200695"/>
                </a:lnTo>
                <a:lnTo>
                  <a:pt x="3939150" y="102967"/>
                </a:lnTo>
                <a:lnTo>
                  <a:pt x="3942624" y="102967"/>
                </a:lnTo>
                <a:lnTo>
                  <a:pt x="3944443" y="102967"/>
                </a:lnTo>
                <a:lnTo>
                  <a:pt x="3946098" y="102967"/>
                </a:lnTo>
                <a:lnTo>
                  <a:pt x="3958337" y="102967"/>
                </a:lnTo>
                <a:lnTo>
                  <a:pt x="3960157" y="102967"/>
                </a:lnTo>
                <a:lnTo>
                  <a:pt x="3963465" y="102967"/>
                </a:lnTo>
                <a:lnTo>
                  <a:pt x="3963465" y="0"/>
                </a:lnTo>
                <a:lnTo>
                  <a:pt x="3986126" y="0"/>
                </a:lnTo>
                <a:lnTo>
                  <a:pt x="3987780" y="0"/>
                </a:lnTo>
                <a:lnTo>
                  <a:pt x="3998200" y="0"/>
                </a:lnTo>
                <a:lnTo>
                  <a:pt x="4000020" y="0"/>
                </a:lnTo>
                <a:lnTo>
                  <a:pt x="4001674" y="0"/>
                </a:lnTo>
                <a:lnTo>
                  <a:pt x="4003494" y="0"/>
                </a:lnTo>
                <a:lnTo>
                  <a:pt x="4006967" y="0"/>
                </a:lnTo>
                <a:lnTo>
                  <a:pt x="4008621" y="0"/>
                </a:lnTo>
                <a:lnTo>
                  <a:pt x="4019042" y="0"/>
                </a:lnTo>
                <a:lnTo>
                  <a:pt x="4020696" y="0"/>
                </a:lnTo>
                <a:lnTo>
                  <a:pt x="4025989" y="0"/>
                </a:lnTo>
                <a:lnTo>
                  <a:pt x="4027643" y="0"/>
                </a:lnTo>
                <a:lnTo>
                  <a:pt x="4029462" y="0"/>
                </a:lnTo>
                <a:lnTo>
                  <a:pt x="4031116" y="0"/>
                </a:lnTo>
                <a:lnTo>
                  <a:pt x="4050303" y="0"/>
                </a:lnTo>
                <a:lnTo>
                  <a:pt x="4051957" y="0"/>
                </a:lnTo>
                <a:lnTo>
                  <a:pt x="4058905" y="0"/>
                </a:lnTo>
                <a:lnTo>
                  <a:pt x="4060724" y="0"/>
                </a:lnTo>
                <a:lnTo>
                  <a:pt x="4072799" y="0"/>
                </a:lnTo>
                <a:lnTo>
                  <a:pt x="4074453" y="0"/>
                </a:lnTo>
                <a:lnTo>
                  <a:pt x="4084873" y="0"/>
                </a:lnTo>
                <a:lnTo>
                  <a:pt x="4086693" y="0"/>
                </a:lnTo>
                <a:lnTo>
                  <a:pt x="4102407" y="0"/>
                </a:lnTo>
                <a:lnTo>
                  <a:pt x="4104060" y="0"/>
                </a:lnTo>
                <a:lnTo>
                  <a:pt x="4130029" y="0"/>
                </a:lnTo>
                <a:lnTo>
                  <a:pt x="4131683" y="0"/>
                </a:lnTo>
                <a:lnTo>
                  <a:pt x="4141112" y="0"/>
                </a:lnTo>
              </a:path>
            </a:pathLst>
          </a:custGeom>
          <a:noFill/>
          <a:ln w="25400" cap="flat">
            <a:solidFill>
              <a:srgbClr val="669BD2"/>
            </a:solidFill>
            <a:prstDash val="solid"/>
            <a:miter/>
          </a:ln>
        </p:spPr>
        <p:txBody>
          <a:bodyPr/>
          <a:lstStyle/>
          <a:p>
            <a:endParaRPr lang="en-GB" noProof="0" dirty="0"/>
          </a:p>
        </p:txBody>
      </p:sp>
      <p:sp>
        <p:nvSpPr>
          <p:cNvPr id="260" name="TextBox 259">
            <a:extLst>
              <a:ext uri="{FF2B5EF4-FFF2-40B4-BE49-F238E27FC236}">
                <a16:creationId xmlns:a16="http://schemas.microsoft.com/office/drawing/2014/main" id="{55E6899C-BEEB-31D8-2949-5B28931F88E5}"/>
              </a:ext>
            </a:extLst>
          </p:cNvPr>
          <p:cNvSpPr txBox="1"/>
          <p:nvPr/>
        </p:nvSpPr>
        <p:spPr>
          <a:xfrm>
            <a:off x="341048" y="4846191"/>
            <a:ext cx="902811" cy="276999"/>
          </a:xfrm>
          <a:prstGeom prst="rect">
            <a:avLst/>
          </a:prstGeom>
          <a:noFill/>
        </p:spPr>
        <p:txBody>
          <a:bodyPr vert="horz" wrap="none" lIns="91440" tIns="45720" rIns="91440" bIns="45720" rtlCol="0">
            <a:spAutoFit/>
          </a:bodyPr>
          <a:lstStyle/>
          <a:p>
            <a:r>
              <a:rPr lang="en-GB" sz="1200" b="1" noProof="0" dirty="0">
                <a:solidFill>
                  <a:srgbClr val="54595B"/>
                </a:solidFill>
                <a:latin typeface="+mn-lt"/>
              </a:rPr>
              <a:t>At risk (n)</a:t>
            </a:r>
          </a:p>
        </p:txBody>
      </p:sp>
      <p:sp>
        <p:nvSpPr>
          <p:cNvPr id="263" name="TextBox 262">
            <a:extLst>
              <a:ext uri="{FF2B5EF4-FFF2-40B4-BE49-F238E27FC236}">
                <a16:creationId xmlns:a16="http://schemas.microsoft.com/office/drawing/2014/main" id="{CDA9A65B-301F-2295-961D-FB9D65E8DB75}"/>
              </a:ext>
            </a:extLst>
          </p:cNvPr>
          <p:cNvSpPr txBox="1"/>
          <p:nvPr/>
        </p:nvSpPr>
        <p:spPr>
          <a:xfrm>
            <a:off x="6054493" y="4839968"/>
            <a:ext cx="902811" cy="276999"/>
          </a:xfrm>
          <a:prstGeom prst="rect">
            <a:avLst/>
          </a:prstGeom>
          <a:noFill/>
        </p:spPr>
        <p:txBody>
          <a:bodyPr vert="horz" wrap="none" lIns="91440" tIns="45720" rIns="91440" bIns="45720" rtlCol="0">
            <a:spAutoFit/>
          </a:bodyPr>
          <a:lstStyle/>
          <a:p>
            <a:r>
              <a:rPr lang="en-GB" sz="1200" b="1" noProof="0" dirty="0">
                <a:solidFill>
                  <a:srgbClr val="54595B"/>
                </a:solidFill>
                <a:latin typeface="+mn-lt"/>
              </a:rPr>
              <a:t>At risk (n)</a:t>
            </a:r>
          </a:p>
        </p:txBody>
      </p:sp>
      <p:sp>
        <p:nvSpPr>
          <p:cNvPr id="30" name="TextBox 29">
            <a:extLst>
              <a:ext uri="{FF2B5EF4-FFF2-40B4-BE49-F238E27FC236}">
                <a16:creationId xmlns:a16="http://schemas.microsoft.com/office/drawing/2014/main" id="{4C6C3220-B404-CFE8-366F-6110D7902A9D}"/>
              </a:ext>
            </a:extLst>
          </p:cNvPr>
          <p:cNvSpPr txBox="1"/>
          <p:nvPr/>
        </p:nvSpPr>
        <p:spPr>
          <a:xfrm>
            <a:off x="5953127" y="5039122"/>
            <a:ext cx="1015021" cy="276999"/>
          </a:xfrm>
          <a:prstGeom prst="rect">
            <a:avLst/>
          </a:prstGeom>
          <a:noFill/>
        </p:spPr>
        <p:txBody>
          <a:bodyPr vert="horz" wrap="none" lIns="91440" tIns="45720" rIns="91440" bIns="45720" rtlCol="0">
            <a:spAutoFit/>
          </a:bodyPr>
          <a:lstStyle/>
          <a:p>
            <a:pPr>
              <a:spcBef>
                <a:spcPts val="600"/>
              </a:spcBef>
            </a:pPr>
            <a:r>
              <a:rPr lang="en-GB" sz="1200" b="1" dirty="0">
                <a:ln/>
                <a:solidFill>
                  <a:srgbClr val="669BD2"/>
                </a:solidFill>
                <a:latin typeface="Arial"/>
                <a:cs typeface="Arial"/>
                <a:sym typeface="Arial"/>
                <a:rtl val="0"/>
              </a:rPr>
              <a:t>Finerenone</a:t>
            </a:r>
          </a:p>
        </p:txBody>
      </p:sp>
      <p:sp>
        <p:nvSpPr>
          <p:cNvPr id="77" name="TextBox 76">
            <a:extLst>
              <a:ext uri="{FF2B5EF4-FFF2-40B4-BE49-F238E27FC236}">
                <a16:creationId xmlns:a16="http://schemas.microsoft.com/office/drawing/2014/main" id="{97D326B9-DACE-79A7-7521-CEB3110E7C83}"/>
              </a:ext>
            </a:extLst>
          </p:cNvPr>
          <p:cNvSpPr txBox="1"/>
          <p:nvPr/>
        </p:nvSpPr>
        <p:spPr>
          <a:xfrm>
            <a:off x="6191664" y="5257825"/>
            <a:ext cx="774571" cy="276999"/>
          </a:xfrm>
          <a:prstGeom prst="rect">
            <a:avLst/>
          </a:prstGeom>
          <a:noFill/>
        </p:spPr>
        <p:txBody>
          <a:bodyPr vert="horz" wrap="none" lIns="91440" tIns="45720" rIns="91440" bIns="45720" rtlCol="0">
            <a:spAutoFit/>
          </a:bodyPr>
          <a:lstStyle/>
          <a:p>
            <a:pPr>
              <a:spcBef>
                <a:spcPts val="600"/>
              </a:spcBef>
            </a:pPr>
            <a:r>
              <a:rPr lang="en-GB" sz="1200" b="1" dirty="0">
                <a:ln/>
                <a:solidFill>
                  <a:srgbClr val="53585A"/>
                </a:solidFill>
                <a:latin typeface="Arial"/>
                <a:cs typeface="Arial"/>
                <a:sym typeface="Arial"/>
                <a:rtl val="0"/>
              </a:rPr>
              <a:t>Placebo</a:t>
            </a:r>
          </a:p>
        </p:txBody>
      </p:sp>
    </p:spTree>
    <p:extLst>
      <p:ext uri="{BB962C8B-B14F-4D97-AF65-F5344CB8AC3E}">
        <p14:creationId xmlns:p14="http://schemas.microsoft.com/office/powerpoint/2010/main" val="27804013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2AF45-36B2-B9E0-980A-F846F17814C2}"/>
            </a:ext>
          </a:extLst>
        </p:cNvPr>
        <p:cNvGrpSpPr/>
        <p:nvPr/>
      </p:nvGrpSpPr>
      <p:grpSpPr>
        <a:xfrm>
          <a:off x="0" y="0"/>
          <a:ext cx="0" cy="0"/>
          <a:chOff x="0" y="0"/>
          <a:chExt cx="0" cy="0"/>
        </a:xfrm>
      </p:grpSpPr>
      <p:sp>
        <p:nvSpPr>
          <p:cNvPr id="17" name="Text Placeholder 16">
            <a:extLst>
              <a:ext uri="{FF2B5EF4-FFF2-40B4-BE49-F238E27FC236}">
                <a16:creationId xmlns:a16="http://schemas.microsoft.com/office/drawing/2014/main" id="{C0142214-79DD-86FD-A978-8ACBCFE59B69}"/>
              </a:ext>
            </a:extLst>
          </p:cNvPr>
          <p:cNvSpPr>
            <a:spLocks noGrp="1"/>
          </p:cNvSpPr>
          <p:nvPr>
            <p:ph type="body" sz="quarter" idx="13"/>
          </p:nvPr>
        </p:nvSpPr>
        <p:spPr>
          <a:xfrm>
            <a:off x="622800" y="1125791"/>
            <a:ext cx="5328000" cy="468313"/>
          </a:xfrm>
        </p:spPr>
        <p:txBody>
          <a:bodyPr/>
          <a:lstStyle/>
          <a:p>
            <a:r>
              <a:rPr lang="en-GB" noProof="0" dirty="0">
                <a:solidFill>
                  <a:schemeClr val="bg2">
                    <a:lumMod val="75000"/>
                  </a:schemeClr>
                </a:solidFill>
              </a:rPr>
              <a:t>HHF or CV death</a:t>
            </a:r>
          </a:p>
          <a:p>
            <a:endParaRPr lang="en-GB" noProof="0" dirty="0">
              <a:solidFill>
                <a:schemeClr val="bg2">
                  <a:lumMod val="75000"/>
                </a:schemeClr>
              </a:solidFill>
            </a:endParaRPr>
          </a:p>
        </p:txBody>
      </p:sp>
      <p:sp>
        <p:nvSpPr>
          <p:cNvPr id="18" name="Text Placeholder 17">
            <a:extLst>
              <a:ext uri="{FF2B5EF4-FFF2-40B4-BE49-F238E27FC236}">
                <a16:creationId xmlns:a16="http://schemas.microsoft.com/office/drawing/2014/main" id="{C11FF94B-0A38-7FF6-D03A-8EE674828225}"/>
              </a:ext>
            </a:extLst>
          </p:cNvPr>
          <p:cNvSpPr>
            <a:spLocks noGrp="1"/>
          </p:cNvSpPr>
          <p:nvPr>
            <p:ph type="body" sz="quarter" idx="17"/>
          </p:nvPr>
        </p:nvSpPr>
        <p:spPr>
          <a:xfrm>
            <a:off x="6205538" y="1125791"/>
            <a:ext cx="5328000" cy="468313"/>
          </a:xfrm>
        </p:spPr>
        <p:txBody>
          <a:bodyPr/>
          <a:lstStyle/>
          <a:p>
            <a:r>
              <a:rPr lang="en-GB" noProof="0" dirty="0">
                <a:solidFill>
                  <a:schemeClr val="bg2">
                    <a:lumMod val="75000"/>
                  </a:schemeClr>
                </a:solidFill>
              </a:rPr>
              <a:t>Kidney failure* or sustained ≥40% </a:t>
            </a:r>
            <a:br>
              <a:rPr lang="en-GB" noProof="0" dirty="0">
                <a:solidFill>
                  <a:schemeClr val="bg2">
                    <a:lumMod val="75000"/>
                  </a:schemeClr>
                </a:solidFill>
              </a:rPr>
            </a:br>
            <a:r>
              <a:rPr lang="en-GB" noProof="0" dirty="0">
                <a:solidFill>
                  <a:schemeClr val="bg2">
                    <a:lumMod val="75000"/>
                  </a:schemeClr>
                </a:solidFill>
              </a:rPr>
              <a:t>eGFR decrease</a:t>
            </a:r>
            <a:endParaRPr lang="en-GB" baseline="30000" noProof="0" dirty="0">
              <a:solidFill>
                <a:schemeClr val="bg2">
                  <a:lumMod val="75000"/>
                </a:schemeClr>
              </a:solidFill>
            </a:endParaRPr>
          </a:p>
        </p:txBody>
      </p:sp>
      <p:sp>
        <p:nvSpPr>
          <p:cNvPr id="8" name="Footer Placeholder 7">
            <a:extLst>
              <a:ext uri="{FF2B5EF4-FFF2-40B4-BE49-F238E27FC236}">
                <a16:creationId xmlns:a16="http://schemas.microsoft.com/office/drawing/2014/main" id="{F8CA20B8-1F84-DD41-99FF-280E9973A90E}"/>
              </a:ext>
            </a:extLst>
          </p:cNvPr>
          <p:cNvSpPr>
            <a:spLocks noGrp="1"/>
          </p:cNvSpPr>
          <p:nvPr>
            <p:ph type="ftr" sz="quarter" idx="23"/>
          </p:nvPr>
        </p:nvSpPr>
        <p:spPr>
          <a:xfrm>
            <a:off x="1384527" y="6033123"/>
            <a:ext cx="10296195" cy="506124"/>
          </a:xfrm>
        </p:spPr>
        <p:txBody>
          <a:bodyPr vert="horz" lIns="91440" tIns="45720" rIns="91440" bIns="45720" rtlCol="0" anchor="b"/>
          <a:lstStyle/>
          <a:p>
            <a:r>
              <a:rPr lang="en-GB" sz="800" dirty="0"/>
              <a:t>*Kidney failure defined as an eGFR &lt;15 ml/min/1.73 m</a:t>
            </a:r>
            <a:r>
              <a:rPr lang="en-GB" sz="800" baseline="30000" dirty="0"/>
              <a:t>2</a:t>
            </a:r>
            <a:r>
              <a:rPr lang="en-GB" sz="800" dirty="0"/>
              <a:t>, initiation of chronic dialysis or kidney transplantation</a:t>
            </a:r>
          </a:p>
          <a:p>
            <a:r>
              <a:rPr lang="en-GB" sz="800" dirty="0"/>
              <a:t>CI, confidence interval; CV, cardiovascular; eGFR, estimated glomerular filtration rate; HHF, hospitalisation for heart failure; HR, hazard ratio; PY, patient-years</a:t>
            </a:r>
          </a:p>
        </p:txBody>
      </p:sp>
      <p:sp>
        <p:nvSpPr>
          <p:cNvPr id="9" name="Slide Number Placeholder 8">
            <a:extLst>
              <a:ext uri="{FF2B5EF4-FFF2-40B4-BE49-F238E27FC236}">
                <a16:creationId xmlns:a16="http://schemas.microsoft.com/office/drawing/2014/main" id="{2EC024C5-F175-F49A-EB0E-0F398CFA4667}"/>
              </a:ext>
            </a:extLst>
          </p:cNvPr>
          <p:cNvSpPr>
            <a:spLocks noGrp="1"/>
          </p:cNvSpPr>
          <p:nvPr>
            <p:ph type="sldNum" sz="quarter" idx="2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F8E309-D608-654D-B811-6A2C46C88181}" type="slidenum">
              <a:rPr kumimoji="0" lang="en-GB" sz="900" b="0"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GB" sz="9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 name="Title 15">
            <a:extLst>
              <a:ext uri="{FF2B5EF4-FFF2-40B4-BE49-F238E27FC236}">
                <a16:creationId xmlns:a16="http://schemas.microsoft.com/office/drawing/2014/main" id="{D8C70713-9B87-E234-2C96-527BDDD1DEB4}"/>
              </a:ext>
            </a:extLst>
          </p:cNvPr>
          <p:cNvSpPr>
            <a:spLocks noGrp="1"/>
          </p:cNvSpPr>
          <p:nvPr>
            <p:ph type="title"/>
          </p:nvPr>
        </p:nvSpPr>
        <p:spPr/>
        <p:txBody>
          <a:bodyPr/>
          <a:lstStyle/>
          <a:p>
            <a:r>
              <a:rPr lang="en-GB" noProof="0" dirty="0"/>
              <a:t>Secondary efficacy outcomes</a:t>
            </a:r>
          </a:p>
        </p:txBody>
      </p:sp>
      <p:sp>
        <p:nvSpPr>
          <p:cNvPr id="29" name="TextBox 28">
            <a:extLst>
              <a:ext uri="{FF2B5EF4-FFF2-40B4-BE49-F238E27FC236}">
                <a16:creationId xmlns:a16="http://schemas.microsoft.com/office/drawing/2014/main" id="{45A5877E-E4BB-606F-B5AD-FAE5A1869B47}"/>
              </a:ext>
            </a:extLst>
          </p:cNvPr>
          <p:cNvSpPr txBox="1"/>
          <p:nvPr/>
        </p:nvSpPr>
        <p:spPr>
          <a:xfrm>
            <a:off x="1462414" y="2413927"/>
            <a:ext cx="2622731" cy="661720"/>
          </a:xfrm>
          <a:prstGeom prst="rect">
            <a:avLst/>
          </a:prstGeom>
          <a:noFill/>
        </p:spPr>
        <p:txBody>
          <a:bodyPr vert="horz" wrap="square" lIns="91440" tIns="45720" rIns="91440" bIns="45720" rtlCol="0">
            <a:spAutoFit/>
          </a:bodyPr>
          <a:lstStyle/>
          <a:p>
            <a:pPr algn="l">
              <a:spcBef>
                <a:spcPts val="600"/>
              </a:spcBef>
              <a:spcAft>
                <a:spcPts val="0"/>
              </a:spcAft>
            </a:pPr>
            <a:r>
              <a:rPr lang="en-GB" sz="1200" b="1" spc="0" baseline="0" noProof="0" dirty="0">
                <a:ln/>
                <a:solidFill>
                  <a:srgbClr val="53585A"/>
                </a:solidFill>
                <a:latin typeface="Arial"/>
                <a:cs typeface="Arial"/>
                <a:sym typeface="Arial"/>
                <a:rtl val="0"/>
              </a:rPr>
              <a:t>Placebo</a:t>
            </a:r>
          </a:p>
          <a:p>
            <a:pPr algn="l">
              <a:spcBef>
                <a:spcPts val="600"/>
              </a:spcBef>
              <a:spcAft>
                <a:spcPts val="0"/>
              </a:spcAft>
            </a:pPr>
            <a:r>
              <a:rPr lang="en-GB" sz="1000" noProof="0" dirty="0">
                <a:ln/>
                <a:solidFill>
                  <a:srgbClr val="53585A"/>
                </a:solidFill>
                <a:latin typeface="Arial"/>
                <a:cs typeface="Arial"/>
                <a:sym typeface="Arial"/>
                <a:rtl val="0"/>
              </a:rPr>
              <a:t>No. of participants with event: </a:t>
            </a:r>
            <a:r>
              <a:rPr lang="en-GB" sz="1000" b="1" noProof="0" dirty="0">
                <a:ln/>
                <a:solidFill>
                  <a:srgbClr val="53585A"/>
                </a:solidFill>
                <a:latin typeface="Arial"/>
                <a:cs typeface="Arial"/>
                <a:sym typeface="Arial"/>
                <a:rtl val="0"/>
              </a:rPr>
              <a:t>7 (3.1%)</a:t>
            </a:r>
            <a:br>
              <a:rPr lang="en-GB" sz="1000" noProof="0" dirty="0">
                <a:ln/>
                <a:solidFill>
                  <a:srgbClr val="53585A"/>
                </a:solidFill>
                <a:latin typeface="Arial"/>
                <a:cs typeface="Arial"/>
                <a:sym typeface="Arial"/>
                <a:rtl val="0"/>
              </a:rPr>
            </a:br>
            <a:r>
              <a:rPr lang="en-GB" sz="1000" spc="0" baseline="0" noProof="0" dirty="0">
                <a:ln/>
                <a:solidFill>
                  <a:srgbClr val="53585A"/>
                </a:solidFill>
                <a:latin typeface="Arial"/>
                <a:cs typeface="Arial"/>
                <a:sym typeface="Arial"/>
                <a:rtl val="0"/>
              </a:rPr>
              <a:t>n per 100 PY: </a:t>
            </a:r>
            <a:r>
              <a:rPr lang="en-GB" sz="1000" b="1" noProof="0" dirty="0">
                <a:ln/>
                <a:solidFill>
                  <a:srgbClr val="53585A"/>
                </a:solidFill>
                <a:latin typeface="Arial"/>
                <a:cs typeface="Arial"/>
                <a:sym typeface="Arial"/>
                <a:rtl val="0"/>
              </a:rPr>
              <a:t>1.0</a:t>
            </a:r>
            <a:endParaRPr lang="en-GB" sz="1000" b="1" spc="0" baseline="0" noProof="0" dirty="0">
              <a:ln/>
              <a:solidFill>
                <a:srgbClr val="53585A"/>
              </a:solidFill>
              <a:latin typeface="Arial"/>
              <a:cs typeface="Arial"/>
              <a:sym typeface="Arial"/>
              <a:rtl val="0"/>
            </a:endParaRPr>
          </a:p>
        </p:txBody>
      </p:sp>
      <p:sp>
        <p:nvSpPr>
          <p:cNvPr id="37" name="TextBox 36">
            <a:extLst>
              <a:ext uri="{FF2B5EF4-FFF2-40B4-BE49-F238E27FC236}">
                <a16:creationId xmlns:a16="http://schemas.microsoft.com/office/drawing/2014/main" id="{B32550EE-5F49-B79F-3901-3D300F86B740}"/>
              </a:ext>
            </a:extLst>
          </p:cNvPr>
          <p:cNvSpPr txBox="1"/>
          <p:nvPr/>
        </p:nvSpPr>
        <p:spPr>
          <a:xfrm>
            <a:off x="1460479" y="3056248"/>
            <a:ext cx="2781643" cy="661720"/>
          </a:xfrm>
          <a:prstGeom prst="rect">
            <a:avLst/>
          </a:prstGeom>
          <a:noFill/>
        </p:spPr>
        <p:txBody>
          <a:bodyPr vert="horz" wrap="square" lIns="91440" tIns="45720" rIns="91440" bIns="45720" rtlCol="0">
            <a:spAutoFit/>
          </a:bodyPr>
          <a:lstStyle/>
          <a:p>
            <a:pPr algn="l">
              <a:spcBef>
                <a:spcPts val="0"/>
              </a:spcBef>
              <a:spcAft>
                <a:spcPts val="0"/>
              </a:spcAft>
            </a:pPr>
            <a:r>
              <a:rPr lang="en-GB" sz="1200" b="1" spc="0" baseline="0" noProof="0" dirty="0">
                <a:ln/>
                <a:solidFill>
                  <a:srgbClr val="669BD2"/>
                </a:solidFill>
                <a:latin typeface="Arial"/>
                <a:cs typeface="Arial"/>
                <a:sym typeface="Arial"/>
                <a:rtl val="0"/>
              </a:rPr>
              <a:t>Finerenone</a:t>
            </a:r>
          </a:p>
          <a:p>
            <a:pPr algn="l">
              <a:spcBef>
                <a:spcPts val="600"/>
              </a:spcBef>
              <a:spcAft>
                <a:spcPts val="0"/>
              </a:spcAft>
            </a:pPr>
            <a:r>
              <a:rPr lang="en-GB" sz="1000" noProof="0" dirty="0">
                <a:ln/>
                <a:solidFill>
                  <a:srgbClr val="669BD2"/>
                </a:solidFill>
                <a:latin typeface="Arial"/>
                <a:cs typeface="Arial"/>
                <a:sym typeface="Arial"/>
                <a:rtl val="0"/>
              </a:rPr>
              <a:t>No. of participants with event: </a:t>
            </a:r>
            <a:r>
              <a:rPr lang="en-GB" sz="1000" b="1" noProof="0" dirty="0">
                <a:ln/>
                <a:solidFill>
                  <a:srgbClr val="669BD2"/>
                </a:solidFill>
                <a:latin typeface="Arial"/>
                <a:cs typeface="Arial"/>
                <a:sym typeface="Arial"/>
                <a:rtl val="0"/>
              </a:rPr>
              <a:t>6 (2.6%)</a:t>
            </a:r>
            <a:br>
              <a:rPr lang="en-GB" sz="1000" noProof="0" dirty="0">
                <a:ln/>
                <a:solidFill>
                  <a:srgbClr val="669BD2"/>
                </a:solidFill>
                <a:latin typeface="Arial"/>
                <a:cs typeface="Arial"/>
                <a:sym typeface="Arial"/>
                <a:rtl val="0"/>
              </a:rPr>
            </a:br>
            <a:r>
              <a:rPr lang="en-GB" sz="1000" spc="0" baseline="0" noProof="0" dirty="0">
                <a:ln/>
                <a:solidFill>
                  <a:srgbClr val="669BD2"/>
                </a:solidFill>
                <a:latin typeface="Arial"/>
                <a:cs typeface="Arial"/>
                <a:sym typeface="Arial"/>
                <a:rtl val="0"/>
              </a:rPr>
              <a:t>n per 100 PY: </a:t>
            </a:r>
            <a:r>
              <a:rPr lang="en-GB" sz="1000" b="1" spc="0" baseline="0" noProof="0" dirty="0">
                <a:ln/>
                <a:solidFill>
                  <a:srgbClr val="669BD2"/>
                </a:solidFill>
                <a:latin typeface="Arial"/>
                <a:cs typeface="Arial"/>
                <a:sym typeface="Arial"/>
                <a:rtl val="0"/>
              </a:rPr>
              <a:t>0.8</a:t>
            </a:r>
          </a:p>
        </p:txBody>
      </p:sp>
      <p:sp>
        <p:nvSpPr>
          <p:cNvPr id="269" name="Line 22">
            <a:extLst>
              <a:ext uri="{FF2B5EF4-FFF2-40B4-BE49-F238E27FC236}">
                <a16:creationId xmlns:a16="http://schemas.microsoft.com/office/drawing/2014/main" id="{75AA9012-DD1A-EE4D-CFBD-7C6DE8B65BF0}"/>
              </a:ext>
            </a:extLst>
          </p:cNvPr>
          <p:cNvSpPr>
            <a:spLocks noChangeShapeType="1"/>
          </p:cNvSpPr>
          <p:nvPr/>
        </p:nvSpPr>
        <p:spPr bwMode="auto">
          <a:xfrm>
            <a:off x="11687603" y="2286424"/>
            <a:ext cx="0" cy="0"/>
          </a:xfrm>
          <a:prstGeom prst="line">
            <a:avLst/>
          </a:prstGeom>
          <a:noFill/>
          <a:ln w="19050" cap="flat">
            <a:solidFill>
              <a:srgbClr val="FF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200" noProof="0" dirty="0">
              <a:latin typeface="+mn-lt"/>
            </a:endParaRPr>
          </a:p>
        </p:txBody>
      </p:sp>
      <p:sp>
        <p:nvSpPr>
          <p:cNvPr id="46" name="TextBox 45">
            <a:extLst>
              <a:ext uri="{FF2B5EF4-FFF2-40B4-BE49-F238E27FC236}">
                <a16:creationId xmlns:a16="http://schemas.microsoft.com/office/drawing/2014/main" id="{5BAC7D5C-7DD2-8C9E-D6F8-3F4370CAAE12}"/>
              </a:ext>
            </a:extLst>
          </p:cNvPr>
          <p:cNvSpPr txBox="1"/>
          <p:nvPr/>
        </p:nvSpPr>
        <p:spPr>
          <a:xfrm>
            <a:off x="7162134" y="2401324"/>
            <a:ext cx="2622731" cy="661720"/>
          </a:xfrm>
          <a:prstGeom prst="rect">
            <a:avLst/>
          </a:prstGeom>
          <a:noFill/>
        </p:spPr>
        <p:txBody>
          <a:bodyPr vert="horz" wrap="square" lIns="91440" tIns="45720" rIns="91440" bIns="45720" rtlCol="0">
            <a:spAutoFit/>
          </a:bodyPr>
          <a:lstStyle/>
          <a:p>
            <a:pPr algn="l">
              <a:spcBef>
                <a:spcPts val="600"/>
              </a:spcBef>
              <a:spcAft>
                <a:spcPts val="0"/>
              </a:spcAft>
            </a:pPr>
            <a:r>
              <a:rPr lang="en-GB" sz="1200" b="1" spc="0" baseline="0" noProof="0" dirty="0">
                <a:ln/>
                <a:solidFill>
                  <a:srgbClr val="53585A"/>
                </a:solidFill>
                <a:latin typeface="Arial"/>
                <a:cs typeface="Arial"/>
                <a:sym typeface="Arial"/>
                <a:rtl val="0"/>
              </a:rPr>
              <a:t>Placebo</a:t>
            </a:r>
          </a:p>
          <a:p>
            <a:pPr algn="l">
              <a:spcBef>
                <a:spcPts val="600"/>
              </a:spcBef>
              <a:spcAft>
                <a:spcPts val="0"/>
              </a:spcAft>
            </a:pPr>
            <a:r>
              <a:rPr lang="en-GB" sz="1000" noProof="0" dirty="0">
                <a:ln/>
                <a:solidFill>
                  <a:srgbClr val="53585A"/>
                </a:solidFill>
                <a:latin typeface="Arial"/>
                <a:cs typeface="Arial"/>
                <a:sym typeface="Arial"/>
                <a:rtl val="0"/>
              </a:rPr>
              <a:t>No. of participants with event: </a:t>
            </a:r>
            <a:r>
              <a:rPr lang="en-GB" sz="1000" b="1" noProof="0" dirty="0">
                <a:ln/>
                <a:solidFill>
                  <a:srgbClr val="53585A"/>
                </a:solidFill>
                <a:latin typeface="Arial"/>
                <a:cs typeface="Arial"/>
                <a:sym typeface="Arial"/>
                <a:rtl val="0"/>
              </a:rPr>
              <a:t>62 (27.6%)</a:t>
            </a:r>
            <a:br>
              <a:rPr lang="en-GB" sz="1000" noProof="0" dirty="0">
                <a:ln/>
                <a:solidFill>
                  <a:srgbClr val="53585A"/>
                </a:solidFill>
                <a:latin typeface="Arial"/>
                <a:cs typeface="Arial"/>
                <a:sym typeface="Arial"/>
                <a:rtl val="0"/>
              </a:rPr>
            </a:br>
            <a:r>
              <a:rPr lang="en-GB" sz="1000" spc="0" baseline="0" noProof="0" dirty="0">
                <a:ln/>
                <a:solidFill>
                  <a:srgbClr val="53585A"/>
                </a:solidFill>
                <a:latin typeface="Arial"/>
                <a:cs typeface="Arial"/>
                <a:sym typeface="Arial"/>
                <a:rtl val="0"/>
              </a:rPr>
              <a:t>n per 100 PY: </a:t>
            </a:r>
            <a:r>
              <a:rPr lang="en-GB" sz="1000" b="1" noProof="0" dirty="0">
                <a:ln/>
                <a:solidFill>
                  <a:srgbClr val="53585A"/>
                </a:solidFill>
                <a:latin typeface="Arial"/>
                <a:cs typeface="Arial"/>
                <a:sym typeface="Arial"/>
                <a:rtl val="0"/>
              </a:rPr>
              <a:t>10.0</a:t>
            </a:r>
            <a:endParaRPr lang="en-GB" sz="1000" b="1" spc="0" baseline="0" noProof="0" dirty="0">
              <a:ln/>
              <a:solidFill>
                <a:srgbClr val="53585A"/>
              </a:solidFill>
              <a:latin typeface="Arial"/>
              <a:cs typeface="Arial"/>
              <a:sym typeface="Arial"/>
              <a:rtl val="0"/>
            </a:endParaRPr>
          </a:p>
        </p:txBody>
      </p:sp>
      <p:sp>
        <p:nvSpPr>
          <p:cNvPr id="56" name="TextBox 55">
            <a:extLst>
              <a:ext uri="{FF2B5EF4-FFF2-40B4-BE49-F238E27FC236}">
                <a16:creationId xmlns:a16="http://schemas.microsoft.com/office/drawing/2014/main" id="{419FCE3B-B3D9-A698-C172-4936A18A0256}"/>
              </a:ext>
            </a:extLst>
          </p:cNvPr>
          <p:cNvSpPr txBox="1"/>
          <p:nvPr/>
        </p:nvSpPr>
        <p:spPr>
          <a:xfrm>
            <a:off x="7160199" y="3062306"/>
            <a:ext cx="2781643" cy="661720"/>
          </a:xfrm>
          <a:prstGeom prst="rect">
            <a:avLst/>
          </a:prstGeom>
          <a:noFill/>
        </p:spPr>
        <p:txBody>
          <a:bodyPr vert="horz" wrap="square" lIns="91440" tIns="45720" rIns="91440" bIns="45720" rtlCol="0">
            <a:spAutoFit/>
          </a:bodyPr>
          <a:lstStyle/>
          <a:p>
            <a:pPr algn="l">
              <a:spcBef>
                <a:spcPts val="0"/>
              </a:spcBef>
              <a:spcAft>
                <a:spcPts val="0"/>
              </a:spcAft>
            </a:pPr>
            <a:r>
              <a:rPr lang="en-GB" sz="1200" b="1" spc="0" baseline="0" noProof="0" dirty="0">
                <a:ln/>
                <a:solidFill>
                  <a:srgbClr val="669BD2"/>
                </a:solidFill>
                <a:latin typeface="Arial"/>
                <a:cs typeface="Arial"/>
                <a:sym typeface="Arial"/>
                <a:rtl val="0"/>
              </a:rPr>
              <a:t>Finerenone</a:t>
            </a:r>
          </a:p>
          <a:p>
            <a:pPr algn="l">
              <a:spcBef>
                <a:spcPts val="600"/>
              </a:spcBef>
              <a:spcAft>
                <a:spcPts val="0"/>
              </a:spcAft>
            </a:pPr>
            <a:r>
              <a:rPr lang="en-GB" sz="1000" noProof="0" dirty="0">
                <a:ln/>
                <a:solidFill>
                  <a:srgbClr val="669BD2"/>
                </a:solidFill>
                <a:latin typeface="Arial"/>
                <a:cs typeface="Arial"/>
                <a:sym typeface="Arial"/>
                <a:rtl val="0"/>
              </a:rPr>
              <a:t>No. of participants with event: </a:t>
            </a:r>
            <a:r>
              <a:rPr lang="en-GB" sz="1000" b="1" noProof="0" dirty="0">
                <a:ln/>
                <a:solidFill>
                  <a:srgbClr val="669BD2"/>
                </a:solidFill>
                <a:latin typeface="Arial"/>
                <a:cs typeface="Arial"/>
                <a:sym typeface="Arial"/>
                <a:rtl val="0"/>
              </a:rPr>
              <a:t>50 (21.4%)</a:t>
            </a:r>
            <a:br>
              <a:rPr lang="en-GB" sz="1000" noProof="0" dirty="0">
                <a:ln/>
                <a:solidFill>
                  <a:srgbClr val="669BD2"/>
                </a:solidFill>
                <a:latin typeface="Arial"/>
                <a:cs typeface="Arial"/>
                <a:sym typeface="Arial"/>
                <a:rtl val="0"/>
              </a:rPr>
            </a:br>
            <a:r>
              <a:rPr lang="en-GB" sz="1000" spc="0" baseline="0" noProof="0" dirty="0">
                <a:ln/>
                <a:solidFill>
                  <a:srgbClr val="669BD2"/>
                </a:solidFill>
                <a:latin typeface="Arial"/>
                <a:cs typeface="Arial"/>
                <a:sym typeface="Arial"/>
                <a:rtl val="0"/>
              </a:rPr>
              <a:t>n per 100 PY: </a:t>
            </a:r>
            <a:r>
              <a:rPr lang="en-GB" sz="1000" b="1" spc="0" baseline="0" noProof="0" dirty="0">
                <a:ln/>
                <a:solidFill>
                  <a:srgbClr val="669BD2"/>
                </a:solidFill>
                <a:latin typeface="Arial"/>
                <a:cs typeface="Arial"/>
                <a:sym typeface="Arial"/>
                <a:rtl val="0"/>
              </a:rPr>
              <a:t>7.4</a:t>
            </a:r>
          </a:p>
        </p:txBody>
      </p:sp>
      <p:sp>
        <p:nvSpPr>
          <p:cNvPr id="26" name="TextBox 25">
            <a:extLst>
              <a:ext uri="{FF2B5EF4-FFF2-40B4-BE49-F238E27FC236}">
                <a16:creationId xmlns:a16="http://schemas.microsoft.com/office/drawing/2014/main" id="{8D235F0D-679A-6F27-491D-89879935EA35}"/>
              </a:ext>
            </a:extLst>
          </p:cNvPr>
          <p:cNvSpPr txBox="1"/>
          <p:nvPr/>
        </p:nvSpPr>
        <p:spPr>
          <a:xfrm>
            <a:off x="1457241" y="1964979"/>
            <a:ext cx="2584753" cy="468313"/>
          </a:xfrm>
          <a:prstGeom prst="rect">
            <a:avLst/>
          </a:prstGeom>
        </p:spPr>
        <p:txBody>
          <a:bodyPr vert="horz" wrap="square" lIns="91440" tIns="45720" rIns="91440" bIns="45720" rtlCol="0">
            <a:noAutofit/>
          </a:bodyPr>
          <a:lstStyle/>
          <a:p>
            <a:pPr algn="l">
              <a:spcBef>
                <a:spcPts val="600"/>
              </a:spcBef>
            </a:pPr>
            <a:r>
              <a:rPr lang="en-GB" sz="1400" b="1" noProof="0" dirty="0">
                <a:latin typeface="+mn-lt"/>
              </a:rPr>
              <a:t>HR=0.87 (95% CI 0.29, 2.59) </a:t>
            </a:r>
          </a:p>
          <a:p>
            <a:pPr algn="l">
              <a:spcBef>
                <a:spcPts val="600"/>
              </a:spcBef>
            </a:pPr>
            <a:endParaRPr lang="en-GB" sz="1600" noProof="0" dirty="0">
              <a:latin typeface="+mn-lt"/>
            </a:endParaRPr>
          </a:p>
        </p:txBody>
      </p:sp>
      <p:sp>
        <p:nvSpPr>
          <p:cNvPr id="108" name="TextBox 107">
            <a:extLst>
              <a:ext uri="{FF2B5EF4-FFF2-40B4-BE49-F238E27FC236}">
                <a16:creationId xmlns:a16="http://schemas.microsoft.com/office/drawing/2014/main" id="{BB6074B9-0AC0-E28E-8BF9-A157165280D8}"/>
              </a:ext>
            </a:extLst>
          </p:cNvPr>
          <p:cNvSpPr txBox="1"/>
          <p:nvPr/>
        </p:nvSpPr>
        <p:spPr>
          <a:xfrm>
            <a:off x="7141119" y="1972363"/>
            <a:ext cx="2584753" cy="468313"/>
          </a:xfrm>
          <a:prstGeom prst="rect">
            <a:avLst/>
          </a:prstGeom>
        </p:spPr>
        <p:txBody>
          <a:bodyPr vert="horz" wrap="square" lIns="91440" tIns="45720" rIns="91440" bIns="45720" rtlCol="0">
            <a:noAutofit/>
          </a:bodyPr>
          <a:lstStyle/>
          <a:p>
            <a:pPr algn="l">
              <a:spcBef>
                <a:spcPts val="600"/>
              </a:spcBef>
            </a:pPr>
            <a:r>
              <a:rPr lang="en-GB" sz="1400" b="1" noProof="0" dirty="0">
                <a:latin typeface="+mn-lt"/>
              </a:rPr>
              <a:t>HR=0.73 (95% CI 0.50, 1.07) </a:t>
            </a:r>
          </a:p>
          <a:p>
            <a:pPr algn="l">
              <a:spcBef>
                <a:spcPts val="600"/>
              </a:spcBef>
            </a:pPr>
            <a:endParaRPr lang="en-GB" sz="1600" noProof="0" dirty="0">
              <a:latin typeface="+mn-lt"/>
            </a:endParaRPr>
          </a:p>
        </p:txBody>
      </p:sp>
      <p:pic>
        <p:nvPicPr>
          <p:cNvPr id="6" name="Picture 5">
            <a:extLst>
              <a:ext uri="{FF2B5EF4-FFF2-40B4-BE49-F238E27FC236}">
                <a16:creationId xmlns:a16="http://schemas.microsoft.com/office/drawing/2014/main" id="{077BB8D0-BF12-7F42-A468-49CE4FFB80C5}"/>
              </a:ext>
            </a:extLst>
          </p:cNvPr>
          <p:cNvPicPr>
            <a:picLocks noChangeAspect="1"/>
          </p:cNvPicPr>
          <p:nvPr/>
        </p:nvPicPr>
        <p:blipFill>
          <a:blip r:embed="rId3">
            <a:clrChange>
              <a:clrFrom>
                <a:srgbClr val="FAFAFA"/>
              </a:clrFrom>
              <a:clrTo>
                <a:srgbClr val="FAFAFA">
                  <a:alpha val="0"/>
                </a:srgbClr>
              </a:clrTo>
            </a:clrChange>
          </a:blip>
          <a:stretch>
            <a:fillRect/>
          </a:stretch>
        </p:blipFill>
        <p:spPr>
          <a:xfrm>
            <a:off x="41733" y="6013459"/>
            <a:ext cx="1291102" cy="340129"/>
          </a:xfrm>
          <a:prstGeom prst="rect">
            <a:avLst/>
          </a:prstGeom>
        </p:spPr>
      </p:pic>
      <p:sp>
        <p:nvSpPr>
          <p:cNvPr id="2" name="TextBox 1">
            <a:extLst>
              <a:ext uri="{FF2B5EF4-FFF2-40B4-BE49-F238E27FC236}">
                <a16:creationId xmlns:a16="http://schemas.microsoft.com/office/drawing/2014/main" id="{61673A37-70A6-EE1C-F31C-DCD221253930}"/>
              </a:ext>
            </a:extLst>
          </p:cNvPr>
          <p:cNvSpPr txBox="1"/>
          <p:nvPr/>
        </p:nvSpPr>
        <p:spPr>
          <a:xfrm>
            <a:off x="2870502" y="5020292"/>
            <a:ext cx="439544" cy="276999"/>
          </a:xfrm>
          <a:prstGeom prst="rect">
            <a:avLst/>
          </a:prstGeom>
          <a:noFill/>
        </p:spPr>
        <p:txBody>
          <a:bodyPr vert="horz" wrap="none" lIns="91440" tIns="45720" rIns="91440" bIns="45720" rtlCol="0">
            <a:spAutoFit/>
          </a:bodyPr>
          <a:lstStyle>
            <a:defPPr>
              <a:defRPr lang="en-US"/>
            </a:defPPr>
            <a:lvl1pPr>
              <a:spcBef>
                <a:spcPts val="600"/>
              </a:spcBef>
              <a:defRPr sz="1200" spc="0" baseline="0">
                <a:ln/>
                <a:solidFill>
                  <a:srgbClr val="669BD2"/>
                </a:solidFill>
                <a:latin typeface="Arial"/>
                <a:cs typeface="Arial"/>
                <a:rtl val="0"/>
              </a:defRPr>
            </a:lvl1pPr>
          </a:lstStyle>
          <a:p>
            <a:r>
              <a:rPr lang="en-GB" dirty="0">
                <a:sym typeface="Arial"/>
              </a:rPr>
              <a:t>228</a:t>
            </a:r>
          </a:p>
        </p:txBody>
      </p:sp>
      <p:sp>
        <p:nvSpPr>
          <p:cNvPr id="4" name="TextBox 3">
            <a:extLst>
              <a:ext uri="{FF2B5EF4-FFF2-40B4-BE49-F238E27FC236}">
                <a16:creationId xmlns:a16="http://schemas.microsoft.com/office/drawing/2014/main" id="{7CA59EB7-190C-5AB8-942B-FFF86B46BC34}"/>
              </a:ext>
            </a:extLst>
          </p:cNvPr>
          <p:cNvSpPr txBox="1"/>
          <p:nvPr/>
        </p:nvSpPr>
        <p:spPr>
          <a:xfrm>
            <a:off x="5221517" y="5020292"/>
            <a:ext cx="354584" cy="276999"/>
          </a:xfrm>
          <a:prstGeom prst="rect">
            <a:avLst/>
          </a:prstGeom>
          <a:noFill/>
        </p:spPr>
        <p:txBody>
          <a:bodyPr vert="horz" wrap="none" lIns="91440" tIns="45720" rIns="91440" bIns="45720" rtlCol="0">
            <a:spAutoFit/>
          </a:bodyPr>
          <a:lstStyle>
            <a:defPPr>
              <a:defRPr lang="en-US"/>
            </a:defPPr>
            <a:lvl1pPr>
              <a:spcBef>
                <a:spcPts val="600"/>
              </a:spcBef>
              <a:defRPr sz="1200" spc="0" baseline="0">
                <a:ln/>
                <a:solidFill>
                  <a:srgbClr val="669BD2"/>
                </a:solidFill>
                <a:latin typeface="Arial"/>
                <a:cs typeface="Arial"/>
                <a:rtl val="0"/>
              </a:defRPr>
            </a:lvl1pPr>
          </a:lstStyle>
          <a:p>
            <a:r>
              <a:rPr lang="en-GB" dirty="0">
                <a:sym typeface="Arial"/>
              </a:rPr>
              <a:t>74</a:t>
            </a:r>
          </a:p>
        </p:txBody>
      </p:sp>
      <p:sp>
        <p:nvSpPr>
          <p:cNvPr id="10" name="TextBox 9">
            <a:extLst>
              <a:ext uri="{FF2B5EF4-FFF2-40B4-BE49-F238E27FC236}">
                <a16:creationId xmlns:a16="http://schemas.microsoft.com/office/drawing/2014/main" id="{329DD2EE-95CA-BAD2-4A6F-D9D66946AF21}"/>
              </a:ext>
            </a:extLst>
          </p:cNvPr>
          <p:cNvSpPr txBox="1"/>
          <p:nvPr/>
        </p:nvSpPr>
        <p:spPr>
          <a:xfrm>
            <a:off x="4600575" y="5020292"/>
            <a:ext cx="439544" cy="276999"/>
          </a:xfrm>
          <a:prstGeom prst="rect">
            <a:avLst/>
          </a:prstGeom>
          <a:noFill/>
        </p:spPr>
        <p:txBody>
          <a:bodyPr vert="horz" wrap="none" lIns="91440" tIns="45720" rIns="91440" bIns="45720" rtlCol="0">
            <a:spAutoFit/>
          </a:bodyPr>
          <a:lstStyle>
            <a:defPPr>
              <a:defRPr lang="en-US"/>
            </a:defPPr>
            <a:lvl1pPr>
              <a:spcBef>
                <a:spcPts val="600"/>
              </a:spcBef>
              <a:defRPr sz="1200" spc="0" baseline="0">
                <a:ln/>
                <a:solidFill>
                  <a:srgbClr val="669BD2"/>
                </a:solidFill>
                <a:latin typeface="Arial"/>
                <a:cs typeface="Arial"/>
                <a:rtl val="0"/>
              </a:defRPr>
            </a:lvl1pPr>
          </a:lstStyle>
          <a:p>
            <a:r>
              <a:rPr lang="en-GB" dirty="0">
                <a:sym typeface="Arial"/>
              </a:rPr>
              <a:t>163</a:t>
            </a:r>
          </a:p>
        </p:txBody>
      </p:sp>
      <p:sp>
        <p:nvSpPr>
          <p:cNvPr id="11" name="TextBox 10">
            <a:extLst>
              <a:ext uri="{FF2B5EF4-FFF2-40B4-BE49-F238E27FC236}">
                <a16:creationId xmlns:a16="http://schemas.microsoft.com/office/drawing/2014/main" id="{BEFB00A3-A997-B75B-607B-F8397B1F4213}"/>
              </a:ext>
            </a:extLst>
          </p:cNvPr>
          <p:cNvSpPr txBox="1"/>
          <p:nvPr/>
        </p:nvSpPr>
        <p:spPr>
          <a:xfrm>
            <a:off x="2294990" y="5020292"/>
            <a:ext cx="439544" cy="276999"/>
          </a:xfrm>
          <a:prstGeom prst="rect">
            <a:avLst/>
          </a:prstGeom>
          <a:noFill/>
        </p:spPr>
        <p:txBody>
          <a:bodyPr vert="horz" wrap="none" lIns="91440" tIns="45720" rIns="91440" bIns="45720" rtlCol="0">
            <a:spAutoFit/>
          </a:bodyPr>
          <a:lstStyle>
            <a:defPPr>
              <a:defRPr lang="en-US"/>
            </a:defPPr>
            <a:lvl1pPr>
              <a:spcBef>
                <a:spcPts val="600"/>
              </a:spcBef>
              <a:defRPr sz="1200" spc="0" baseline="0">
                <a:ln/>
                <a:solidFill>
                  <a:srgbClr val="669BD2"/>
                </a:solidFill>
                <a:latin typeface="Arial"/>
                <a:cs typeface="Arial"/>
                <a:rtl val="0"/>
              </a:defRPr>
            </a:lvl1pPr>
          </a:lstStyle>
          <a:p>
            <a:r>
              <a:rPr lang="en-GB" dirty="0">
                <a:sym typeface="Arial"/>
              </a:rPr>
              <a:t>229</a:t>
            </a:r>
          </a:p>
        </p:txBody>
      </p:sp>
      <p:sp>
        <p:nvSpPr>
          <p:cNvPr id="12" name="TextBox 11">
            <a:extLst>
              <a:ext uri="{FF2B5EF4-FFF2-40B4-BE49-F238E27FC236}">
                <a16:creationId xmlns:a16="http://schemas.microsoft.com/office/drawing/2014/main" id="{91A52EB7-46D1-003B-F8B5-B68ED413583D}"/>
              </a:ext>
            </a:extLst>
          </p:cNvPr>
          <p:cNvSpPr txBox="1"/>
          <p:nvPr/>
        </p:nvSpPr>
        <p:spPr>
          <a:xfrm>
            <a:off x="4025063" y="5020292"/>
            <a:ext cx="439544" cy="276999"/>
          </a:xfrm>
          <a:prstGeom prst="rect">
            <a:avLst/>
          </a:prstGeom>
          <a:noFill/>
        </p:spPr>
        <p:txBody>
          <a:bodyPr vert="horz" wrap="none" lIns="91440" tIns="45720" rIns="91440" bIns="45720" rtlCol="0">
            <a:spAutoFit/>
          </a:bodyPr>
          <a:lstStyle>
            <a:defPPr>
              <a:defRPr lang="en-US"/>
            </a:defPPr>
            <a:lvl1pPr>
              <a:spcBef>
                <a:spcPts val="600"/>
              </a:spcBef>
              <a:defRPr sz="1200" spc="0" baseline="0">
                <a:ln/>
                <a:solidFill>
                  <a:srgbClr val="669BD2"/>
                </a:solidFill>
                <a:latin typeface="Arial"/>
                <a:cs typeface="Arial"/>
                <a:rtl val="0"/>
              </a:defRPr>
            </a:lvl1pPr>
          </a:lstStyle>
          <a:p>
            <a:r>
              <a:rPr lang="en-GB" dirty="0">
                <a:sym typeface="Arial"/>
              </a:rPr>
              <a:t>224</a:t>
            </a:r>
          </a:p>
        </p:txBody>
      </p:sp>
      <p:sp>
        <p:nvSpPr>
          <p:cNvPr id="13" name="TextBox 12">
            <a:extLst>
              <a:ext uri="{FF2B5EF4-FFF2-40B4-BE49-F238E27FC236}">
                <a16:creationId xmlns:a16="http://schemas.microsoft.com/office/drawing/2014/main" id="{EFD738BB-A2B6-E239-4C8B-25449071C037}"/>
              </a:ext>
            </a:extLst>
          </p:cNvPr>
          <p:cNvSpPr txBox="1"/>
          <p:nvPr/>
        </p:nvSpPr>
        <p:spPr>
          <a:xfrm>
            <a:off x="1721154" y="5020292"/>
            <a:ext cx="439544" cy="276999"/>
          </a:xfrm>
          <a:prstGeom prst="rect">
            <a:avLst/>
          </a:prstGeom>
          <a:noFill/>
        </p:spPr>
        <p:txBody>
          <a:bodyPr vert="horz" wrap="none" lIns="91440" tIns="45720" rIns="91440" bIns="45720" rtlCol="0">
            <a:spAutoFit/>
          </a:bodyPr>
          <a:lstStyle>
            <a:defPPr>
              <a:defRPr lang="en-US"/>
            </a:defPPr>
            <a:lvl1pPr>
              <a:spcBef>
                <a:spcPts val="600"/>
              </a:spcBef>
              <a:defRPr sz="1200" spc="0" baseline="0">
                <a:ln/>
                <a:solidFill>
                  <a:srgbClr val="669BD2"/>
                </a:solidFill>
                <a:latin typeface="Arial"/>
                <a:cs typeface="Arial"/>
                <a:rtl val="0"/>
              </a:defRPr>
            </a:lvl1pPr>
          </a:lstStyle>
          <a:p>
            <a:r>
              <a:rPr lang="en-GB" dirty="0">
                <a:sym typeface="Arial"/>
              </a:rPr>
              <a:t>233</a:t>
            </a:r>
          </a:p>
        </p:txBody>
      </p:sp>
      <p:sp>
        <p:nvSpPr>
          <p:cNvPr id="14" name="TextBox 13">
            <a:extLst>
              <a:ext uri="{FF2B5EF4-FFF2-40B4-BE49-F238E27FC236}">
                <a16:creationId xmlns:a16="http://schemas.microsoft.com/office/drawing/2014/main" id="{8BB4A4FE-1FC8-9D45-6683-BD254DC0CA26}"/>
              </a:ext>
            </a:extLst>
          </p:cNvPr>
          <p:cNvSpPr txBox="1"/>
          <p:nvPr/>
        </p:nvSpPr>
        <p:spPr>
          <a:xfrm>
            <a:off x="3449551" y="5020292"/>
            <a:ext cx="439544" cy="276999"/>
          </a:xfrm>
          <a:prstGeom prst="rect">
            <a:avLst/>
          </a:prstGeom>
          <a:noFill/>
        </p:spPr>
        <p:txBody>
          <a:bodyPr vert="horz" wrap="none" lIns="91440" tIns="45720" rIns="91440" bIns="45720" rtlCol="0">
            <a:spAutoFit/>
          </a:bodyPr>
          <a:lstStyle>
            <a:defPPr>
              <a:defRPr lang="en-US"/>
            </a:defPPr>
            <a:lvl1pPr>
              <a:spcBef>
                <a:spcPts val="600"/>
              </a:spcBef>
              <a:defRPr sz="1200" spc="0" baseline="0">
                <a:ln/>
                <a:solidFill>
                  <a:srgbClr val="669BD2"/>
                </a:solidFill>
                <a:latin typeface="Arial"/>
                <a:cs typeface="Arial"/>
                <a:rtl val="0"/>
              </a:defRPr>
            </a:lvl1pPr>
          </a:lstStyle>
          <a:p>
            <a:r>
              <a:rPr lang="en-GB" dirty="0">
                <a:sym typeface="Arial"/>
              </a:rPr>
              <a:t>226</a:t>
            </a:r>
          </a:p>
        </p:txBody>
      </p:sp>
      <p:sp>
        <p:nvSpPr>
          <p:cNvPr id="15" name="TextBox 14">
            <a:extLst>
              <a:ext uri="{FF2B5EF4-FFF2-40B4-BE49-F238E27FC236}">
                <a16:creationId xmlns:a16="http://schemas.microsoft.com/office/drawing/2014/main" id="{943B5F88-7006-B2CC-49BA-428976EDA8AD}"/>
              </a:ext>
            </a:extLst>
          </p:cNvPr>
          <p:cNvSpPr txBox="1"/>
          <p:nvPr/>
        </p:nvSpPr>
        <p:spPr>
          <a:xfrm>
            <a:off x="1143780" y="5020292"/>
            <a:ext cx="439544" cy="276999"/>
          </a:xfrm>
          <a:prstGeom prst="rect">
            <a:avLst/>
          </a:prstGeom>
          <a:noFill/>
        </p:spPr>
        <p:txBody>
          <a:bodyPr vert="horz" wrap="none" lIns="91440" tIns="45720" rIns="91440" bIns="45720" rtlCol="0">
            <a:spAutoFit/>
          </a:bodyPr>
          <a:lstStyle>
            <a:defPPr>
              <a:defRPr lang="en-US"/>
            </a:defPPr>
            <a:lvl1pPr>
              <a:spcBef>
                <a:spcPts val="600"/>
              </a:spcBef>
              <a:defRPr sz="1200" spc="0" baseline="0">
                <a:ln/>
                <a:solidFill>
                  <a:srgbClr val="669BD2"/>
                </a:solidFill>
                <a:latin typeface="Arial"/>
                <a:cs typeface="Arial"/>
                <a:rtl val="0"/>
              </a:defRPr>
            </a:lvl1pPr>
          </a:lstStyle>
          <a:p>
            <a:r>
              <a:rPr lang="en-GB" dirty="0">
                <a:sym typeface="Arial"/>
              </a:rPr>
              <a:t>234</a:t>
            </a:r>
          </a:p>
        </p:txBody>
      </p:sp>
      <p:sp>
        <p:nvSpPr>
          <p:cNvPr id="22" name="TextBox 21">
            <a:extLst>
              <a:ext uri="{FF2B5EF4-FFF2-40B4-BE49-F238E27FC236}">
                <a16:creationId xmlns:a16="http://schemas.microsoft.com/office/drawing/2014/main" id="{5AB89C09-74FF-6C49-8512-4D197E5B696A}"/>
              </a:ext>
            </a:extLst>
          </p:cNvPr>
          <p:cNvSpPr txBox="1"/>
          <p:nvPr/>
        </p:nvSpPr>
        <p:spPr>
          <a:xfrm>
            <a:off x="2870502" y="5241026"/>
            <a:ext cx="439544" cy="276999"/>
          </a:xfrm>
          <a:prstGeom prst="rect">
            <a:avLst/>
          </a:prstGeom>
          <a:noFill/>
        </p:spPr>
        <p:txBody>
          <a:bodyPr vert="horz" wrap="none" lIns="91440" tIns="45720" rIns="91440" bIns="45720" rtlCol="0">
            <a:spAutoFit/>
          </a:bodyPr>
          <a:lstStyle>
            <a:defPPr>
              <a:defRPr lang="en-US"/>
            </a:defPPr>
            <a:lvl1pPr>
              <a:spcBef>
                <a:spcPts val="600"/>
              </a:spcBef>
              <a:defRPr sz="1200">
                <a:ln/>
                <a:solidFill>
                  <a:srgbClr val="53585A"/>
                </a:solidFill>
                <a:latin typeface="Arial"/>
                <a:cs typeface="Arial"/>
                <a:rtl val="0"/>
              </a:defRPr>
            </a:lvl1pPr>
          </a:lstStyle>
          <a:p>
            <a:r>
              <a:rPr lang="en-GB" dirty="0">
                <a:sym typeface="Arial"/>
              </a:rPr>
              <a:t>218</a:t>
            </a:r>
          </a:p>
        </p:txBody>
      </p:sp>
      <p:sp>
        <p:nvSpPr>
          <p:cNvPr id="23" name="TextBox 22">
            <a:extLst>
              <a:ext uri="{FF2B5EF4-FFF2-40B4-BE49-F238E27FC236}">
                <a16:creationId xmlns:a16="http://schemas.microsoft.com/office/drawing/2014/main" id="{E7BFC740-061B-531A-7FB9-9BA9B29F81B8}"/>
              </a:ext>
            </a:extLst>
          </p:cNvPr>
          <p:cNvSpPr txBox="1"/>
          <p:nvPr/>
        </p:nvSpPr>
        <p:spPr>
          <a:xfrm>
            <a:off x="5221517" y="5241026"/>
            <a:ext cx="354584" cy="276999"/>
          </a:xfrm>
          <a:prstGeom prst="rect">
            <a:avLst/>
          </a:prstGeom>
          <a:noFill/>
        </p:spPr>
        <p:txBody>
          <a:bodyPr vert="horz" wrap="none" lIns="91440" tIns="45720" rIns="91440" bIns="45720" rtlCol="0">
            <a:spAutoFit/>
          </a:bodyPr>
          <a:lstStyle>
            <a:defPPr>
              <a:defRPr lang="en-US"/>
            </a:defPPr>
            <a:lvl1pPr>
              <a:spcBef>
                <a:spcPts val="600"/>
              </a:spcBef>
              <a:defRPr sz="1200">
                <a:ln/>
                <a:solidFill>
                  <a:srgbClr val="53585A"/>
                </a:solidFill>
                <a:latin typeface="Arial"/>
                <a:cs typeface="Arial"/>
                <a:rtl val="0"/>
              </a:defRPr>
            </a:lvl1pPr>
          </a:lstStyle>
          <a:p>
            <a:r>
              <a:rPr lang="en-GB" dirty="0">
                <a:sym typeface="Arial"/>
              </a:rPr>
              <a:t>72</a:t>
            </a:r>
          </a:p>
        </p:txBody>
      </p:sp>
      <p:sp>
        <p:nvSpPr>
          <p:cNvPr id="24" name="TextBox 23">
            <a:extLst>
              <a:ext uri="{FF2B5EF4-FFF2-40B4-BE49-F238E27FC236}">
                <a16:creationId xmlns:a16="http://schemas.microsoft.com/office/drawing/2014/main" id="{FF7384D2-61F9-F3AD-417C-F52E831DA74E}"/>
              </a:ext>
            </a:extLst>
          </p:cNvPr>
          <p:cNvSpPr txBox="1"/>
          <p:nvPr/>
        </p:nvSpPr>
        <p:spPr>
          <a:xfrm>
            <a:off x="4600575" y="5241026"/>
            <a:ext cx="439544" cy="276999"/>
          </a:xfrm>
          <a:prstGeom prst="rect">
            <a:avLst/>
          </a:prstGeom>
          <a:noFill/>
        </p:spPr>
        <p:txBody>
          <a:bodyPr vert="horz" wrap="none" lIns="91440" tIns="45720" rIns="91440" bIns="45720" rtlCol="0">
            <a:spAutoFit/>
          </a:bodyPr>
          <a:lstStyle>
            <a:defPPr>
              <a:defRPr lang="en-US"/>
            </a:defPPr>
            <a:lvl1pPr>
              <a:spcBef>
                <a:spcPts val="600"/>
              </a:spcBef>
              <a:defRPr sz="1200">
                <a:ln/>
                <a:solidFill>
                  <a:srgbClr val="53585A"/>
                </a:solidFill>
                <a:latin typeface="Arial"/>
                <a:cs typeface="Arial"/>
                <a:rtl val="0"/>
              </a:defRPr>
            </a:lvl1pPr>
          </a:lstStyle>
          <a:p>
            <a:r>
              <a:rPr lang="en-GB" dirty="0">
                <a:sym typeface="Arial"/>
              </a:rPr>
              <a:t>142</a:t>
            </a:r>
          </a:p>
        </p:txBody>
      </p:sp>
      <p:sp>
        <p:nvSpPr>
          <p:cNvPr id="25" name="TextBox 24">
            <a:extLst>
              <a:ext uri="{FF2B5EF4-FFF2-40B4-BE49-F238E27FC236}">
                <a16:creationId xmlns:a16="http://schemas.microsoft.com/office/drawing/2014/main" id="{9C596FDE-22C6-4A11-92BF-27BC829C7A6F}"/>
              </a:ext>
            </a:extLst>
          </p:cNvPr>
          <p:cNvSpPr txBox="1"/>
          <p:nvPr/>
        </p:nvSpPr>
        <p:spPr>
          <a:xfrm>
            <a:off x="2294990" y="5241026"/>
            <a:ext cx="439544" cy="276999"/>
          </a:xfrm>
          <a:prstGeom prst="rect">
            <a:avLst/>
          </a:prstGeom>
          <a:noFill/>
        </p:spPr>
        <p:txBody>
          <a:bodyPr vert="horz" wrap="none" lIns="91440" tIns="45720" rIns="91440" bIns="45720" rtlCol="0">
            <a:spAutoFit/>
          </a:bodyPr>
          <a:lstStyle>
            <a:defPPr>
              <a:defRPr lang="en-US"/>
            </a:defPPr>
            <a:lvl1pPr>
              <a:spcBef>
                <a:spcPts val="600"/>
              </a:spcBef>
              <a:defRPr sz="1200">
                <a:ln/>
                <a:solidFill>
                  <a:srgbClr val="53585A"/>
                </a:solidFill>
                <a:latin typeface="Arial"/>
                <a:cs typeface="Arial"/>
                <a:rtl val="0"/>
              </a:defRPr>
            </a:lvl1pPr>
          </a:lstStyle>
          <a:p>
            <a:r>
              <a:rPr lang="en-GB" dirty="0">
                <a:sym typeface="Arial"/>
              </a:rPr>
              <a:t>219</a:t>
            </a:r>
          </a:p>
        </p:txBody>
      </p:sp>
      <p:sp>
        <p:nvSpPr>
          <p:cNvPr id="28" name="TextBox 27">
            <a:extLst>
              <a:ext uri="{FF2B5EF4-FFF2-40B4-BE49-F238E27FC236}">
                <a16:creationId xmlns:a16="http://schemas.microsoft.com/office/drawing/2014/main" id="{B3F0938C-DA89-EF0A-5350-1B8E6E1D193A}"/>
              </a:ext>
            </a:extLst>
          </p:cNvPr>
          <p:cNvSpPr txBox="1"/>
          <p:nvPr/>
        </p:nvSpPr>
        <p:spPr>
          <a:xfrm>
            <a:off x="4025063" y="5241026"/>
            <a:ext cx="439544" cy="276999"/>
          </a:xfrm>
          <a:prstGeom prst="rect">
            <a:avLst/>
          </a:prstGeom>
          <a:noFill/>
        </p:spPr>
        <p:txBody>
          <a:bodyPr vert="horz" wrap="none" lIns="91440" tIns="45720" rIns="91440" bIns="45720" rtlCol="0">
            <a:spAutoFit/>
          </a:bodyPr>
          <a:lstStyle>
            <a:defPPr>
              <a:defRPr lang="en-US"/>
            </a:defPPr>
            <a:lvl1pPr>
              <a:spcBef>
                <a:spcPts val="600"/>
              </a:spcBef>
              <a:defRPr sz="1200">
                <a:ln/>
                <a:solidFill>
                  <a:srgbClr val="53585A"/>
                </a:solidFill>
                <a:latin typeface="Arial"/>
                <a:cs typeface="Arial"/>
                <a:rtl val="0"/>
              </a:defRPr>
            </a:lvl1pPr>
          </a:lstStyle>
          <a:p>
            <a:r>
              <a:rPr lang="en-GB" dirty="0">
                <a:sym typeface="Arial"/>
              </a:rPr>
              <a:t>214</a:t>
            </a:r>
          </a:p>
        </p:txBody>
      </p:sp>
      <p:sp>
        <p:nvSpPr>
          <p:cNvPr id="30" name="TextBox 29">
            <a:extLst>
              <a:ext uri="{FF2B5EF4-FFF2-40B4-BE49-F238E27FC236}">
                <a16:creationId xmlns:a16="http://schemas.microsoft.com/office/drawing/2014/main" id="{2E8B81B1-3CD2-728B-2B62-469FE47FB228}"/>
              </a:ext>
            </a:extLst>
          </p:cNvPr>
          <p:cNvSpPr txBox="1"/>
          <p:nvPr/>
        </p:nvSpPr>
        <p:spPr>
          <a:xfrm>
            <a:off x="1721154" y="5241026"/>
            <a:ext cx="439544" cy="276999"/>
          </a:xfrm>
          <a:prstGeom prst="rect">
            <a:avLst/>
          </a:prstGeom>
          <a:noFill/>
        </p:spPr>
        <p:txBody>
          <a:bodyPr vert="horz" wrap="none" lIns="91440" tIns="45720" rIns="91440" bIns="45720" rtlCol="0">
            <a:spAutoFit/>
          </a:bodyPr>
          <a:lstStyle>
            <a:defPPr>
              <a:defRPr lang="en-US"/>
            </a:defPPr>
            <a:lvl1pPr>
              <a:spcBef>
                <a:spcPts val="600"/>
              </a:spcBef>
              <a:defRPr sz="1200">
                <a:ln/>
                <a:solidFill>
                  <a:srgbClr val="53585A"/>
                </a:solidFill>
                <a:latin typeface="Arial"/>
                <a:cs typeface="Arial"/>
                <a:rtl val="0"/>
              </a:defRPr>
            </a:lvl1pPr>
          </a:lstStyle>
          <a:p>
            <a:r>
              <a:rPr lang="en-GB" dirty="0">
                <a:sym typeface="Arial"/>
              </a:rPr>
              <a:t>223</a:t>
            </a:r>
          </a:p>
        </p:txBody>
      </p:sp>
      <p:sp>
        <p:nvSpPr>
          <p:cNvPr id="31" name="TextBox 30">
            <a:extLst>
              <a:ext uri="{FF2B5EF4-FFF2-40B4-BE49-F238E27FC236}">
                <a16:creationId xmlns:a16="http://schemas.microsoft.com/office/drawing/2014/main" id="{7A9B3992-5E7C-9CFB-2613-C5636105D393}"/>
              </a:ext>
            </a:extLst>
          </p:cNvPr>
          <p:cNvSpPr txBox="1"/>
          <p:nvPr/>
        </p:nvSpPr>
        <p:spPr>
          <a:xfrm>
            <a:off x="3449551" y="5241026"/>
            <a:ext cx="439544" cy="276999"/>
          </a:xfrm>
          <a:prstGeom prst="rect">
            <a:avLst/>
          </a:prstGeom>
          <a:noFill/>
        </p:spPr>
        <p:txBody>
          <a:bodyPr vert="horz" wrap="none" lIns="91440" tIns="45720" rIns="91440" bIns="45720" rtlCol="0">
            <a:spAutoFit/>
          </a:bodyPr>
          <a:lstStyle>
            <a:defPPr>
              <a:defRPr lang="en-US"/>
            </a:defPPr>
            <a:lvl1pPr>
              <a:spcBef>
                <a:spcPts val="600"/>
              </a:spcBef>
              <a:defRPr sz="1200">
                <a:ln/>
                <a:solidFill>
                  <a:srgbClr val="53585A"/>
                </a:solidFill>
                <a:latin typeface="Arial"/>
                <a:cs typeface="Arial"/>
                <a:rtl val="0"/>
              </a:defRPr>
            </a:lvl1pPr>
          </a:lstStyle>
          <a:p>
            <a:r>
              <a:rPr lang="en-GB" dirty="0">
                <a:sym typeface="Arial"/>
              </a:rPr>
              <a:t>216</a:t>
            </a:r>
          </a:p>
        </p:txBody>
      </p:sp>
      <p:sp>
        <p:nvSpPr>
          <p:cNvPr id="32" name="TextBox 31">
            <a:extLst>
              <a:ext uri="{FF2B5EF4-FFF2-40B4-BE49-F238E27FC236}">
                <a16:creationId xmlns:a16="http://schemas.microsoft.com/office/drawing/2014/main" id="{8167C79C-3D80-EC38-D5EB-030ABAFF394A}"/>
              </a:ext>
            </a:extLst>
          </p:cNvPr>
          <p:cNvSpPr txBox="1"/>
          <p:nvPr/>
        </p:nvSpPr>
        <p:spPr>
          <a:xfrm>
            <a:off x="1143780" y="5236640"/>
            <a:ext cx="439544" cy="276999"/>
          </a:xfrm>
          <a:prstGeom prst="rect">
            <a:avLst/>
          </a:prstGeom>
          <a:noFill/>
        </p:spPr>
        <p:txBody>
          <a:bodyPr vert="horz" wrap="none" lIns="91440" tIns="45720" rIns="91440" bIns="45720" rtlCol="0">
            <a:spAutoFit/>
          </a:bodyPr>
          <a:lstStyle>
            <a:defPPr>
              <a:defRPr lang="en-US"/>
            </a:defPPr>
            <a:lvl1pPr>
              <a:spcBef>
                <a:spcPts val="600"/>
              </a:spcBef>
              <a:defRPr sz="1200">
                <a:ln/>
                <a:solidFill>
                  <a:srgbClr val="53585A"/>
                </a:solidFill>
                <a:latin typeface="Arial"/>
                <a:cs typeface="Arial"/>
                <a:rtl val="0"/>
              </a:defRPr>
            </a:lvl1pPr>
          </a:lstStyle>
          <a:p>
            <a:r>
              <a:rPr lang="en-GB" dirty="0">
                <a:sym typeface="Arial"/>
              </a:rPr>
              <a:t>225</a:t>
            </a:r>
          </a:p>
        </p:txBody>
      </p:sp>
      <p:sp>
        <p:nvSpPr>
          <p:cNvPr id="34" name="TextBox 33">
            <a:extLst>
              <a:ext uri="{FF2B5EF4-FFF2-40B4-BE49-F238E27FC236}">
                <a16:creationId xmlns:a16="http://schemas.microsoft.com/office/drawing/2014/main" id="{0AF65522-C34C-D8E7-7A82-18FAE068984A}"/>
              </a:ext>
            </a:extLst>
          </p:cNvPr>
          <p:cNvSpPr txBox="1"/>
          <p:nvPr/>
        </p:nvSpPr>
        <p:spPr>
          <a:xfrm>
            <a:off x="2575019" y="4520693"/>
            <a:ext cx="1699504" cy="276999"/>
          </a:xfrm>
          <a:prstGeom prst="rect">
            <a:avLst/>
          </a:prstGeom>
          <a:noFill/>
        </p:spPr>
        <p:txBody>
          <a:bodyPr vert="horz" wrap="none" lIns="91440" tIns="45720" rIns="91440" bIns="45720" rtlCol="0">
            <a:spAutoFit/>
          </a:bodyPr>
          <a:lstStyle/>
          <a:p>
            <a:pPr algn="l">
              <a:spcBef>
                <a:spcPts val="600"/>
              </a:spcBef>
            </a:pPr>
            <a:r>
              <a:rPr lang="en-GB" sz="1200" b="1" noProof="0" dirty="0">
                <a:solidFill>
                  <a:srgbClr val="53585A"/>
                </a:solidFill>
                <a:latin typeface="Arial" panose="020B0604020202020204" pitchFamily="34" charset="0"/>
                <a:ea typeface="+mn-ea"/>
                <a:cs typeface="Arial" panose="020B0604020202020204" pitchFamily="34" charset="0"/>
                <a:sym typeface="Arial"/>
              </a:rPr>
              <a:t>Months to first event</a:t>
            </a:r>
          </a:p>
        </p:txBody>
      </p:sp>
      <p:sp>
        <p:nvSpPr>
          <p:cNvPr id="36" name="Freeform 34">
            <a:extLst>
              <a:ext uri="{FF2B5EF4-FFF2-40B4-BE49-F238E27FC236}">
                <a16:creationId xmlns:a16="http://schemas.microsoft.com/office/drawing/2014/main" id="{4E414BDC-C639-1101-083F-9C8F2C5BDDF4}"/>
              </a:ext>
            </a:extLst>
          </p:cNvPr>
          <p:cNvSpPr/>
          <p:nvPr/>
        </p:nvSpPr>
        <p:spPr>
          <a:xfrm>
            <a:off x="1377842" y="2058922"/>
            <a:ext cx="18618" cy="2147440"/>
          </a:xfrm>
          <a:custGeom>
            <a:avLst/>
            <a:gdLst>
              <a:gd name="csX0" fmla="*/ 0 w 18618"/>
              <a:gd name="csY0" fmla="*/ 2181988 h 2181987"/>
              <a:gd name="csX1" fmla="*/ 0 w 18618"/>
              <a:gd name="csY1" fmla="*/ 0 h 2181987"/>
            </a:gdLst>
            <a:ahLst/>
            <a:cxnLst>
              <a:cxn ang="0">
                <a:pos x="csX0" y="csY0"/>
              </a:cxn>
              <a:cxn ang="0">
                <a:pos x="csX1" y="csY1"/>
              </a:cxn>
            </a:cxnLst>
            <a:rect l="l" t="t" r="r" b="b"/>
            <a:pathLst>
              <a:path w="18618" h="2181987">
                <a:moveTo>
                  <a:pt x="0" y="2181988"/>
                </a:moveTo>
                <a:lnTo>
                  <a:pt x="0" y="0"/>
                </a:lnTo>
              </a:path>
            </a:pathLst>
          </a:custGeom>
          <a:ln w="12700" cap="sq">
            <a:solidFill>
              <a:schemeClr val="tx1"/>
            </a:solidFill>
            <a:prstDash val="solid"/>
            <a:round/>
          </a:ln>
        </p:spPr>
        <p:txBody>
          <a:bodyPr/>
          <a:lstStyle/>
          <a:p>
            <a:endParaRPr lang="en-GB" sz="1200" noProof="0" dirty="0"/>
          </a:p>
        </p:txBody>
      </p:sp>
      <p:grpSp>
        <p:nvGrpSpPr>
          <p:cNvPr id="38" name="Graphic 3">
            <a:extLst>
              <a:ext uri="{FF2B5EF4-FFF2-40B4-BE49-F238E27FC236}">
                <a16:creationId xmlns:a16="http://schemas.microsoft.com/office/drawing/2014/main" id="{AEF5017D-F4C6-004B-7B36-A240BBFDFC00}"/>
              </a:ext>
            </a:extLst>
          </p:cNvPr>
          <p:cNvGrpSpPr/>
          <p:nvPr/>
        </p:nvGrpSpPr>
        <p:grpSpPr>
          <a:xfrm>
            <a:off x="1338928" y="2058922"/>
            <a:ext cx="4259829" cy="2185302"/>
            <a:chOff x="1257283" y="1766037"/>
            <a:chExt cx="4259829" cy="2220458"/>
          </a:xfrm>
        </p:grpSpPr>
        <p:sp>
          <p:nvSpPr>
            <p:cNvPr id="58" name="Freeform 36">
              <a:extLst>
                <a:ext uri="{FF2B5EF4-FFF2-40B4-BE49-F238E27FC236}">
                  <a16:creationId xmlns:a16="http://schemas.microsoft.com/office/drawing/2014/main" id="{E995FF36-0D40-C65A-D8EC-84E92B0F9F9C}"/>
                </a:ext>
              </a:extLst>
            </p:cNvPr>
            <p:cNvSpPr/>
            <p:nvPr/>
          </p:nvSpPr>
          <p:spPr>
            <a:xfrm>
              <a:off x="1257283" y="3950050"/>
              <a:ext cx="38913" cy="18407"/>
            </a:xfrm>
            <a:custGeom>
              <a:avLst/>
              <a:gdLst>
                <a:gd name="csX0" fmla="*/ 0 w 38913"/>
                <a:gd name="csY0" fmla="*/ 0 h 18407"/>
                <a:gd name="csX1" fmla="*/ 38914 w 38913"/>
                <a:gd name="csY1" fmla="*/ 0 h 18407"/>
              </a:gdLst>
              <a:ahLst/>
              <a:cxnLst>
                <a:cxn ang="0">
                  <a:pos x="csX0" y="csY0"/>
                </a:cxn>
                <a:cxn ang="0">
                  <a:pos x="csX1" y="csY1"/>
                </a:cxn>
              </a:cxnLst>
              <a:rect l="l" t="t" r="r" b="b"/>
              <a:pathLst>
                <a:path w="38913" h="18407">
                  <a:moveTo>
                    <a:pt x="0" y="0"/>
                  </a:moveTo>
                  <a:lnTo>
                    <a:pt x="38914" y="0"/>
                  </a:lnTo>
                </a:path>
              </a:pathLst>
            </a:custGeom>
            <a:ln w="12700" cap="flat">
              <a:solidFill>
                <a:schemeClr val="tx1"/>
              </a:solidFill>
              <a:prstDash val="solid"/>
              <a:round/>
            </a:ln>
          </p:spPr>
          <p:txBody>
            <a:bodyPr/>
            <a:lstStyle/>
            <a:p>
              <a:endParaRPr lang="en-GB" sz="1200" noProof="0" dirty="0"/>
            </a:p>
          </p:txBody>
        </p:sp>
        <p:sp>
          <p:nvSpPr>
            <p:cNvPr id="59" name="Freeform 37">
              <a:extLst>
                <a:ext uri="{FF2B5EF4-FFF2-40B4-BE49-F238E27FC236}">
                  <a16:creationId xmlns:a16="http://schemas.microsoft.com/office/drawing/2014/main" id="{266684CB-F97A-2138-EB4F-ABDB66407CAE}"/>
                </a:ext>
              </a:extLst>
            </p:cNvPr>
            <p:cNvSpPr/>
            <p:nvPr/>
          </p:nvSpPr>
          <p:spPr>
            <a:xfrm>
              <a:off x="1257283" y="3513247"/>
              <a:ext cx="38913" cy="18407"/>
            </a:xfrm>
            <a:custGeom>
              <a:avLst/>
              <a:gdLst>
                <a:gd name="csX0" fmla="*/ 0 w 38913"/>
                <a:gd name="csY0" fmla="*/ 0 h 18407"/>
                <a:gd name="csX1" fmla="*/ 38914 w 38913"/>
                <a:gd name="csY1" fmla="*/ 0 h 18407"/>
              </a:gdLst>
              <a:ahLst/>
              <a:cxnLst>
                <a:cxn ang="0">
                  <a:pos x="csX0" y="csY0"/>
                </a:cxn>
                <a:cxn ang="0">
                  <a:pos x="csX1" y="csY1"/>
                </a:cxn>
              </a:cxnLst>
              <a:rect l="l" t="t" r="r" b="b"/>
              <a:pathLst>
                <a:path w="38913" h="18407">
                  <a:moveTo>
                    <a:pt x="0" y="0"/>
                  </a:moveTo>
                  <a:lnTo>
                    <a:pt x="38914" y="0"/>
                  </a:lnTo>
                </a:path>
              </a:pathLst>
            </a:custGeom>
            <a:ln w="12700" cap="flat">
              <a:solidFill>
                <a:schemeClr val="tx1"/>
              </a:solidFill>
              <a:prstDash val="solid"/>
              <a:round/>
            </a:ln>
          </p:spPr>
          <p:txBody>
            <a:bodyPr/>
            <a:lstStyle/>
            <a:p>
              <a:endParaRPr lang="en-GB" sz="1200" noProof="0" dirty="0"/>
            </a:p>
          </p:txBody>
        </p:sp>
        <p:sp>
          <p:nvSpPr>
            <p:cNvPr id="60" name="Freeform 38">
              <a:extLst>
                <a:ext uri="{FF2B5EF4-FFF2-40B4-BE49-F238E27FC236}">
                  <a16:creationId xmlns:a16="http://schemas.microsoft.com/office/drawing/2014/main" id="{C9D96C94-B377-4149-921A-C0099387B121}"/>
                </a:ext>
              </a:extLst>
            </p:cNvPr>
            <p:cNvSpPr/>
            <p:nvPr/>
          </p:nvSpPr>
          <p:spPr>
            <a:xfrm>
              <a:off x="1257283" y="3076445"/>
              <a:ext cx="38913" cy="18407"/>
            </a:xfrm>
            <a:custGeom>
              <a:avLst/>
              <a:gdLst>
                <a:gd name="csX0" fmla="*/ 0 w 38913"/>
                <a:gd name="csY0" fmla="*/ 0 h 18407"/>
                <a:gd name="csX1" fmla="*/ 38914 w 38913"/>
                <a:gd name="csY1" fmla="*/ 0 h 18407"/>
              </a:gdLst>
              <a:ahLst/>
              <a:cxnLst>
                <a:cxn ang="0">
                  <a:pos x="csX0" y="csY0"/>
                </a:cxn>
                <a:cxn ang="0">
                  <a:pos x="csX1" y="csY1"/>
                </a:cxn>
              </a:cxnLst>
              <a:rect l="l" t="t" r="r" b="b"/>
              <a:pathLst>
                <a:path w="38913" h="18407">
                  <a:moveTo>
                    <a:pt x="0" y="0"/>
                  </a:moveTo>
                  <a:lnTo>
                    <a:pt x="38914" y="0"/>
                  </a:lnTo>
                </a:path>
              </a:pathLst>
            </a:custGeom>
            <a:ln w="12700" cap="flat">
              <a:solidFill>
                <a:schemeClr val="tx1"/>
              </a:solidFill>
              <a:prstDash val="solid"/>
              <a:round/>
            </a:ln>
          </p:spPr>
          <p:txBody>
            <a:bodyPr/>
            <a:lstStyle/>
            <a:p>
              <a:endParaRPr lang="en-GB" sz="1200" noProof="0" dirty="0"/>
            </a:p>
          </p:txBody>
        </p:sp>
        <p:sp>
          <p:nvSpPr>
            <p:cNvPr id="61" name="Freeform 39">
              <a:extLst>
                <a:ext uri="{FF2B5EF4-FFF2-40B4-BE49-F238E27FC236}">
                  <a16:creationId xmlns:a16="http://schemas.microsoft.com/office/drawing/2014/main" id="{1279AE30-E9F6-DD6C-F219-F4B69B3DA8A9}"/>
                </a:ext>
              </a:extLst>
            </p:cNvPr>
            <p:cNvSpPr/>
            <p:nvPr/>
          </p:nvSpPr>
          <p:spPr>
            <a:xfrm>
              <a:off x="1257283" y="2639642"/>
              <a:ext cx="38913" cy="18407"/>
            </a:xfrm>
            <a:custGeom>
              <a:avLst/>
              <a:gdLst>
                <a:gd name="csX0" fmla="*/ 0 w 38913"/>
                <a:gd name="csY0" fmla="*/ 0 h 18407"/>
                <a:gd name="csX1" fmla="*/ 38914 w 38913"/>
                <a:gd name="csY1" fmla="*/ 0 h 18407"/>
              </a:gdLst>
              <a:ahLst/>
              <a:cxnLst>
                <a:cxn ang="0">
                  <a:pos x="csX0" y="csY0"/>
                </a:cxn>
                <a:cxn ang="0">
                  <a:pos x="csX1" y="csY1"/>
                </a:cxn>
              </a:cxnLst>
              <a:rect l="l" t="t" r="r" b="b"/>
              <a:pathLst>
                <a:path w="38913" h="18407">
                  <a:moveTo>
                    <a:pt x="0" y="0"/>
                  </a:moveTo>
                  <a:lnTo>
                    <a:pt x="38914" y="0"/>
                  </a:lnTo>
                </a:path>
              </a:pathLst>
            </a:custGeom>
            <a:ln w="12700" cap="flat">
              <a:solidFill>
                <a:schemeClr val="tx1"/>
              </a:solidFill>
              <a:prstDash val="solid"/>
              <a:round/>
            </a:ln>
          </p:spPr>
          <p:txBody>
            <a:bodyPr/>
            <a:lstStyle/>
            <a:p>
              <a:endParaRPr lang="en-GB" sz="1200" noProof="0" dirty="0"/>
            </a:p>
          </p:txBody>
        </p:sp>
        <p:sp>
          <p:nvSpPr>
            <p:cNvPr id="62" name="Freeform 40">
              <a:extLst>
                <a:ext uri="{FF2B5EF4-FFF2-40B4-BE49-F238E27FC236}">
                  <a16:creationId xmlns:a16="http://schemas.microsoft.com/office/drawing/2014/main" id="{EC6518BC-6DB2-C965-A500-D6E92AB60394}"/>
                </a:ext>
              </a:extLst>
            </p:cNvPr>
            <p:cNvSpPr/>
            <p:nvPr/>
          </p:nvSpPr>
          <p:spPr>
            <a:xfrm>
              <a:off x="1257283" y="2202839"/>
              <a:ext cx="38913" cy="18407"/>
            </a:xfrm>
            <a:custGeom>
              <a:avLst/>
              <a:gdLst>
                <a:gd name="csX0" fmla="*/ 0 w 38913"/>
                <a:gd name="csY0" fmla="*/ 0 h 18407"/>
                <a:gd name="csX1" fmla="*/ 38914 w 38913"/>
                <a:gd name="csY1" fmla="*/ 0 h 18407"/>
              </a:gdLst>
              <a:ahLst/>
              <a:cxnLst>
                <a:cxn ang="0">
                  <a:pos x="csX0" y="csY0"/>
                </a:cxn>
                <a:cxn ang="0">
                  <a:pos x="csX1" y="csY1"/>
                </a:cxn>
              </a:cxnLst>
              <a:rect l="l" t="t" r="r" b="b"/>
              <a:pathLst>
                <a:path w="38913" h="18407">
                  <a:moveTo>
                    <a:pt x="0" y="0"/>
                  </a:moveTo>
                  <a:lnTo>
                    <a:pt x="38914" y="0"/>
                  </a:lnTo>
                </a:path>
              </a:pathLst>
            </a:custGeom>
            <a:ln w="12700" cap="flat">
              <a:solidFill>
                <a:schemeClr val="tx1"/>
              </a:solidFill>
              <a:prstDash val="solid"/>
              <a:round/>
            </a:ln>
          </p:spPr>
          <p:txBody>
            <a:bodyPr/>
            <a:lstStyle/>
            <a:p>
              <a:endParaRPr lang="en-GB" sz="1200" noProof="0" dirty="0"/>
            </a:p>
          </p:txBody>
        </p:sp>
        <p:sp>
          <p:nvSpPr>
            <p:cNvPr id="63" name="Freeform 41">
              <a:extLst>
                <a:ext uri="{FF2B5EF4-FFF2-40B4-BE49-F238E27FC236}">
                  <a16:creationId xmlns:a16="http://schemas.microsoft.com/office/drawing/2014/main" id="{9B5ED2BB-FC13-2E71-A153-2D0F05FFC312}"/>
                </a:ext>
              </a:extLst>
            </p:cNvPr>
            <p:cNvSpPr/>
            <p:nvPr/>
          </p:nvSpPr>
          <p:spPr>
            <a:xfrm>
              <a:off x="1257283" y="1766037"/>
              <a:ext cx="38913" cy="18407"/>
            </a:xfrm>
            <a:custGeom>
              <a:avLst/>
              <a:gdLst>
                <a:gd name="csX0" fmla="*/ 0 w 38913"/>
                <a:gd name="csY0" fmla="*/ 0 h 18407"/>
                <a:gd name="csX1" fmla="*/ 38914 w 38913"/>
                <a:gd name="csY1" fmla="*/ 0 h 18407"/>
              </a:gdLst>
              <a:ahLst/>
              <a:cxnLst>
                <a:cxn ang="0">
                  <a:pos x="csX0" y="csY0"/>
                </a:cxn>
                <a:cxn ang="0">
                  <a:pos x="csX1" y="csY1"/>
                </a:cxn>
              </a:cxnLst>
              <a:rect l="l" t="t" r="r" b="b"/>
              <a:pathLst>
                <a:path w="38913" h="18407">
                  <a:moveTo>
                    <a:pt x="0" y="0"/>
                  </a:moveTo>
                  <a:lnTo>
                    <a:pt x="38914" y="0"/>
                  </a:lnTo>
                </a:path>
              </a:pathLst>
            </a:custGeom>
            <a:ln w="12700" cap="flat">
              <a:solidFill>
                <a:schemeClr val="tx1"/>
              </a:solidFill>
              <a:prstDash val="solid"/>
              <a:round/>
            </a:ln>
          </p:spPr>
          <p:txBody>
            <a:bodyPr/>
            <a:lstStyle/>
            <a:p>
              <a:endParaRPr lang="en-GB" sz="1200" noProof="0" dirty="0"/>
            </a:p>
          </p:txBody>
        </p:sp>
        <p:sp>
          <p:nvSpPr>
            <p:cNvPr id="64" name="Freeform 42">
              <a:extLst>
                <a:ext uri="{FF2B5EF4-FFF2-40B4-BE49-F238E27FC236}">
                  <a16:creationId xmlns:a16="http://schemas.microsoft.com/office/drawing/2014/main" id="{444280F5-400B-3673-3B10-E7DFEA57DB30}"/>
                </a:ext>
              </a:extLst>
            </p:cNvPr>
            <p:cNvSpPr/>
            <p:nvPr/>
          </p:nvSpPr>
          <p:spPr>
            <a:xfrm>
              <a:off x="1296197" y="3948025"/>
              <a:ext cx="4220916" cy="18407"/>
            </a:xfrm>
            <a:custGeom>
              <a:avLst/>
              <a:gdLst>
                <a:gd name="csX0" fmla="*/ 0 w 4220916"/>
                <a:gd name="csY0" fmla="*/ 0 h 18407"/>
                <a:gd name="csX1" fmla="*/ 4220916 w 4220916"/>
                <a:gd name="csY1" fmla="*/ 0 h 18407"/>
              </a:gdLst>
              <a:ahLst/>
              <a:cxnLst>
                <a:cxn ang="0">
                  <a:pos x="csX0" y="csY0"/>
                </a:cxn>
                <a:cxn ang="0">
                  <a:pos x="csX1" y="csY1"/>
                </a:cxn>
              </a:cxnLst>
              <a:rect l="l" t="t" r="r" b="b"/>
              <a:pathLst>
                <a:path w="4220916" h="18407">
                  <a:moveTo>
                    <a:pt x="0" y="0"/>
                  </a:moveTo>
                  <a:lnTo>
                    <a:pt x="4220916" y="0"/>
                  </a:lnTo>
                </a:path>
              </a:pathLst>
            </a:custGeom>
            <a:ln w="12700" cap="flat">
              <a:solidFill>
                <a:schemeClr val="tx1"/>
              </a:solidFill>
              <a:prstDash val="solid"/>
              <a:round/>
            </a:ln>
          </p:spPr>
          <p:txBody>
            <a:bodyPr/>
            <a:lstStyle/>
            <a:p>
              <a:endParaRPr lang="en-GB" sz="1200" noProof="0" dirty="0"/>
            </a:p>
          </p:txBody>
        </p:sp>
        <p:sp>
          <p:nvSpPr>
            <p:cNvPr id="65" name="Freeform 43">
              <a:extLst>
                <a:ext uri="{FF2B5EF4-FFF2-40B4-BE49-F238E27FC236}">
                  <a16:creationId xmlns:a16="http://schemas.microsoft.com/office/drawing/2014/main" id="{5170B8A2-7262-E90A-EBDA-5294F090C195}"/>
                </a:ext>
              </a:extLst>
            </p:cNvPr>
            <p:cNvSpPr/>
            <p:nvPr/>
          </p:nvSpPr>
          <p:spPr>
            <a:xfrm>
              <a:off x="1296197" y="3948025"/>
              <a:ext cx="18618" cy="38471"/>
            </a:xfrm>
            <a:custGeom>
              <a:avLst/>
              <a:gdLst>
                <a:gd name="csX0" fmla="*/ 0 w 18618"/>
                <a:gd name="csY0" fmla="*/ 38471 h 38471"/>
                <a:gd name="csX1" fmla="*/ 0 w 18618"/>
                <a:gd name="csY1" fmla="*/ 0 h 38471"/>
              </a:gdLst>
              <a:ahLst/>
              <a:cxnLst>
                <a:cxn ang="0">
                  <a:pos x="csX0" y="csY0"/>
                </a:cxn>
                <a:cxn ang="0">
                  <a:pos x="csX1" y="csY1"/>
                </a:cxn>
              </a:cxnLst>
              <a:rect l="l" t="t" r="r" b="b"/>
              <a:pathLst>
                <a:path w="18618" h="38471">
                  <a:moveTo>
                    <a:pt x="0" y="38471"/>
                  </a:moveTo>
                  <a:lnTo>
                    <a:pt x="0" y="0"/>
                  </a:lnTo>
                </a:path>
              </a:pathLst>
            </a:custGeom>
            <a:ln w="12700" cap="flat">
              <a:solidFill>
                <a:schemeClr val="tx1"/>
              </a:solidFill>
              <a:prstDash val="solid"/>
              <a:round/>
            </a:ln>
          </p:spPr>
          <p:txBody>
            <a:bodyPr/>
            <a:lstStyle/>
            <a:p>
              <a:endParaRPr lang="en-GB" sz="1200" noProof="0" dirty="0"/>
            </a:p>
          </p:txBody>
        </p:sp>
        <p:sp>
          <p:nvSpPr>
            <p:cNvPr id="66" name="Freeform 44">
              <a:extLst>
                <a:ext uri="{FF2B5EF4-FFF2-40B4-BE49-F238E27FC236}">
                  <a16:creationId xmlns:a16="http://schemas.microsoft.com/office/drawing/2014/main" id="{AF19E386-8F2D-DD2B-F451-115DBEB17E62}"/>
                </a:ext>
              </a:extLst>
            </p:cNvPr>
            <p:cNvSpPr/>
            <p:nvPr/>
          </p:nvSpPr>
          <p:spPr>
            <a:xfrm>
              <a:off x="1872639" y="3948025"/>
              <a:ext cx="18618" cy="38471"/>
            </a:xfrm>
            <a:custGeom>
              <a:avLst/>
              <a:gdLst>
                <a:gd name="csX0" fmla="*/ 0 w 18618"/>
                <a:gd name="csY0" fmla="*/ 38471 h 38471"/>
                <a:gd name="csX1" fmla="*/ 0 w 18618"/>
                <a:gd name="csY1" fmla="*/ 0 h 38471"/>
              </a:gdLst>
              <a:ahLst/>
              <a:cxnLst>
                <a:cxn ang="0">
                  <a:pos x="csX0" y="csY0"/>
                </a:cxn>
                <a:cxn ang="0">
                  <a:pos x="csX1" y="csY1"/>
                </a:cxn>
              </a:cxnLst>
              <a:rect l="l" t="t" r="r" b="b"/>
              <a:pathLst>
                <a:path w="18618" h="38471">
                  <a:moveTo>
                    <a:pt x="0" y="38471"/>
                  </a:moveTo>
                  <a:lnTo>
                    <a:pt x="0" y="0"/>
                  </a:lnTo>
                </a:path>
              </a:pathLst>
            </a:custGeom>
            <a:ln w="12700" cap="flat">
              <a:solidFill>
                <a:schemeClr val="tx1"/>
              </a:solidFill>
              <a:prstDash val="solid"/>
              <a:round/>
            </a:ln>
          </p:spPr>
          <p:txBody>
            <a:bodyPr/>
            <a:lstStyle/>
            <a:p>
              <a:endParaRPr lang="en-GB" sz="1200" noProof="0" dirty="0"/>
            </a:p>
          </p:txBody>
        </p:sp>
        <p:sp>
          <p:nvSpPr>
            <p:cNvPr id="67" name="Freeform 45">
              <a:extLst>
                <a:ext uri="{FF2B5EF4-FFF2-40B4-BE49-F238E27FC236}">
                  <a16:creationId xmlns:a16="http://schemas.microsoft.com/office/drawing/2014/main" id="{4F8224E1-B1FF-5EC9-D8FD-9B74CF096DA7}"/>
                </a:ext>
              </a:extLst>
            </p:cNvPr>
            <p:cNvSpPr/>
            <p:nvPr/>
          </p:nvSpPr>
          <p:spPr>
            <a:xfrm>
              <a:off x="2447593" y="3948025"/>
              <a:ext cx="18618" cy="38471"/>
            </a:xfrm>
            <a:custGeom>
              <a:avLst/>
              <a:gdLst>
                <a:gd name="csX0" fmla="*/ 0 w 18618"/>
                <a:gd name="csY0" fmla="*/ 38471 h 38471"/>
                <a:gd name="csX1" fmla="*/ 0 w 18618"/>
                <a:gd name="csY1" fmla="*/ 0 h 38471"/>
              </a:gdLst>
              <a:ahLst/>
              <a:cxnLst>
                <a:cxn ang="0">
                  <a:pos x="csX0" y="csY0"/>
                </a:cxn>
                <a:cxn ang="0">
                  <a:pos x="csX1" y="csY1"/>
                </a:cxn>
              </a:cxnLst>
              <a:rect l="l" t="t" r="r" b="b"/>
              <a:pathLst>
                <a:path w="18618" h="38471">
                  <a:moveTo>
                    <a:pt x="0" y="38471"/>
                  </a:moveTo>
                  <a:lnTo>
                    <a:pt x="0" y="0"/>
                  </a:lnTo>
                </a:path>
              </a:pathLst>
            </a:custGeom>
            <a:ln w="12700" cap="flat">
              <a:solidFill>
                <a:schemeClr val="tx1"/>
              </a:solidFill>
              <a:prstDash val="solid"/>
              <a:round/>
            </a:ln>
          </p:spPr>
          <p:txBody>
            <a:bodyPr/>
            <a:lstStyle/>
            <a:p>
              <a:endParaRPr lang="en-GB" sz="1200" noProof="0" dirty="0"/>
            </a:p>
          </p:txBody>
        </p:sp>
        <p:sp>
          <p:nvSpPr>
            <p:cNvPr id="68" name="Freeform 46">
              <a:extLst>
                <a:ext uri="{FF2B5EF4-FFF2-40B4-BE49-F238E27FC236}">
                  <a16:creationId xmlns:a16="http://schemas.microsoft.com/office/drawing/2014/main" id="{A8339665-63A3-8171-F548-DE52A3A84B6B}"/>
                </a:ext>
              </a:extLst>
            </p:cNvPr>
            <p:cNvSpPr/>
            <p:nvPr/>
          </p:nvSpPr>
          <p:spPr>
            <a:xfrm>
              <a:off x="3024035" y="3948025"/>
              <a:ext cx="18618" cy="38471"/>
            </a:xfrm>
            <a:custGeom>
              <a:avLst/>
              <a:gdLst>
                <a:gd name="csX0" fmla="*/ 0 w 18618"/>
                <a:gd name="csY0" fmla="*/ 38471 h 38471"/>
                <a:gd name="csX1" fmla="*/ 0 w 18618"/>
                <a:gd name="csY1" fmla="*/ 0 h 38471"/>
              </a:gdLst>
              <a:ahLst/>
              <a:cxnLst>
                <a:cxn ang="0">
                  <a:pos x="csX0" y="csY0"/>
                </a:cxn>
                <a:cxn ang="0">
                  <a:pos x="csX1" y="csY1"/>
                </a:cxn>
              </a:cxnLst>
              <a:rect l="l" t="t" r="r" b="b"/>
              <a:pathLst>
                <a:path w="18618" h="38471">
                  <a:moveTo>
                    <a:pt x="0" y="38471"/>
                  </a:moveTo>
                  <a:lnTo>
                    <a:pt x="0" y="0"/>
                  </a:lnTo>
                </a:path>
              </a:pathLst>
            </a:custGeom>
            <a:ln w="12700" cap="flat">
              <a:solidFill>
                <a:schemeClr val="tx1"/>
              </a:solidFill>
              <a:prstDash val="solid"/>
              <a:round/>
            </a:ln>
          </p:spPr>
          <p:txBody>
            <a:bodyPr/>
            <a:lstStyle/>
            <a:p>
              <a:endParaRPr lang="en-GB" sz="1200" noProof="0" dirty="0"/>
            </a:p>
          </p:txBody>
        </p:sp>
        <p:sp>
          <p:nvSpPr>
            <p:cNvPr id="69" name="Freeform 47">
              <a:extLst>
                <a:ext uri="{FF2B5EF4-FFF2-40B4-BE49-F238E27FC236}">
                  <a16:creationId xmlns:a16="http://schemas.microsoft.com/office/drawing/2014/main" id="{486B6692-2A5E-A191-7B3F-7B8C8F903845}"/>
                </a:ext>
              </a:extLst>
            </p:cNvPr>
            <p:cNvSpPr/>
            <p:nvPr/>
          </p:nvSpPr>
          <p:spPr>
            <a:xfrm>
              <a:off x="3598802" y="3948025"/>
              <a:ext cx="18618" cy="38471"/>
            </a:xfrm>
            <a:custGeom>
              <a:avLst/>
              <a:gdLst>
                <a:gd name="csX0" fmla="*/ 0 w 18618"/>
                <a:gd name="csY0" fmla="*/ 38471 h 38471"/>
                <a:gd name="csX1" fmla="*/ 0 w 18618"/>
                <a:gd name="csY1" fmla="*/ 0 h 38471"/>
              </a:gdLst>
              <a:ahLst/>
              <a:cxnLst>
                <a:cxn ang="0">
                  <a:pos x="csX0" y="csY0"/>
                </a:cxn>
                <a:cxn ang="0">
                  <a:pos x="csX1" y="csY1"/>
                </a:cxn>
              </a:cxnLst>
              <a:rect l="l" t="t" r="r" b="b"/>
              <a:pathLst>
                <a:path w="18618" h="38471">
                  <a:moveTo>
                    <a:pt x="0" y="38471"/>
                  </a:moveTo>
                  <a:lnTo>
                    <a:pt x="0" y="0"/>
                  </a:lnTo>
                </a:path>
              </a:pathLst>
            </a:custGeom>
            <a:ln w="12700" cap="flat">
              <a:solidFill>
                <a:schemeClr val="tx1"/>
              </a:solidFill>
              <a:prstDash val="solid"/>
              <a:round/>
            </a:ln>
          </p:spPr>
          <p:txBody>
            <a:bodyPr/>
            <a:lstStyle/>
            <a:p>
              <a:endParaRPr lang="en-GB" sz="1200" noProof="0" dirty="0"/>
            </a:p>
          </p:txBody>
        </p:sp>
        <p:sp>
          <p:nvSpPr>
            <p:cNvPr id="70" name="Freeform 48">
              <a:extLst>
                <a:ext uri="{FF2B5EF4-FFF2-40B4-BE49-F238E27FC236}">
                  <a16:creationId xmlns:a16="http://schemas.microsoft.com/office/drawing/2014/main" id="{C83553BC-CE0D-56A8-638D-5455BE6BF4F3}"/>
                </a:ext>
              </a:extLst>
            </p:cNvPr>
            <p:cNvSpPr/>
            <p:nvPr/>
          </p:nvSpPr>
          <p:spPr>
            <a:xfrm>
              <a:off x="4175431" y="3948025"/>
              <a:ext cx="18618" cy="38471"/>
            </a:xfrm>
            <a:custGeom>
              <a:avLst/>
              <a:gdLst>
                <a:gd name="csX0" fmla="*/ 0 w 18618"/>
                <a:gd name="csY0" fmla="*/ 38471 h 38471"/>
                <a:gd name="csX1" fmla="*/ 0 w 18618"/>
                <a:gd name="csY1" fmla="*/ 0 h 38471"/>
              </a:gdLst>
              <a:ahLst/>
              <a:cxnLst>
                <a:cxn ang="0">
                  <a:pos x="csX0" y="csY0"/>
                </a:cxn>
                <a:cxn ang="0">
                  <a:pos x="csX1" y="csY1"/>
                </a:cxn>
              </a:cxnLst>
              <a:rect l="l" t="t" r="r" b="b"/>
              <a:pathLst>
                <a:path w="18618" h="38471">
                  <a:moveTo>
                    <a:pt x="0" y="38471"/>
                  </a:moveTo>
                  <a:lnTo>
                    <a:pt x="0" y="0"/>
                  </a:lnTo>
                </a:path>
              </a:pathLst>
            </a:custGeom>
            <a:ln w="12700" cap="flat">
              <a:solidFill>
                <a:schemeClr val="tx1"/>
              </a:solidFill>
              <a:prstDash val="solid"/>
              <a:round/>
            </a:ln>
          </p:spPr>
          <p:txBody>
            <a:bodyPr/>
            <a:lstStyle/>
            <a:p>
              <a:endParaRPr lang="en-GB" sz="1200" noProof="0" dirty="0"/>
            </a:p>
          </p:txBody>
        </p:sp>
        <p:sp>
          <p:nvSpPr>
            <p:cNvPr id="71" name="Freeform 49">
              <a:extLst>
                <a:ext uri="{FF2B5EF4-FFF2-40B4-BE49-F238E27FC236}">
                  <a16:creationId xmlns:a16="http://schemas.microsoft.com/office/drawing/2014/main" id="{6D7451FE-944A-FC4C-23C7-4524CE19B29F}"/>
                </a:ext>
              </a:extLst>
            </p:cNvPr>
            <p:cNvSpPr/>
            <p:nvPr/>
          </p:nvSpPr>
          <p:spPr>
            <a:xfrm>
              <a:off x="4750198" y="3948025"/>
              <a:ext cx="18618" cy="38471"/>
            </a:xfrm>
            <a:custGeom>
              <a:avLst/>
              <a:gdLst>
                <a:gd name="csX0" fmla="*/ 0 w 18618"/>
                <a:gd name="csY0" fmla="*/ 38471 h 38471"/>
                <a:gd name="csX1" fmla="*/ 0 w 18618"/>
                <a:gd name="csY1" fmla="*/ 0 h 38471"/>
              </a:gdLst>
              <a:ahLst/>
              <a:cxnLst>
                <a:cxn ang="0">
                  <a:pos x="csX0" y="csY0"/>
                </a:cxn>
                <a:cxn ang="0">
                  <a:pos x="csX1" y="csY1"/>
                </a:cxn>
              </a:cxnLst>
              <a:rect l="l" t="t" r="r" b="b"/>
              <a:pathLst>
                <a:path w="18618" h="38471">
                  <a:moveTo>
                    <a:pt x="0" y="38471"/>
                  </a:moveTo>
                  <a:lnTo>
                    <a:pt x="0" y="0"/>
                  </a:lnTo>
                </a:path>
              </a:pathLst>
            </a:custGeom>
            <a:ln w="12700" cap="flat">
              <a:solidFill>
                <a:schemeClr val="tx1"/>
              </a:solidFill>
              <a:prstDash val="solid"/>
              <a:round/>
            </a:ln>
          </p:spPr>
          <p:txBody>
            <a:bodyPr/>
            <a:lstStyle/>
            <a:p>
              <a:endParaRPr lang="en-GB" sz="1200" noProof="0" dirty="0"/>
            </a:p>
          </p:txBody>
        </p:sp>
        <p:sp>
          <p:nvSpPr>
            <p:cNvPr id="72" name="Freeform 50">
              <a:extLst>
                <a:ext uri="{FF2B5EF4-FFF2-40B4-BE49-F238E27FC236}">
                  <a16:creationId xmlns:a16="http://schemas.microsoft.com/office/drawing/2014/main" id="{590A7934-1FD6-CF9C-2258-96DD80B28DA1}"/>
                </a:ext>
              </a:extLst>
            </p:cNvPr>
            <p:cNvSpPr/>
            <p:nvPr/>
          </p:nvSpPr>
          <p:spPr>
            <a:xfrm>
              <a:off x="5326827" y="3948025"/>
              <a:ext cx="18618" cy="38471"/>
            </a:xfrm>
            <a:custGeom>
              <a:avLst/>
              <a:gdLst>
                <a:gd name="csX0" fmla="*/ 0 w 18618"/>
                <a:gd name="csY0" fmla="*/ 38471 h 38471"/>
                <a:gd name="csX1" fmla="*/ 0 w 18618"/>
                <a:gd name="csY1" fmla="*/ 0 h 38471"/>
              </a:gdLst>
              <a:ahLst/>
              <a:cxnLst>
                <a:cxn ang="0">
                  <a:pos x="csX0" y="csY0"/>
                </a:cxn>
                <a:cxn ang="0">
                  <a:pos x="csX1" y="csY1"/>
                </a:cxn>
              </a:cxnLst>
              <a:rect l="l" t="t" r="r" b="b"/>
              <a:pathLst>
                <a:path w="18618" h="38471">
                  <a:moveTo>
                    <a:pt x="0" y="38471"/>
                  </a:moveTo>
                  <a:lnTo>
                    <a:pt x="0" y="0"/>
                  </a:lnTo>
                </a:path>
              </a:pathLst>
            </a:custGeom>
            <a:ln w="12700" cap="flat">
              <a:solidFill>
                <a:schemeClr val="tx1"/>
              </a:solidFill>
              <a:prstDash val="solid"/>
              <a:round/>
            </a:ln>
          </p:spPr>
          <p:txBody>
            <a:bodyPr/>
            <a:lstStyle/>
            <a:p>
              <a:endParaRPr lang="en-GB" sz="1200" noProof="0" dirty="0"/>
            </a:p>
          </p:txBody>
        </p:sp>
      </p:grpSp>
      <p:sp>
        <p:nvSpPr>
          <p:cNvPr id="39" name="TextBox 38">
            <a:extLst>
              <a:ext uri="{FF2B5EF4-FFF2-40B4-BE49-F238E27FC236}">
                <a16:creationId xmlns:a16="http://schemas.microsoft.com/office/drawing/2014/main" id="{1671EE88-FBDD-6AB5-E1B2-0F1EEDB8F2B8}"/>
              </a:ext>
            </a:extLst>
          </p:cNvPr>
          <p:cNvSpPr txBox="1"/>
          <p:nvPr/>
        </p:nvSpPr>
        <p:spPr>
          <a:xfrm>
            <a:off x="1030577" y="1921934"/>
            <a:ext cx="354584" cy="276999"/>
          </a:xfrm>
          <a:prstGeom prst="rect">
            <a:avLst/>
          </a:prstGeom>
          <a:noFill/>
        </p:spPr>
        <p:txBody>
          <a:bodyPr vert="horz" wrap="none" lIns="91440" tIns="45720" rIns="91440" bIns="45720" rtlCol="0">
            <a:spAutoFit/>
          </a:bodyPr>
          <a:lstStyle/>
          <a:p>
            <a:pPr algn="l">
              <a:spcBef>
                <a:spcPts val="600"/>
              </a:spcBef>
            </a:pPr>
            <a:r>
              <a:rPr lang="en-GB" sz="1200" spc="0" baseline="0" noProof="0" dirty="0">
                <a:ln/>
                <a:latin typeface="Arial"/>
                <a:cs typeface="Arial"/>
                <a:sym typeface="Arial"/>
                <a:rtl val="0"/>
              </a:rPr>
              <a:t>10</a:t>
            </a:r>
          </a:p>
        </p:txBody>
      </p:sp>
      <p:sp>
        <p:nvSpPr>
          <p:cNvPr id="40" name="TextBox 39">
            <a:extLst>
              <a:ext uri="{FF2B5EF4-FFF2-40B4-BE49-F238E27FC236}">
                <a16:creationId xmlns:a16="http://schemas.microsoft.com/office/drawing/2014/main" id="{FCB08D72-D1FF-DDAB-5249-D2E02CBAB567}"/>
              </a:ext>
            </a:extLst>
          </p:cNvPr>
          <p:cNvSpPr txBox="1"/>
          <p:nvPr/>
        </p:nvSpPr>
        <p:spPr>
          <a:xfrm>
            <a:off x="1124789" y="2352727"/>
            <a:ext cx="269626" cy="276999"/>
          </a:xfrm>
          <a:prstGeom prst="rect">
            <a:avLst/>
          </a:prstGeom>
          <a:noFill/>
        </p:spPr>
        <p:txBody>
          <a:bodyPr vert="horz" wrap="none" lIns="91440" tIns="45720" rIns="91440" bIns="45720" rtlCol="0">
            <a:spAutoFit/>
          </a:bodyPr>
          <a:lstStyle/>
          <a:p>
            <a:pPr algn="l">
              <a:spcBef>
                <a:spcPts val="600"/>
              </a:spcBef>
            </a:pPr>
            <a:r>
              <a:rPr lang="en-GB" sz="1200" spc="0" baseline="0" noProof="0" dirty="0">
                <a:ln/>
                <a:latin typeface="Arial"/>
                <a:cs typeface="Arial"/>
                <a:sym typeface="Arial"/>
                <a:rtl val="0"/>
              </a:rPr>
              <a:t>8</a:t>
            </a:r>
          </a:p>
        </p:txBody>
      </p:sp>
      <p:sp>
        <p:nvSpPr>
          <p:cNvPr id="41" name="TextBox 40">
            <a:extLst>
              <a:ext uri="{FF2B5EF4-FFF2-40B4-BE49-F238E27FC236}">
                <a16:creationId xmlns:a16="http://schemas.microsoft.com/office/drawing/2014/main" id="{521348D5-C339-0D87-E093-881C338F4D7A}"/>
              </a:ext>
            </a:extLst>
          </p:cNvPr>
          <p:cNvSpPr txBox="1"/>
          <p:nvPr/>
        </p:nvSpPr>
        <p:spPr>
          <a:xfrm>
            <a:off x="1124789" y="2783700"/>
            <a:ext cx="269626" cy="276999"/>
          </a:xfrm>
          <a:prstGeom prst="rect">
            <a:avLst/>
          </a:prstGeom>
          <a:noFill/>
        </p:spPr>
        <p:txBody>
          <a:bodyPr vert="horz" wrap="none" lIns="91440" tIns="45720" rIns="91440" bIns="45720" rtlCol="0">
            <a:spAutoFit/>
          </a:bodyPr>
          <a:lstStyle/>
          <a:p>
            <a:pPr algn="l">
              <a:spcBef>
                <a:spcPts val="600"/>
              </a:spcBef>
            </a:pPr>
            <a:r>
              <a:rPr lang="en-GB" sz="1200" spc="0" baseline="0" noProof="0" dirty="0">
                <a:ln/>
                <a:latin typeface="Arial"/>
                <a:cs typeface="Arial"/>
                <a:sym typeface="Arial"/>
                <a:rtl val="0"/>
              </a:rPr>
              <a:t>6</a:t>
            </a:r>
          </a:p>
        </p:txBody>
      </p:sp>
      <p:sp>
        <p:nvSpPr>
          <p:cNvPr id="42" name="TextBox 41">
            <a:extLst>
              <a:ext uri="{FF2B5EF4-FFF2-40B4-BE49-F238E27FC236}">
                <a16:creationId xmlns:a16="http://schemas.microsoft.com/office/drawing/2014/main" id="{291CFED8-CA36-A762-2A0A-189A9AD6DEC3}"/>
              </a:ext>
            </a:extLst>
          </p:cNvPr>
          <p:cNvSpPr txBox="1"/>
          <p:nvPr/>
        </p:nvSpPr>
        <p:spPr>
          <a:xfrm>
            <a:off x="1124789" y="3214674"/>
            <a:ext cx="269626" cy="276999"/>
          </a:xfrm>
          <a:prstGeom prst="rect">
            <a:avLst/>
          </a:prstGeom>
          <a:noFill/>
        </p:spPr>
        <p:txBody>
          <a:bodyPr vert="horz" wrap="none" lIns="91440" tIns="45720" rIns="91440" bIns="45720" rtlCol="0">
            <a:spAutoFit/>
          </a:bodyPr>
          <a:lstStyle/>
          <a:p>
            <a:pPr algn="l">
              <a:spcBef>
                <a:spcPts val="600"/>
              </a:spcBef>
            </a:pPr>
            <a:r>
              <a:rPr lang="en-GB" sz="1200" spc="0" baseline="0" noProof="0" dirty="0">
                <a:ln/>
                <a:latin typeface="Arial"/>
                <a:cs typeface="Arial"/>
                <a:sym typeface="Arial"/>
                <a:rtl val="0"/>
              </a:rPr>
              <a:t>4</a:t>
            </a:r>
          </a:p>
        </p:txBody>
      </p:sp>
      <p:sp>
        <p:nvSpPr>
          <p:cNvPr id="43" name="TextBox 42">
            <a:extLst>
              <a:ext uri="{FF2B5EF4-FFF2-40B4-BE49-F238E27FC236}">
                <a16:creationId xmlns:a16="http://schemas.microsoft.com/office/drawing/2014/main" id="{9909240E-D3F0-2461-CBFF-BF2DC591540E}"/>
              </a:ext>
            </a:extLst>
          </p:cNvPr>
          <p:cNvSpPr txBox="1"/>
          <p:nvPr/>
        </p:nvSpPr>
        <p:spPr>
          <a:xfrm>
            <a:off x="1124789" y="3645467"/>
            <a:ext cx="269626" cy="276999"/>
          </a:xfrm>
          <a:prstGeom prst="rect">
            <a:avLst/>
          </a:prstGeom>
          <a:noFill/>
        </p:spPr>
        <p:txBody>
          <a:bodyPr vert="horz" wrap="none" lIns="91440" tIns="45720" rIns="91440" bIns="45720" rtlCol="0">
            <a:spAutoFit/>
          </a:bodyPr>
          <a:lstStyle/>
          <a:p>
            <a:pPr algn="l">
              <a:spcBef>
                <a:spcPts val="600"/>
              </a:spcBef>
            </a:pPr>
            <a:r>
              <a:rPr lang="en-GB" sz="1200" spc="0" baseline="0" noProof="0" dirty="0">
                <a:ln/>
                <a:latin typeface="Arial"/>
                <a:cs typeface="Arial"/>
                <a:sym typeface="Arial"/>
                <a:rtl val="0"/>
              </a:rPr>
              <a:t>2</a:t>
            </a:r>
          </a:p>
        </p:txBody>
      </p:sp>
      <p:sp>
        <p:nvSpPr>
          <p:cNvPr id="44" name="TextBox 43">
            <a:extLst>
              <a:ext uri="{FF2B5EF4-FFF2-40B4-BE49-F238E27FC236}">
                <a16:creationId xmlns:a16="http://schemas.microsoft.com/office/drawing/2014/main" id="{1FD927C9-7808-8335-3246-A7A7789D4171}"/>
              </a:ext>
            </a:extLst>
          </p:cNvPr>
          <p:cNvSpPr txBox="1"/>
          <p:nvPr/>
        </p:nvSpPr>
        <p:spPr>
          <a:xfrm>
            <a:off x="1237992" y="4230425"/>
            <a:ext cx="269626" cy="276999"/>
          </a:xfrm>
          <a:prstGeom prst="rect">
            <a:avLst/>
          </a:prstGeom>
          <a:noFill/>
        </p:spPr>
        <p:txBody>
          <a:bodyPr vert="horz" wrap="none" lIns="91440" tIns="45720" rIns="91440" bIns="45720" rtlCol="0">
            <a:spAutoFit/>
          </a:bodyPr>
          <a:lstStyle/>
          <a:p>
            <a:pPr algn="l">
              <a:spcBef>
                <a:spcPts val="600"/>
              </a:spcBef>
            </a:pPr>
            <a:r>
              <a:rPr lang="en-GB" sz="1200" spc="0" baseline="0" noProof="0" dirty="0">
                <a:ln/>
                <a:latin typeface="Arial"/>
                <a:cs typeface="Arial"/>
                <a:sym typeface="Arial"/>
                <a:rtl val="0"/>
              </a:rPr>
              <a:t>0</a:t>
            </a:r>
          </a:p>
        </p:txBody>
      </p:sp>
      <p:sp>
        <p:nvSpPr>
          <p:cNvPr id="45" name="TextBox 44">
            <a:extLst>
              <a:ext uri="{FF2B5EF4-FFF2-40B4-BE49-F238E27FC236}">
                <a16:creationId xmlns:a16="http://schemas.microsoft.com/office/drawing/2014/main" id="{B074DE32-FEA9-00BB-F4B1-09FF8845258D}"/>
              </a:ext>
            </a:extLst>
          </p:cNvPr>
          <p:cNvSpPr txBox="1"/>
          <p:nvPr/>
        </p:nvSpPr>
        <p:spPr>
          <a:xfrm>
            <a:off x="1815366" y="4230425"/>
            <a:ext cx="269626" cy="276999"/>
          </a:xfrm>
          <a:prstGeom prst="rect">
            <a:avLst/>
          </a:prstGeom>
          <a:noFill/>
        </p:spPr>
        <p:txBody>
          <a:bodyPr vert="horz" wrap="none" lIns="91440" tIns="45720" rIns="91440" bIns="45720" rtlCol="0">
            <a:spAutoFit/>
          </a:bodyPr>
          <a:lstStyle/>
          <a:p>
            <a:pPr algn="l">
              <a:spcBef>
                <a:spcPts val="600"/>
              </a:spcBef>
            </a:pPr>
            <a:r>
              <a:rPr lang="en-GB" sz="1200" spc="0" baseline="0" noProof="0" dirty="0">
                <a:ln/>
                <a:latin typeface="Arial"/>
                <a:cs typeface="Arial"/>
                <a:sym typeface="Arial"/>
                <a:rtl val="0"/>
              </a:rPr>
              <a:t>6</a:t>
            </a:r>
          </a:p>
        </p:txBody>
      </p:sp>
      <p:sp>
        <p:nvSpPr>
          <p:cNvPr id="47" name="TextBox 46">
            <a:extLst>
              <a:ext uri="{FF2B5EF4-FFF2-40B4-BE49-F238E27FC236}">
                <a16:creationId xmlns:a16="http://schemas.microsoft.com/office/drawing/2014/main" id="{B099A974-8144-5A2C-BD12-4D78BC266C1D}"/>
              </a:ext>
            </a:extLst>
          </p:cNvPr>
          <p:cNvSpPr txBox="1"/>
          <p:nvPr/>
        </p:nvSpPr>
        <p:spPr>
          <a:xfrm>
            <a:off x="2342096" y="4230425"/>
            <a:ext cx="354584" cy="276999"/>
          </a:xfrm>
          <a:prstGeom prst="rect">
            <a:avLst/>
          </a:prstGeom>
          <a:noFill/>
        </p:spPr>
        <p:txBody>
          <a:bodyPr vert="horz" wrap="none" lIns="91440" tIns="45720" rIns="91440" bIns="45720" rtlCol="0">
            <a:spAutoFit/>
          </a:bodyPr>
          <a:lstStyle/>
          <a:p>
            <a:pPr algn="l">
              <a:spcBef>
                <a:spcPts val="600"/>
              </a:spcBef>
            </a:pPr>
            <a:r>
              <a:rPr lang="en-GB" sz="1200" spc="0" baseline="0" noProof="0" dirty="0">
                <a:ln/>
                <a:latin typeface="Arial"/>
                <a:cs typeface="Arial"/>
                <a:sym typeface="Arial"/>
                <a:rtl val="0"/>
              </a:rPr>
              <a:t>12</a:t>
            </a:r>
          </a:p>
        </p:txBody>
      </p:sp>
      <p:sp>
        <p:nvSpPr>
          <p:cNvPr id="48" name="TextBox 47">
            <a:extLst>
              <a:ext uri="{FF2B5EF4-FFF2-40B4-BE49-F238E27FC236}">
                <a16:creationId xmlns:a16="http://schemas.microsoft.com/office/drawing/2014/main" id="{3F6AF050-5D92-4602-7DFE-BE7F7CE62388}"/>
              </a:ext>
            </a:extLst>
          </p:cNvPr>
          <p:cNvSpPr txBox="1"/>
          <p:nvPr/>
        </p:nvSpPr>
        <p:spPr>
          <a:xfrm>
            <a:off x="2917608" y="4230425"/>
            <a:ext cx="354584" cy="276999"/>
          </a:xfrm>
          <a:prstGeom prst="rect">
            <a:avLst/>
          </a:prstGeom>
          <a:noFill/>
        </p:spPr>
        <p:txBody>
          <a:bodyPr vert="horz" wrap="none" lIns="91440" tIns="45720" rIns="91440" bIns="45720" rtlCol="0">
            <a:spAutoFit/>
          </a:bodyPr>
          <a:lstStyle/>
          <a:p>
            <a:pPr algn="l">
              <a:spcBef>
                <a:spcPts val="600"/>
              </a:spcBef>
            </a:pPr>
            <a:r>
              <a:rPr lang="en-GB" sz="1200" spc="0" baseline="0" noProof="0" dirty="0">
                <a:ln/>
                <a:latin typeface="Arial"/>
                <a:cs typeface="Arial"/>
                <a:sym typeface="Arial"/>
                <a:rtl val="0"/>
              </a:rPr>
              <a:t>18</a:t>
            </a:r>
          </a:p>
        </p:txBody>
      </p:sp>
      <p:sp>
        <p:nvSpPr>
          <p:cNvPr id="49" name="TextBox 48">
            <a:extLst>
              <a:ext uri="{FF2B5EF4-FFF2-40B4-BE49-F238E27FC236}">
                <a16:creationId xmlns:a16="http://schemas.microsoft.com/office/drawing/2014/main" id="{B5B59048-33D2-5825-B699-B3DACF6DA78B}"/>
              </a:ext>
            </a:extLst>
          </p:cNvPr>
          <p:cNvSpPr txBox="1"/>
          <p:nvPr/>
        </p:nvSpPr>
        <p:spPr>
          <a:xfrm>
            <a:off x="4072169" y="4230425"/>
            <a:ext cx="354584" cy="276999"/>
          </a:xfrm>
          <a:prstGeom prst="rect">
            <a:avLst/>
          </a:prstGeom>
          <a:noFill/>
        </p:spPr>
        <p:txBody>
          <a:bodyPr vert="horz" wrap="none" lIns="91440" tIns="45720" rIns="91440" bIns="45720" rtlCol="0">
            <a:spAutoFit/>
          </a:bodyPr>
          <a:lstStyle/>
          <a:p>
            <a:pPr algn="l">
              <a:spcBef>
                <a:spcPts val="600"/>
              </a:spcBef>
            </a:pPr>
            <a:r>
              <a:rPr lang="en-GB" sz="1200" spc="0" baseline="0" noProof="0" dirty="0">
                <a:ln/>
                <a:latin typeface="Arial"/>
                <a:cs typeface="Arial"/>
                <a:sym typeface="Arial"/>
                <a:rtl val="0"/>
              </a:rPr>
              <a:t>30</a:t>
            </a:r>
          </a:p>
        </p:txBody>
      </p:sp>
      <p:sp>
        <p:nvSpPr>
          <p:cNvPr id="50" name="TextBox 49">
            <a:extLst>
              <a:ext uri="{FF2B5EF4-FFF2-40B4-BE49-F238E27FC236}">
                <a16:creationId xmlns:a16="http://schemas.microsoft.com/office/drawing/2014/main" id="{AD1BA653-3835-1C21-C6E3-CD91D59E016F}"/>
              </a:ext>
            </a:extLst>
          </p:cNvPr>
          <p:cNvSpPr txBox="1"/>
          <p:nvPr/>
        </p:nvSpPr>
        <p:spPr>
          <a:xfrm>
            <a:off x="5221517" y="4230425"/>
            <a:ext cx="354584" cy="276999"/>
          </a:xfrm>
          <a:prstGeom prst="rect">
            <a:avLst/>
          </a:prstGeom>
          <a:noFill/>
        </p:spPr>
        <p:txBody>
          <a:bodyPr vert="horz" wrap="none" lIns="91440" tIns="45720" rIns="91440" bIns="45720" rtlCol="0">
            <a:spAutoFit/>
          </a:bodyPr>
          <a:lstStyle/>
          <a:p>
            <a:pPr algn="l">
              <a:spcBef>
                <a:spcPts val="600"/>
              </a:spcBef>
            </a:pPr>
            <a:r>
              <a:rPr lang="en-GB" sz="1200" spc="0" baseline="0" noProof="0" dirty="0">
                <a:ln/>
                <a:latin typeface="Arial"/>
                <a:cs typeface="Arial"/>
                <a:sym typeface="Arial"/>
                <a:rtl val="0"/>
              </a:rPr>
              <a:t>42</a:t>
            </a:r>
          </a:p>
        </p:txBody>
      </p:sp>
      <p:sp>
        <p:nvSpPr>
          <p:cNvPr id="51" name="TextBox 50">
            <a:extLst>
              <a:ext uri="{FF2B5EF4-FFF2-40B4-BE49-F238E27FC236}">
                <a16:creationId xmlns:a16="http://schemas.microsoft.com/office/drawing/2014/main" id="{1090E95A-1336-74E1-26FF-D2EF480B5AB0}"/>
              </a:ext>
            </a:extLst>
          </p:cNvPr>
          <p:cNvSpPr txBox="1"/>
          <p:nvPr/>
        </p:nvSpPr>
        <p:spPr>
          <a:xfrm>
            <a:off x="3496657" y="4230425"/>
            <a:ext cx="354584" cy="276999"/>
          </a:xfrm>
          <a:prstGeom prst="rect">
            <a:avLst/>
          </a:prstGeom>
          <a:noFill/>
        </p:spPr>
        <p:txBody>
          <a:bodyPr vert="horz" wrap="none" lIns="91440" tIns="45720" rIns="91440" bIns="45720" rtlCol="0">
            <a:spAutoFit/>
          </a:bodyPr>
          <a:lstStyle/>
          <a:p>
            <a:pPr algn="l">
              <a:spcBef>
                <a:spcPts val="600"/>
              </a:spcBef>
            </a:pPr>
            <a:r>
              <a:rPr lang="en-GB" sz="1200" spc="0" baseline="0" noProof="0" dirty="0">
                <a:ln/>
                <a:latin typeface="Arial"/>
                <a:cs typeface="Arial"/>
                <a:sym typeface="Arial"/>
                <a:rtl val="0"/>
              </a:rPr>
              <a:t>24</a:t>
            </a:r>
          </a:p>
        </p:txBody>
      </p:sp>
      <p:sp>
        <p:nvSpPr>
          <p:cNvPr id="52" name="TextBox 51">
            <a:extLst>
              <a:ext uri="{FF2B5EF4-FFF2-40B4-BE49-F238E27FC236}">
                <a16:creationId xmlns:a16="http://schemas.microsoft.com/office/drawing/2014/main" id="{8A7D9388-15ED-B09B-8B26-2790F0FD6881}"/>
              </a:ext>
            </a:extLst>
          </p:cNvPr>
          <p:cNvSpPr txBox="1"/>
          <p:nvPr/>
        </p:nvSpPr>
        <p:spPr>
          <a:xfrm>
            <a:off x="4647681" y="4230425"/>
            <a:ext cx="354584" cy="276999"/>
          </a:xfrm>
          <a:prstGeom prst="rect">
            <a:avLst/>
          </a:prstGeom>
          <a:noFill/>
        </p:spPr>
        <p:txBody>
          <a:bodyPr vert="horz" wrap="none" lIns="91440" tIns="45720" rIns="91440" bIns="45720" rtlCol="0">
            <a:spAutoFit/>
          </a:bodyPr>
          <a:lstStyle/>
          <a:p>
            <a:pPr algn="l">
              <a:spcBef>
                <a:spcPts val="600"/>
              </a:spcBef>
            </a:pPr>
            <a:r>
              <a:rPr lang="en-GB" sz="1200" spc="0" baseline="0" noProof="0" dirty="0">
                <a:ln/>
                <a:latin typeface="Arial"/>
                <a:cs typeface="Arial"/>
                <a:sym typeface="Arial"/>
                <a:rtl val="0"/>
              </a:rPr>
              <a:t>36</a:t>
            </a:r>
          </a:p>
        </p:txBody>
      </p:sp>
      <p:sp>
        <p:nvSpPr>
          <p:cNvPr id="53" name="TextBox 52">
            <a:extLst>
              <a:ext uri="{FF2B5EF4-FFF2-40B4-BE49-F238E27FC236}">
                <a16:creationId xmlns:a16="http://schemas.microsoft.com/office/drawing/2014/main" id="{BC26AE4D-9378-5E86-5549-71AAA607E9F8}"/>
              </a:ext>
            </a:extLst>
          </p:cNvPr>
          <p:cNvSpPr txBox="1"/>
          <p:nvPr/>
        </p:nvSpPr>
        <p:spPr>
          <a:xfrm rot="16200000">
            <a:off x="-312553" y="3011200"/>
            <a:ext cx="2181555" cy="276999"/>
          </a:xfrm>
          <a:prstGeom prst="rect">
            <a:avLst/>
          </a:prstGeom>
          <a:noFill/>
        </p:spPr>
        <p:txBody>
          <a:bodyPr vert="horz" wrap="square" lIns="91440" tIns="45720" rIns="91440" bIns="45720" rtlCol="0">
            <a:spAutoFit/>
          </a:bodyPr>
          <a:lstStyle/>
          <a:p>
            <a:pPr algn="ctr">
              <a:spcBef>
                <a:spcPts val="600"/>
              </a:spcBef>
            </a:pPr>
            <a:r>
              <a:rPr lang="en-GB" sz="1200" b="1" noProof="0" dirty="0">
                <a:solidFill>
                  <a:srgbClr val="53585A"/>
                </a:solidFill>
                <a:latin typeface="Arial" panose="020B0604020202020204" pitchFamily="34" charset="0"/>
                <a:ea typeface="+mn-ea"/>
                <a:cs typeface="Arial" panose="020B0604020202020204" pitchFamily="34" charset="0"/>
                <a:sym typeface="Arial"/>
              </a:rPr>
              <a:t>Cumulative incidence (%)</a:t>
            </a:r>
          </a:p>
        </p:txBody>
      </p:sp>
      <p:sp>
        <p:nvSpPr>
          <p:cNvPr id="54" name="TextBox 53">
            <a:extLst>
              <a:ext uri="{FF2B5EF4-FFF2-40B4-BE49-F238E27FC236}">
                <a16:creationId xmlns:a16="http://schemas.microsoft.com/office/drawing/2014/main" id="{EB5BAD40-5BD0-7DBE-4AE0-C023F03BA25B}"/>
              </a:ext>
            </a:extLst>
          </p:cNvPr>
          <p:cNvSpPr txBox="1"/>
          <p:nvPr/>
        </p:nvSpPr>
        <p:spPr>
          <a:xfrm>
            <a:off x="1124789" y="4076441"/>
            <a:ext cx="269626" cy="276999"/>
          </a:xfrm>
          <a:prstGeom prst="rect">
            <a:avLst/>
          </a:prstGeom>
          <a:noFill/>
        </p:spPr>
        <p:txBody>
          <a:bodyPr vert="horz" wrap="none" lIns="91440" tIns="45720" rIns="91440" bIns="45720" rtlCol="0">
            <a:spAutoFit/>
          </a:bodyPr>
          <a:lstStyle/>
          <a:p>
            <a:pPr algn="l">
              <a:spcBef>
                <a:spcPts val="600"/>
              </a:spcBef>
            </a:pPr>
            <a:r>
              <a:rPr lang="en-GB" sz="1200" spc="0" baseline="0" noProof="0" dirty="0">
                <a:ln/>
                <a:latin typeface="Arial"/>
                <a:cs typeface="Arial"/>
                <a:sym typeface="Arial"/>
                <a:rtl val="0"/>
              </a:rPr>
              <a:t>0</a:t>
            </a:r>
          </a:p>
        </p:txBody>
      </p:sp>
      <p:sp>
        <p:nvSpPr>
          <p:cNvPr id="55" name="Freeform 66">
            <a:extLst>
              <a:ext uri="{FF2B5EF4-FFF2-40B4-BE49-F238E27FC236}">
                <a16:creationId xmlns:a16="http://schemas.microsoft.com/office/drawing/2014/main" id="{FDF6E15C-BE7B-3129-4D3F-D208AE8C3D9C}"/>
              </a:ext>
            </a:extLst>
          </p:cNvPr>
          <p:cNvSpPr/>
          <p:nvPr/>
        </p:nvSpPr>
        <p:spPr>
          <a:xfrm>
            <a:off x="1377842" y="3346771"/>
            <a:ext cx="4220357" cy="861584"/>
          </a:xfrm>
          <a:custGeom>
            <a:avLst/>
            <a:gdLst>
              <a:gd name="csX0" fmla="*/ 0 w 4220357"/>
              <a:gd name="csY0" fmla="*/ 875446 h 875445"/>
              <a:gd name="csX1" fmla="*/ 495264 w 4220357"/>
              <a:gd name="csY1" fmla="*/ 875446 h 875445"/>
              <a:gd name="csX2" fmla="*/ 496940 w 4220357"/>
              <a:gd name="csY2" fmla="*/ 875446 h 875445"/>
              <a:gd name="csX3" fmla="*/ 571230 w 4220357"/>
              <a:gd name="csY3" fmla="*/ 875446 h 875445"/>
              <a:gd name="csX4" fmla="*/ 572905 w 4220357"/>
              <a:gd name="csY4" fmla="*/ 875446 h 875445"/>
              <a:gd name="csX5" fmla="*/ 606605 w 4220357"/>
              <a:gd name="csY5" fmla="*/ 875446 h 875445"/>
              <a:gd name="csX6" fmla="*/ 608281 w 4220357"/>
              <a:gd name="csY6" fmla="*/ 875446 h 875445"/>
              <a:gd name="csX7" fmla="*/ 611819 w 4220357"/>
              <a:gd name="csY7" fmla="*/ 875446 h 875445"/>
              <a:gd name="csX8" fmla="*/ 611819 w 4220357"/>
              <a:gd name="csY8" fmla="*/ 775863 h 875445"/>
              <a:gd name="csX9" fmla="*/ 760398 w 4220357"/>
              <a:gd name="csY9" fmla="*/ 775863 h 875445"/>
              <a:gd name="csX10" fmla="*/ 760398 w 4220357"/>
              <a:gd name="csY10" fmla="*/ 677937 h 875445"/>
              <a:gd name="csX11" fmla="*/ 1034655 w 4220357"/>
              <a:gd name="csY11" fmla="*/ 677937 h 875445"/>
              <a:gd name="csX12" fmla="*/ 1036331 w 4220357"/>
              <a:gd name="csY12" fmla="*/ 677937 h 875445"/>
              <a:gd name="csX13" fmla="*/ 1690787 w 4220357"/>
              <a:gd name="csY13" fmla="*/ 677937 h 875445"/>
              <a:gd name="csX14" fmla="*/ 1692463 w 4220357"/>
              <a:gd name="csY14" fmla="*/ 677937 h 875445"/>
              <a:gd name="csX15" fmla="*/ 2146951 w 4220357"/>
              <a:gd name="csY15" fmla="*/ 677937 h 875445"/>
              <a:gd name="csX16" fmla="*/ 2146951 w 4220357"/>
              <a:gd name="csY16" fmla="*/ 578354 h 875445"/>
              <a:gd name="csX17" fmla="*/ 2228502 w 4220357"/>
              <a:gd name="csY17" fmla="*/ 578354 h 875445"/>
              <a:gd name="csX18" fmla="*/ 2230178 w 4220357"/>
              <a:gd name="csY18" fmla="*/ 578354 h 875445"/>
              <a:gd name="csX19" fmla="*/ 2424746 w 4220357"/>
              <a:gd name="csY19" fmla="*/ 578354 h 875445"/>
              <a:gd name="csX20" fmla="*/ 2426422 w 4220357"/>
              <a:gd name="csY20" fmla="*/ 578354 h 875445"/>
              <a:gd name="csX21" fmla="*/ 2474272 w 4220357"/>
              <a:gd name="csY21" fmla="*/ 578354 h 875445"/>
              <a:gd name="csX22" fmla="*/ 2474272 w 4220357"/>
              <a:gd name="csY22" fmla="*/ 478771 h 875445"/>
              <a:gd name="csX23" fmla="*/ 2909398 w 4220357"/>
              <a:gd name="csY23" fmla="*/ 478771 h 875445"/>
              <a:gd name="csX24" fmla="*/ 2911073 w 4220357"/>
              <a:gd name="csY24" fmla="*/ 478771 h 875445"/>
              <a:gd name="csX25" fmla="*/ 2944773 w 4220357"/>
              <a:gd name="csY25" fmla="*/ 478771 h 875445"/>
              <a:gd name="csX26" fmla="*/ 2944773 w 4220357"/>
              <a:gd name="csY26" fmla="*/ 377347 h 875445"/>
              <a:gd name="csX27" fmla="*/ 3004913 w 4220357"/>
              <a:gd name="csY27" fmla="*/ 377347 h 875445"/>
              <a:gd name="csX28" fmla="*/ 3006589 w 4220357"/>
              <a:gd name="csY28" fmla="*/ 377347 h 875445"/>
              <a:gd name="csX29" fmla="*/ 3008450 w 4220357"/>
              <a:gd name="csY29" fmla="*/ 377347 h 875445"/>
              <a:gd name="csX30" fmla="*/ 3010126 w 4220357"/>
              <a:gd name="csY30" fmla="*/ 377347 h 875445"/>
              <a:gd name="csX31" fmla="*/ 3011988 w 4220357"/>
              <a:gd name="csY31" fmla="*/ 377347 h 875445"/>
              <a:gd name="csX32" fmla="*/ 3017201 w 4220357"/>
              <a:gd name="csY32" fmla="*/ 377347 h 875445"/>
              <a:gd name="csX33" fmla="*/ 3019063 w 4220357"/>
              <a:gd name="csY33" fmla="*/ 377347 h 875445"/>
              <a:gd name="csX34" fmla="*/ 3025952 w 4220357"/>
              <a:gd name="csY34" fmla="*/ 377347 h 875445"/>
              <a:gd name="csX35" fmla="*/ 3027814 w 4220357"/>
              <a:gd name="csY35" fmla="*/ 377347 h 875445"/>
              <a:gd name="csX36" fmla="*/ 3029490 w 4220357"/>
              <a:gd name="csY36" fmla="*/ 377347 h 875445"/>
              <a:gd name="csX37" fmla="*/ 3031351 w 4220357"/>
              <a:gd name="csY37" fmla="*/ 377347 h 875445"/>
              <a:gd name="csX38" fmla="*/ 3033027 w 4220357"/>
              <a:gd name="csY38" fmla="*/ 377347 h 875445"/>
              <a:gd name="csX39" fmla="*/ 3034889 w 4220357"/>
              <a:gd name="csY39" fmla="*/ 377347 h 875445"/>
              <a:gd name="csX40" fmla="*/ 3045502 w 4220357"/>
              <a:gd name="csY40" fmla="*/ 377347 h 875445"/>
              <a:gd name="csX41" fmla="*/ 3047364 w 4220357"/>
              <a:gd name="csY41" fmla="*/ 377347 h 875445"/>
              <a:gd name="csX42" fmla="*/ 3049040 w 4220357"/>
              <a:gd name="csY42" fmla="*/ 377347 h 875445"/>
              <a:gd name="csX43" fmla="*/ 3050901 w 4220357"/>
              <a:gd name="csY43" fmla="*/ 377347 h 875445"/>
              <a:gd name="csX44" fmla="*/ 3052577 w 4220357"/>
              <a:gd name="csY44" fmla="*/ 377347 h 875445"/>
              <a:gd name="csX45" fmla="*/ 3054439 w 4220357"/>
              <a:gd name="csY45" fmla="*/ 377347 h 875445"/>
              <a:gd name="csX46" fmla="*/ 3056115 w 4220357"/>
              <a:gd name="csY46" fmla="*/ 377347 h 875445"/>
              <a:gd name="csX47" fmla="*/ 3070265 w 4220357"/>
              <a:gd name="csY47" fmla="*/ 377347 h 875445"/>
              <a:gd name="csX48" fmla="*/ 3071941 w 4220357"/>
              <a:gd name="csY48" fmla="*/ 377347 h 875445"/>
              <a:gd name="csX49" fmla="*/ 3082554 w 4220357"/>
              <a:gd name="csY49" fmla="*/ 377347 h 875445"/>
              <a:gd name="csX50" fmla="*/ 3084416 w 4220357"/>
              <a:gd name="csY50" fmla="*/ 377347 h 875445"/>
              <a:gd name="csX51" fmla="*/ 3105641 w 4220357"/>
              <a:gd name="csY51" fmla="*/ 377347 h 875445"/>
              <a:gd name="csX52" fmla="*/ 3107503 w 4220357"/>
              <a:gd name="csY52" fmla="*/ 377347 h 875445"/>
              <a:gd name="csX53" fmla="*/ 3109179 w 4220357"/>
              <a:gd name="csY53" fmla="*/ 377347 h 875445"/>
              <a:gd name="csX54" fmla="*/ 3111041 w 4220357"/>
              <a:gd name="csY54" fmla="*/ 377347 h 875445"/>
              <a:gd name="csX55" fmla="*/ 3112716 w 4220357"/>
              <a:gd name="csY55" fmla="*/ 377347 h 875445"/>
              <a:gd name="csX56" fmla="*/ 3118116 w 4220357"/>
              <a:gd name="csY56" fmla="*/ 377347 h 875445"/>
              <a:gd name="csX57" fmla="*/ 3119792 w 4220357"/>
              <a:gd name="csY57" fmla="*/ 377347 h 875445"/>
              <a:gd name="csX58" fmla="*/ 3139155 w 4220357"/>
              <a:gd name="csY58" fmla="*/ 377347 h 875445"/>
              <a:gd name="csX59" fmla="*/ 3141017 w 4220357"/>
              <a:gd name="csY59" fmla="*/ 377347 h 875445"/>
              <a:gd name="csX60" fmla="*/ 3146417 w 4220357"/>
              <a:gd name="csY60" fmla="*/ 377347 h 875445"/>
              <a:gd name="csX61" fmla="*/ 3148092 w 4220357"/>
              <a:gd name="csY61" fmla="*/ 377347 h 875445"/>
              <a:gd name="csX62" fmla="*/ 3153492 w 4220357"/>
              <a:gd name="csY62" fmla="*/ 377347 h 875445"/>
              <a:gd name="csX63" fmla="*/ 3155168 w 4220357"/>
              <a:gd name="csY63" fmla="*/ 377347 h 875445"/>
              <a:gd name="csX64" fmla="*/ 3162243 w 4220357"/>
              <a:gd name="csY64" fmla="*/ 377347 h 875445"/>
              <a:gd name="csX65" fmla="*/ 3164105 w 4220357"/>
              <a:gd name="csY65" fmla="*/ 377347 h 875445"/>
              <a:gd name="csX66" fmla="*/ 3178069 w 4220357"/>
              <a:gd name="csY66" fmla="*/ 377347 h 875445"/>
              <a:gd name="csX67" fmla="*/ 3179931 w 4220357"/>
              <a:gd name="csY67" fmla="*/ 377347 h 875445"/>
              <a:gd name="csX68" fmla="*/ 3183469 w 4220357"/>
              <a:gd name="csY68" fmla="*/ 377347 h 875445"/>
              <a:gd name="csX69" fmla="*/ 3185144 w 4220357"/>
              <a:gd name="csY69" fmla="*/ 377347 h 875445"/>
              <a:gd name="csX70" fmla="*/ 3187006 w 4220357"/>
              <a:gd name="csY70" fmla="*/ 377347 h 875445"/>
              <a:gd name="csX71" fmla="*/ 3188682 w 4220357"/>
              <a:gd name="csY71" fmla="*/ 377347 h 875445"/>
              <a:gd name="csX72" fmla="*/ 3190544 w 4220357"/>
              <a:gd name="csY72" fmla="*/ 377347 h 875445"/>
              <a:gd name="csX73" fmla="*/ 3192406 w 4220357"/>
              <a:gd name="csY73" fmla="*/ 377347 h 875445"/>
              <a:gd name="csX74" fmla="*/ 3203018 w 4220357"/>
              <a:gd name="csY74" fmla="*/ 377347 h 875445"/>
              <a:gd name="csX75" fmla="*/ 3204694 w 4220357"/>
              <a:gd name="csY75" fmla="*/ 377347 h 875445"/>
              <a:gd name="csX76" fmla="*/ 3211769 w 4220357"/>
              <a:gd name="csY76" fmla="*/ 377347 h 875445"/>
              <a:gd name="csX77" fmla="*/ 3213445 w 4220357"/>
              <a:gd name="csY77" fmla="*/ 377347 h 875445"/>
              <a:gd name="csX78" fmla="*/ 3215307 w 4220357"/>
              <a:gd name="csY78" fmla="*/ 377347 h 875445"/>
              <a:gd name="csX79" fmla="*/ 3216982 w 4220357"/>
              <a:gd name="csY79" fmla="*/ 377347 h 875445"/>
              <a:gd name="csX80" fmla="*/ 3218844 w 4220357"/>
              <a:gd name="csY80" fmla="*/ 377347 h 875445"/>
              <a:gd name="csX81" fmla="*/ 3220520 w 4220357"/>
              <a:gd name="csY81" fmla="*/ 377347 h 875445"/>
              <a:gd name="csX82" fmla="*/ 3222382 w 4220357"/>
              <a:gd name="csY82" fmla="*/ 377347 h 875445"/>
              <a:gd name="csX83" fmla="*/ 3224058 w 4220357"/>
              <a:gd name="csY83" fmla="*/ 377347 h 875445"/>
              <a:gd name="csX84" fmla="*/ 3225920 w 4220357"/>
              <a:gd name="csY84" fmla="*/ 377347 h 875445"/>
              <a:gd name="csX85" fmla="*/ 3227595 w 4220357"/>
              <a:gd name="csY85" fmla="*/ 377347 h 875445"/>
              <a:gd name="csX86" fmla="*/ 3240070 w 4220357"/>
              <a:gd name="csY86" fmla="*/ 377347 h 875445"/>
              <a:gd name="csX87" fmla="*/ 3241932 w 4220357"/>
              <a:gd name="csY87" fmla="*/ 377347 h 875445"/>
              <a:gd name="csX88" fmla="*/ 3247145 w 4220357"/>
              <a:gd name="csY88" fmla="*/ 377347 h 875445"/>
              <a:gd name="csX89" fmla="*/ 3249007 w 4220357"/>
              <a:gd name="csY89" fmla="*/ 377347 h 875445"/>
              <a:gd name="csX90" fmla="*/ 3266509 w 4220357"/>
              <a:gd name="csY90" fmla="*/ 377347 h 875445"/>
              <a:gd name="csX91" fmla="*/ 3268371 w 4220357"/>
              <a:gd name="csY91" fmla="*/ 377347 h 875445"/>
              <a:gd name="csX92" fmla="*/ 3271909 w 4220357"/>
              <a:gd name="csY92" fmla="*/ 377347 h 875445"/>
              <a:gd name="csX93" fmla="*/ 3273584 w 4220357"/>
              <a:gd name="csY93" fmla="*/ 377347 h 875445"/>
              <a:gd name="csX94" fmla="*/ 3284197 w 4220357"/>
              <a:gd name="csY94" fmla="*/ 377347 h 875445"/>
              <a:gd name="csX95" fmla="*/ 3286059 w 4220357"/>
              <a:gd name="csY95" fmla="*/ 377347 h 875445"/>
              <a:gd name="csX96" fmla="*/ 3294996 w 4220357"/>
              <a:gd name="csY96" fmla="*/ 377347 h 875445"/>
              <a:gd name="csX97" fmla="*/ 3294996 w 4220357"/>
              <a:gd name="csY97" fmla="*/ 246288 h 875445"/>
              <a:gd name="csX98" fmla="*/ 3298534 w 4220357"/>
              <a:gd name="csY98" fmla="*/ 246288 h 875445"/>
              <a:gd name="csX99" fmla="*/ 3300209 w 4220357"/>
              <a:gd name="csY99" fmla="*/ 246288 h 875445"/>
              <a:gd name="csX100" fmla="*/ 3303747 w 4220357"/>
              <a:gd name="csY100" fmla="*/ 246288 h 875445"/>
              <a:gd name="csX101" fmla="*/ 3305609 w 4220357"/>
              <a:gd name="csY101" fmla="*/ 246288 h 875445"/>
              <a:gd name="csX102" fmla="*/ 3312498 w 4220357"/>
              <a:gd name="csY102" fmla="*/ 246288 h 875445"/>
              <a:gd name="csX103" fmla="*/ 3314360 w 4220357"/>
              <a:gd name="csY103" fmla="*/ 246288 h 875445"/>
              <a:gd name="csX104" fmla="*/ 3332048 w 4220357"/>
              <a:gd name="csY104" fmla="*/ 246288 h 875445"/>
              <a:gd name="csX105" fmla="*/ 3333723 w 4220357"/>
              <a:gd name="csY105" fmla="*/ 246288 h 875445"/>
              <a:gd name="csX106" fmla="*/ 3348060 w 4220357"/>
              <a:gd name="csY106" fmla="*/ 246288 h 875445"/>
              <a:gd name="csX107" fmla="*/ 3349736 w 4220357"/>
              <a:gd name="csY107" fmla="*/ 246288 h 875445"/>
              <a:gd name="csX108" fmla="*/ 3351598 w 4220357"/>
              <a:gd name="csY108" fmla="*/ 246288 h 875445"/>
              <a:gd name="csX109" fmla="*/ 3353273 w 4220357"/>
              <a:gd name="csY109" fmla="*/ 246288 h 875445"/>
              <a:gd name="csX110" fmla="*/ 3356811 w 4220357"/>
              <a:gd name="csY110" fmla="*/ 246288 h 875445"/>
              <a:gd name="csX111" fmla="*/ 3358487 w 4220357"/>
              <a:gd name="csY111" fmla="*/ 246288 h 875445"/>
              <a:gd name="csX112" fmla="*/ 3360349 w 4220357"/>
              <a:gd name="csY112" fmla="*/ 246288 h 875445"/>
              <a:gd name="csX113" fmla="*/ 3362024 w 4220357"/>
              <a:gd name="csY113" fmla="*/ 246288 h 875445"/>
              <a:gd name="csX114" fmla="*/ 3379712 w 4220357"/>
              <a:gd name="csY114" fmla="*/ 246288 h 875445"/>
              <a:gd name="csX115" fmla="*/ 3381574 w 4220357"/>
              <a:gd name="csY115" fmla="*/ 246288 h 875445"/>
              <a:gd name="csX116" fmla="*/ 3388649 w 4220357"/>
              <a:gd name="csY116" fmla="*/ 246288 h 875445"/>
              <a:gd name="csX117" fmla="*/ 3390511 w 4220357"/>
              <a:gd name="csY117" fmla="*/ 246288 h 875445"/>
              <a:gd name="csX118" fmla="*/ 3400938 w 4220357"/>
              <a:gd name="csY118" fmla="*/ 246288 h 875445"/>
              <a:gd name="csX119" fmla="*/ 3402800 w 4220357"/>
              <a:gd name="csY119" fmla="*/ 246288 h 875445"/>
              <a:gd name="csX120" fmla="*/ 3404475 w 4220357"/>
              <a:gd name="csY120" fmla="*/ 246288 h 875445"/>
              <a:gd name="csX121" fmla="*/ 3406337 w 4220357"/>
              <a:gd name="csY121" fmla="*/ 246288 h 875445"/>
              <a:gd name="csX122" fmla="*/ 3413412 w 4220357"/>
              <a:gd name="csY122" fmla="*/ 246288 h 875445"/>
              <a:gd name="csX123" fmla="*/ 3415088 w 4220357"/>
              <a:gd name="csY123" fmla="*/ 246288 h 875445"/>
              <a:gd name="csX124" fmla="*/ 3424025 w 4220357"/>
              <a:gd name="csY124" fmla="*/ 246288 h 875445"/>
              <a:gd name="csX125" fmla="*/ 3425701 w 4220357"/>
              <a:gd name="csY125" fmla="*/ 246288 h 875445"/>
              <a:gd name="csX126" fmla="*/ 3427563 w 4220357"/>
              <a:gd name="csY126" fmla="*/ 246288 h 875445"/>
              <a:gd name="csX127" fmla="*/ 3429239 w 4220357"/>
              <a:gd name="csY127" fmla="*/ 246288 h 875445"/>
              <a:gd name="csX128" fmla="*/ 3432776 w 4220357"/>
              <a:gd name="csY128" fmla="*/ 246288 h 875445"/>
              <a:gd name="csX129" fmla="*/ 3434638 w 4220357"/>
              <a:gd name="csY129" fmla="*/ 246288 h 875445"/>
              <a:gd name="csX130" fmla="*/ 3468152 w 4220357"/>
              <a:gd name="csY130" fmla="*/ 246288 h 875445"/>
              <a:gd name="csX131" fmla="*/ 3470014 w 4220357"/>
              <a:gd name="csY131" fmla="*/ 246288 h 875445"/>
              <a:gd name="csX132" fmla="*/ 3486027 w 4220357"/>
              <a:gd name="csY132" fmla="*/ 246288 h 875445"/>
              <a:gd name="csX133" fmla="*/ 3487702 w 4220357"/>
              <a:gd name="csY133" fmla="*/ 246288 h 875445"/>
              <a:gd name="csX134" fmla="*/ 3499991 w 4220357"/>
              <a:gd name="csY134" fmla="*/ 246288 h 875445"/>
              <a:gd name="csX135" fmla="*/ 3501852 w 4220357"/>
              <a:gd name="csY135" fmla="*/ 246288 h 875445"/>
              <a:gd name="csX136" fmla="*/ 3503528 w 4220357"/>
              <a:gd name="csY136" fmla="*/ 246288 h 875445"/>
              <a:gd name="csX137" fmla="*/ 3508928 w 4220357"/>
              <a:gd name="csY137" fmla="*/ 246288 h 875445"/>
              <a:gd name="csX138" fmla="*/ 3510603 w 4220357"/>
              <a:gd name="csY138" fmla="*/ 246288 h 875445"/>
              <a:gd name="csX139" fmla="*/ 3512465 w 4220357"/>
              <a:gd name="csY139" fmla="*/ 246288 h 875445"/>
              <a:gd name="csX140" fmla="*/ 3514141 w 4220357"/>
              <a:gd name="csY140" fmla="*/ 246288 h 875445"/>
              <a:gd name="csX141" fmla="*/ 3521216 w 4220357"/>
              <a:gd name="csY141" fmla="*/ 246288 h 875445"/>
              <a:gd name="csX142" fmla="*/ 3523078 w 4220357"/>
              <a:gd name="csY142" fmla="*/ 246288 h 875445"/>
              <a:gd name="csX143" fmla="*/ 3528291 w 4220357"/>
              <a:gd name="csY143" fmla="*/ 246288 h 875445"/>
              <a:gd name="csX144" fmla="*/ 3530153 w 4220357"/>
              <a:gd name="csY144" fmla="*/ 246288 h 875445"/>
              <a:gd name="csX145" fmla="*/ 3531829 w 4220357"/>
              <a:gd name="csY145" fmla="*/ 246288 h 875445"/>
              <a:gd name="csX146" fmla="*/ 3533691 w 4220357"/>
              <a:gd name="csY146" fmla="*/ 246288 h 875445"/>
              <a:gd name="csX147" fmla="*/ 3535553 w 4220357"/>
              <a:gd name="csY147" fmla="*/ 246288 h 875445"/>
              <a:gd name="csX148" fmla="*/ 3537229 w 4220357"/>
              <a:gd name="csY148" fmla="*/ 246288 h 875445"/>
              <a:gd name="csX149" fmla="*/ 3539090 w 4220357"/>
              <a:gd name="csY149" fmla="*/ 246288 h 875445"/>
              <a:gd name="csX150" fmla="*/ 3556592 w 4220357"/>
              <a:gd name="csY150" fmla="*/ 246288 h 875445"/>
              <a:gd name="csX151" fmla="*/ 3558454 w 4220357"/>
              <a:gd name="csY151" fmla="*/ 246288 h 875445"/>
              <a:gd name="csX152" fmla="*/ 3560130 w 4220357"/>
              <a:gd name="csY152" fmla="*/ 246288 h 875445"/>
              <a:gd name="csX153" fmla="*/ 3561992 w 4220357"/>
              <a:gd name="csY153" fmla="*/ 246288 h 875445"/>
              <a:gd name="csX154" fmla="*/ 3563668 w 4220357"/>
              <a:gd name="csY154" fmla="*/ 246288 h 875445"/>
              <a:gd name="csX155" fmla="*/ 3572605 w 4220357"/>
              <a:gd name="csY155" fmla="*/ 246288 h 875445"/>
              <a:gd name="csX156" fmla="*/ 3574280 w 4220357"/>
              <a:gd name="csY156" fmla="*/ 246288 h 875445"/>
              <a:gd name="csX157" fmla="*/ 3581355 w 4220357"/>
              <a:gd name="csY157" fmla="*/ 246288 h 875445"/>
              <a:gd name="csX158" fmla="*/ 3583217 w 4220357"/>
              <a:gd name="csY158" fmla="*/ 246288 h 875445"/>
              <a:gd name="csX159" fmla="*/ 3597368 w 4220357"/>
              <a:gd name="csY159" fmla="*/ 246288 h 875445"/>
              <a:gd name="csX160" fmla="*/ 3599043 w 4220357"/>
              <a:gd name="csY160" fmla="*/ 246288 h 875445"/>
              <a:gd name="csX161" fmla="*/ 3600905 w 4220357"/>
              <a:gd name="csY161" fmla="*/ 246288 h 875445"/>
              <a:gd name="csX162" fmla="*/ 3602581 w 4220357"/>
              <a:gd name="csY162" fmla="*/ 246288 h 875445"/>
              <a:gd name="csX163" fmla="*/ 3616731 w 4220357"/>
              <a:gd name="csY163" fmla="*/ 246288 h 875445"/>
              <a:gd name="csX164" fmla="*/ 3618593 w 4220357"/>
              <a:gd name="csY164" fmla="*/ 246288 h 875445"/>
              <a:gd name="csX165" fmla="*/ 3625668 w 4220357"/>
              <a:gd name="csY165" fmla="*/ 246288 h 875445"/>
              <a:gd name="csX166" fmla="*/ 3627344 w 4220357"/>
              <a:gd name="csY166" fmla="*/ 246288 h 875445"/>
              <a:gd name="csX167" fmla="*/ 3630882 w 4220357"/>
              <a:gd name="csY167" fmla="*/ 246288 h 875445"/>
              <a:gd name="csX168" fmla="*/ 3632744 w 4220357"/>
              <a:gd name="csY168" fmla="*/ 246288 h 875445"/>
              <a:gd name="csX169" fmla="*/ 3637957 w 4220357"/>
              <a:gd name="csY169" fmla="*/ 246288 h 875445"/>
              <a:gd name="csX170" fmla="*/ 3639819 w 4220357"/>
              <a:gd name="csY170" fmla="*/ 246288 h 875445"/>
              <a:gd name="csX171" fmla="*/ 3641495 w 4220357"/>
              <a:gd name="csY171" fmla="*/ 246288 h 875445"/>
              <a:gd name="csX172" fmla="*/ 3643357 w 4220357"/>
              <a:gd name="csY172" fmla="*/ 246288 h 875445"/>
              <a:gd name="csX173" fmla="*/ 3646894 w 4220357"/>
              <a:gd name="csY173" fmla="*/ 246288 h 875445"/>
              <a:gd name="csX174" fmla="*/ 3648570 w 4220357"/>
              <a:gd name="csY174" fmla="*/ 246288 h 875445"/>
              <a:gd name="csX175" fmla="*/ 3685808 w 4220357"/>
              <a:gd name="csY175" fmla="*/ 246288 h 875445"/>
              <a:gd name="csX176" fmla="*/ 3687483 w 4220357"/>
              <a:gd name="csY176" fmla="*/ 246288 h 875445"/>
              <a:gd name="csX177" fmla="*/ 3691021 w 4220357"/>
              <a:gd name="csY177" fmla="*/ 246288 h 875445"/>
              <a:gd name="csX178" fmla="*/ 3692883 w 4220357"/>
              <a:gd name="csY178" fmla="*/ 246288 h 875445"/>
              <a:gd name="csX179" fmla="*/ 3707033 w 4220357"/>
              <a:gd name="csY179" fmla="*/ 246288 h 875445"/>
              <a:gd name="csX180" fmla="*/ 3708709 w 4220357"/>
              <a:gd name="csY180" fmla="*/ 246288 h 875445"/>
              <a:gd name="csX181" fmla="*/ 3719322 w 4220357"/>
              <a:gd name="csY181" fmla="*/ 246288 h 875445"/>
              <a:gd name="csX182" fmla="*/ 3721184 w 4220357"/>
              <a:gd name="csY182" fmla="*/ 246288 h 875445"/>
              <a:gd name="csX183" fmla="*/ 3729935 w 4220357"/>
              <a:gd name="csY183" fmla="*/ 246288 h 875445"/>
              <a:gd name="csX184" fmla="*/ 3731797 w 4220357"/>
              <a:gd name="csY184" fmla="*/ 246288 h 875445"/>
              <a:gd name="csX185" fmla="*/ 3733472 w 4220357"/>
              <a:gd name="csY185" fmla="*/ 246288 h 875445"/>
              <a:gd name="csX186" fmla="*/ 3745947 w 4220357"/>
              <a:gd name="csY186" fmla="*/ 246288 h 875445"/>
              <a:gd name="csX187" fmla="*/ 3747623 w 4220357"/>
              <a:gd name="csY187" fmla="*/ 246288 h 875445"/>
              <a:gd name="csX188" fmla="*/ 3754698 w 4220357"/>
              <a:gd name="csY188" fmla="*/ 246288 h 875445"/>
              <a:gd name="csX189" fmla="*/ 3756560 w 4220357"/>
              <a:gd name="csY189" fmla="*/ 246288 h 875445"/>
              <a:gd name="csX190" fmla="*/ 3763635 w 4220357"/>
              <a:gd name="csY190" fmla="*/ 246288 h 875445"/>
              <a:gd name="csX191" fmla="*/ 3765311 w 4220357"/>
              <a:gd name="csY191" fmla="*/ 246288 h 875445"/>
              <a:gd name="csX192" fmla="*/ 3775923 w 4220357"/>
              <a:gd name="csY192" fmla="*/ 246288 h 875445"/>
              <a:gd name="csX193" fmla="*/ 3777599 w 4220357"/>
              <a:gd name="csY193" fmla="*/ 246288 h 875445"/>
              <a:gd name="csX194" fmla="*/ 3786536 w 4220357"/>
              <a:gd name="csY194" fmla="*/ 246288 h 875445"/>
              <a:gd name="csX195" fmla="*/ 3788398 w 4220357"/>
              <a:gd name="csY195" fmla="*/ 246288 h 875445"/>
              <a:gd name="csX196" fmla="*/ 3799011 w 4220357"/>
              <a:gd name="csY196" fmla="*/ 246288 h 875445"/>
              <a:gd name="csX197" fmla="*/ 3800686 w 4220357"/>
              <a:gd name="csY197" fmla="*/ 246288 h 875445"/>
              <a:gd name="csX198" fmla="*/ 3802548 w 4220357"/>
              <a:gd name="csY198" fmla="*/ 246288 h 875445"/>
              <a:gd name="csX199" fmla="*/ 3804224 w 4220357"/>
              <a:gd name="csY199" fmla="*/ 246288 h 875445"/>
              <a:gd name="csX200" fmla="*/ 3820050 w 4220357"/>
              <a:gd name="csY200" fmla="*/ 246288 h 875445"/>
              <a:gd name="csX201" fmla="*/ 3821912 w 4220357"/>
              <a:gd name="csY201" fmla="*/ 246288 h 875445"/>
              <a:gd name="csX202" fmla="*/ 3823588 w 4220357"/>
              <a:gd name="csY202" fmla="*/ 246288 h 875445"/>
              <a:gd name="csX203" fmla="*/ 3825450 w 4220357"/>
              <a:gd name="csY203" fmla="*/ 246288 h 875445"/>
              <a:gd name="csX204" fmla="*/ 3843138 w 4220357"/>
              <a:gd name="csY204" fmla="*/ 246288 h 875445"/>
              <a:gd name="csX205" fmla="*/ 3845000 w 4220357"/>
              <a:gd name="csY205" fmla="*/ 246288 h 875445"/>
              <a:gd name="csX206" fmla="*/ 3848537 w 4220357"/>
              <a:gd name="csY206" fmla="*/ 246288 h 875445"/>
              <a:gd name="csX207" fmla="*/ 3850213 w 4220357"/>
              <a:gd name="csY207" fmla="*/ 246288 h 875445"/>
              <a:gd name="csX208" fmla="*/ 3864363 w 4220357"/>
              <a:gd name="csY208" fmla="*/ 246288 h 875445"/>
              <a:gd name="csX209" fmla="*/ 3866039 w 4220357"/>
              <a:gd name="csY209" fmla="*/ 246288 h 875445"/>
              <a:gd name="csX210" fmla="*/ 3887451 w 4220357"/>
              <a:gd name="csY210" fmla="*/ 246288 h 875445"/>
              <a:gd name="csX211" fmla="*/ 3887451 w 4220357"/>
              <a:gd name="csY211" fmla="*/ 0 h 875445"/>
              <a:gd name="csX212" fmla="*/ 3890988 w 4220357"/>
              <a:gd name="csY212" fmla="*/ 0 h 875445"/>
              <a:gd name="csX213" fmla="*/ 3892664 w 4220357"/>
              <a:gd name="csY213" fmla="*/ 0 h 875445"/>
              <a:gd name="csX214" fmla="*/ 3906815 w 4220357"/>
              <a:gd name="csY214" fmla="*/ 0 h 875445"/>
              <a:gd name="csX215" fmla="*/ 3908677 w 4220357"/>
              <a:gd name="csY215" fmla="*/ 0 h 875445"/>
              <a:gd name="csX216" fmla="*/ 3910352 w 4220357"/>
              <a:gd name="csY216" fmla="*/ 0 h 875445"/>
              <a:gd name="csX217" fmla="*/ 3919103 w 4220357"/>
              <a:gd name="csY217" fmla="*/ 0 h 875445"/>
              <a:gd name="csX218" fmla="*/ 3920965 w 4220357"/>
              <a:gd name="csY218" fmla="*/ 0 h 875445"/>
              <a:gd name="csX219" fmla="*/ 3928041 w 4220357"/>
              <a:gd name="csY219" fmla="*/ 0 h 875445"/>
              <a:gd name="csX220" fmla="*/ 3929902 w 4220357"/>
              <a:gd name="csY220" fmla="*/ 0 h 875445"/>
              <a:gd name="csX221" fmla="*/ 3931578 w 4220357"/>
              <a:gd name="csY221" fmla="*/ 0 h 875445"/>
              <a:gd name="csX222" fmla="*/ 3933440 w 4220357"/>
              <a:gd name="csY222" fmla="*/ 0 h 875445"/>
              <a:gd name="csX223" fmla="*/ 3940515 w 4220357"/>
              <a:gd name="csY223" fmla="*/ 0 h 875445"/>
              <a:gd name="csX224" fmla="*/ 3942191 w 4220357"/>
              <a:gd name="csY224" fmla="*/ 0 h 875445"/>
              <a:gd name="csX225" fmla="*/ 3944053 w 4220357"/>
              <a:gd name="csY225" fmla="*/ 0 h 875445"/>
              <a:gd name="csX226" fmla="*/ 3945728 w 4220357"/>
              <a:gd name="csY226" fmla="*/ 0 h 875445"/>
              <a:gd name="csX227" fmla="*/ 3949266 w 4220357"/>
              <a:gd name="csY227" fmla="*/ 0 h 875445"/>
              <a:gd name="csX228" fmla="*/ 3951128 w 4220357"/>
              <a:gd name="csY228" fmla="*/ 0 h 875445"/>
              <a:gd name="csX229" fmla="*/ 3956341 w 4220357"/>
              <a:gd name="csY229" fmla="*/ 0 h 875445"/>
              <a:gd name="csX230" fmla="*/ 3958203 w 4220357"/>
              <a:gd name="csY230" fmla="*/ 0 h 875445"/>
              <a:gd name="csX231" fmla="*/ 3975705 w 4220357"/>
              <a:gd name="csY231" fmla="*/ 0 h 875445"/>
              <a:gd name="csX232" fmla="*/ 3977566 w 4220357"/>
              <a:gd name="csY232" fmla="*/ 0 h 875445"/>
              <a:gd name="csX233" fmla="*/ 4000654 w 4220357"/>
              <a:gd name="csY233" fmla="*/ 0 h 875445"/>
              <a:gd name="csX234" fmla="*/ 4002330 w 4220357"/>
              <a:gd name="csY234" fmla="*/ 0 h 875445"/>
              <a:gd name="csX235" fmla="*/ 4020018 w 4220357"/>
              <a:gd name="csY235" fmla="*/ 0 h 875445"/>
              <a:gd name="csX236" fmla="*/ 4021694 w 4220357"/>
              <a:gd name="csY236" fmla="*/ 0 h 875445"/>
              <a:gd name="csX237" fmla="*/ 4032493 w 4220357"/>
              <a:gd name="csY237" fmla="*/ 0 h 875445"/>
              <a:gd name="csX238" fmla="*/ 4034168 w 4220357"/>
              <a:gd name="csY238" fmla="*/ 0 h 875445"/>
              <a:gd name="csX239" fmla="*/ 4037706 w 4220357"/>
              <a:gd name="csY239" fmla="*/ 0 h 875445"/>
              <a:gd name="csX240" fmla="*/ 4039568 w 4220357"/>
              <a:gd name="csY240" fmla="*/ 0 h 875445"/>
              <a:gd name="csX241" fmla="*/ 4041244 w 4220357"/>
              <a:gd name="csY241" fmla="*/ 0 h 875445"/>
              <a:gd name="csX242" fmla="*/ 4043106 w 4220357"/>
              <a:gd name="csY242" fmla="*/ 0 h 875445"/>
              <a:gd name="csX243" fmla="*/ 4050181 w 4220357"/>
              <a:gd name="csY243" fmla="*/ 0 h 875445"/>
              <a:gd name="csX244" fmla="*/ 4051856 w 4220357"/>
              <a:gd name="csY244" fmla="*/ 0 h 875445"/>
              <a:gd name="csX245" fmla="*/ 4066006 w 4220357"/>
              <a:gd name="csY245" fmla="*/ 0 h 875445"/>
              <a:gd name="csX246" fmla="*/ 4067683 w 4220357"/>
              <a:gd name="csY246" fmla="*/ 0 h 875445"/>
              <a:gd name="csX247" fmla="*/ 4082019 w 4220357"/>
              <a:gd name="csY247" fmla="*/ 0 h 875445"/>
              <a:gd name="csX248" fmla="*/ 4083695 w 4220357"/>
              <a:gd name="csY248" fmla="*/ 0 h 875445"/>
              <a:gd name="csX249" fmla="*/ 4085557 w 4220357"/>
              <a:gd name="csY249" fmla="*/ 0 h 875445"/>
              <a:gd name="csX250" fmla="*/ 4087232 w 4220357"/>
              <a:gd name="csY250" fmla="*/ 0 h 875445"/>
              <a:gd name="csX251" fmla="*/ 4097845 w 4220357"/>
              <a:gd name="csY251" fmla="*/ 0 h 875445"/>
              <a:gd name="csX252" fmla="*/ 4099707 w 4220357"/>
              <a:gd name="csY252" fmla="*/ 0 h 875445"/>
              <a:gd name="csX253" fmla="*/ 4101383 w 4220357"/>
              <a:gd name="csY253" fmla="*/ 0 h 875445"/>
              <a:gd name="csX254" fmla="*/ 4103059 w 4220357"/>
              <a:gd name="csY254" fmla="*/ 0 h 875445"/>
              <a:gd name="csX255" fmla="*/ 4108458 w 4220357"/>
              <a:gd name="csY255" fmla="*/ 0 h 875445"/>
              <a:gd name="csX256" fmla="*/ 4110134 w 4220357"/>
              <a:gd name="csY256" fmla="*/ 0 h 875445"/>
              <a:gd name="csX257" fmla="*/ 4113672 w 4220357"/>
              <a:gd name="csY257" fmla="*/ 0 h 875445"/>
              <a:gd name="csX258" fmla="*/ 4115533 w 4220357"/>
              <a:gd name="csY258" fmla="*/ 0 h 875445"/>
              <a:gd name="csX259" fmla="*/ 4129684 w 4220357"/>
              <a:gd name="csY259" fmla="*/ 0 h 875445"/>
              <a:gd name="csX260" fmla="*/ 4131546 w 4220357"/>
              <a:gd name="csY260" fmla="*/ 0 h 875445"/>
              <a:gd name="csX261" fmla="*/ 4142158 w 4220357"/>
              <a:gd name="csY261" fmla="*/ 0 h 875445"/>
              <a:gd name="csX262" fmla="*/ 4143834 w 4220357"/>
              <a:gd name="csY262" fmla="*/ 0 h 875445"/>
              <a:gd name="csX263" fmla="*/ 4145696 w 4220357"/>
              <a:gd name="csY263" fmla="*/ 0 h 875445"/>
              <a:gd name="csX264" fmla="*/ 4147372 w 4220357"/>
              <a:gd name="csY264" fmla="*/ 0 h 875445"/>
              <a:gd name="csX265" fmla="*/ 4166735 w 4220357"/>
              <a:gd name="csY265" fmla="*/ 0 h 875445"/>
              <a:gd name="csX266" fmla="*/ 4168597 w 4220357"/>
              <a:gd name="csY266" fmla="*/ 0 h 875445"/>
              <a:gd name="csX267" fmla="*/ 4173997 w 4220357"/>
              <a:gd name="csY267" fmla="*/ 0 h 875445"/>
              <a:gd name="csX268" fmla="*/ 4175672 w 4220357"/>
              <a:gd name="csY268" fmla="*/ 0 h 875445"/>
              <a:gd name="csX269" fmla="*/ 4177534 w 4220357"/>
              <a:gd name="csY269" fmla="*/ 0 h 875445"/>
              <a:gd name="csX270" fmla="*/ 4179210 w 4220357"/>
              <a:gd name="csY270" fmla="*/ 0 h 875445"/>
              <a:gd name="csX271" fmla="*/ 4198574 w 4220357"/>
              <a:gd name="csY271" fmla="*/ 0 h 875445"/>
              <a:gd name="csX272" fmla="*/ 4200435 w 4220357"/>
              <a:gd name="csY272" fmla="*/ 0 h 875445"/>
              <a:gd name="csX273" fmla="*/ 4202112 w 4220357"/>
              <a:gd name="csY273" fmla="*/ 0 h 875445"/>
              <a:gd name="csX274" fmla="*/ 4203973 w 4220357"/>
              <a:gd name="csY274" fmla="*/ 0 h 875445"/>
              <a:gd name="csX275" fmla="*/ 4220358 w 4220357"/>
              <a:gd name="csY275" fmla="*/ 0 h 8754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Lst>
            <a:rect l="l" t="t" r="r" b="b"/>
            <a:pathLst>
              <a:path w="4220357" h="875445">
                <a:moveTo>
                  <a:pt x="0" y="875446"/>
                </a:moveTo>
                <a:lnTo>
                  <a:pt x="495264" y="875446"/>
                </a:lnTo>
                <a:lnTo>
                  <a:pt x="496940" y="875446"/>
                </a:lnTo>
                <a:lnTo>
                  <a:pt x="571230" y="875446"/>
                </a:lnTo>
                <a:lnTo>
                  <a:pt x="572905" y="875446"/>
                </a:lnTo>
                <a:lnTo>
                  <a:pt x="606605" y="875446"/>
                </a:lnTo>
                <a:lnTo>
                  <a:pt x="608281" y="875446"/>
                </a:lnTo>
                <a:lnTo>
                  <a:pt x="611819" y="875446"/>
                </a:lnTo>
                <a:lnTo>
                  <a:pt x="611819" y="775863"/>
                </a:lnTo>
                <a:lnTo>
                  <a:pt x="760398" y="775863"/>
                </a:lnTo>
                <a:lnTo>
                  <a:pt x="760398" y="677937"/>
                </a:lnTo>
                <a:lnTo>
                  <a:pt x="1034655" y="677937"/>
                </a:lnTo>
                <a:lnTo>
                  <a:pt x="1036331" y="677937"/>
                </a:lnTo>
                <a:lnTo>
                  <a:pt x="1690787" y="677937"/>
                </a:lnTo>
                <a:lnTo>
                  <a:pt x="1692463" y="677937"/>
                </a:lnTo>
                <a:lnTo>
                  <a:pt x="2146951" y="677937"/>
                </a:lnTo>
                <a:lnTo>
                  <a:pt x="2146951" y="578354"/>
                </a:lnTo>
                <a:lnTo>
                  <a:pt x="2228502" y="578354"/>
                </a:lnTo>
                <a:lnTo>
                  <a:pt x="2230178" y="578354"/>
                </a:lnTo>
                <a:lnTo>
                  <a:pt x="2424746" y="578354"/>
                </a:lnTo>
                <a:lnTo>
                  <a:pt x="2426422" y="578354"/>
                </a:lnTo>
                <a:lnTo>
                  <a:pt x="2474272" y="578354"/>
                </a:lnTo>
                <a:lnTo>
                  <a:pt x="2474272" y="478771"/>
                </a:lnTo>
                <a:lnTo>
                  <a:pt x="2909398" y="478771"/>
                </a:lnTo>
                <a:lnTo>
                  <a:pt x="2911073" y="478771"/>
                </a:lnTo>
                <a:lnTo>
                  <a:pt x="2944773" y="478771"/>
                </a:lnTo>
                <a:lnTo>
                  <a:pt x="2944773" y="377347"/>
                </a:lnTo>
                <a:lnTo>
                  <a:pt x="3004913" y="377347"/>
                </a:lnTo>
                <a:lnTo>
                  <a:pt x="3006589" y="377347"/>
                </a:lnTo>
                <a:lnTo>
                  <a:pt x="3008450" y="377347"/>
                </a:lnTo>
                <a:lnTo>
                  <a:pt x="3010126" y="377347"/>
                </a:lnTo>
                <a:lnTo>
                  <a:pt x="3011988" y="377347"/>
                </a:lnTo>
                <a:lnTo>
                  <a:pt x="3017201" y="377347"/>
                </a:lnTo>
                <a:lnTo>
                  <a:pt x="3019063" y="377347"/>
                </a:lnTo>
                <a:lnTo>
                  <a:pt x="3025952" y="377347"/>
                </a:lnTo>
                <a:lnTo>
                  <a:pt x="3027814" y="377347"/>
                </a:lnTo>
                <a:lnTo>
                  <a:pt x="3029490" y="377347"/>
                </a:lnTo>
                <a:lnTo>
                  <a:pt x="3031351" y="377347"/>
                </a:lnTo>
                <a:lnTo>
                  <a:pt x="3033027" y="377347"/>
                </a:lnTo>
                <a:lnTo>
                  <a:pt x="3034889" y="377347"/>
                </a:lnTo>
                <a:lnTo>
                  <a:pt x="3045502" y="377347"/>
                </a:lnTo>
                <a:lnTo>
                  <a:pt x="3047364" y="377347"/>
                </a:lnTo>
                <a:lnTo>
                  <a:pt x="3049040" y="377347"/>
                </a:lnTo>
                <a:lnTo>
                  <a:pt x="3050901" y="377347"/>
                </a:lnTo>
                <a:lnTo>
                  <a:pt x="3052577" y="377347"/>
                </a:lnTo>
                <a:lnTo>
                  <a:pt x="3054439" y="377347"/>
                </a:lnTo>
                <a:lnTo>
                  <a:pt x="3056115" y="377347"/>
                </a:lnTo>
                <a:lnTo>
                  <a:pt x="3070265" y="377347"/>
                </a:lnTo>
                <a:lnTo>
                  <a:pt x="3071941" y="377347"/>
                </a:lnTo>
                <a:lnTo>
                  <a:pt x="3082554" y="377347"/>
                </a:lnTo>
                <a:lnTo>
                  <a:pt x="3084416" y="377347"/>
                </a:lnTo>
                <a:lnTo>
                  <a:pt x="3105641" y="377347"/>
                </a:lnTo>
                <a:lnTo>
                  <a:pt x="3107503" y="377347"/>
                </a:lnTo>
                <a:lnTo>
                  <a:pt x="3109179" y="377347"/>
                </a:lnTo>
                <a:lnTo>
                  <a:pt x="3111041" y="377347"/>
                </a:lnTo>
                <a:lnTo>
                  <a:pt x="3112716" y="377347"/>
                </a:lnTo>
                <a:lnTo>
                  <a:pt x="3118116" y="377347"/>
                </a:lnTo>
                <a:lnTo>
                  <a:pt x="3119792" y="377347"/>
                </a:lnTo>
                <a:lnTo>
                  <a:pt x="3139155" y="377347"/>
                </a:lnTo>
                <a:lnTo>
                  <a:pt x="3141017" y="377347"/>
                </a:lnTo>
                <a:lnTo>
                  <a:pt x="3146417" y="377347"/>
                </a:lnTo>
                <a:lnTo>
                  <a:pt x="3148092" y="377347"/>
                </a:lnTo>
                <a:lnTo>
                  <a:pt x="3153492" y="377347"/>
                </a:lnTo>
                <a:lnTo>
                  <a:pt x="3155168" y="377347"/>
                </a:lnTo>
                <a:lnTo>
                  <a:pt x="3162243" y="377347"/>
                </a:lnTo>
                <a:lnTo>
                  <a:pt x="3164105" y="377347"/>
                </a:lnTo>
                <a:lnTo>
                  <a:pt x="3178069" y="377347"/>
                </a:lnTo>
                <a:lnTo>
                  <a:pt x="3179931" y="377347"/>
                </a:lnTo>
                <a:lnTo>
                  <a:pt x="3183469" y="377347"/>
                </a:lnTo>
                <a:lnTo>
                  <a:pt x="3185144" y="377347"/>
                </a:lnTo>
                <a:lnTo>
                  <a:pt x="3187006" y="377347"/>
                </a:lnTo>
                <a:lnTo>
                  <a:pt x="3188682" y="377347"/>
                </a:lnTo>
                <a:lnTo>
                  <a:pt x="3190544" y="377347"/>
                </a:lnTo>
                <a:lnTo>
                  <a:pt x="3192406" y="377347"/>
                </a:lnTo>
                <a:lnTo>
                  <a:pt x="3203018" y="377347"/>
                </a:lnTo>
                <a:lnTo>
                  <a:pt x="3204694" y="377347"/>
                </a:lnTo>
                <a:lnTo>
                  <a:pt x="3211769" y="377347"/>
                </a:lnTo>
                <a:lnTo>
                  <a:pt x="3213445" y="377347"/>
                </a:lnTo>
                <a:lnTo>
                  <a:pt x="3215307" y="377347"/>
                </a:lnTo>
                <a:lnTo>
                  <a:pt x="3216982" y="377347"/>
                </a:lnTo>
                <a:lnTo>
                  <a:pt x="3218844" y="377347"/>
                </a:lnTo>
                <a:lnTo>
                  <a:pt x="3220520" y="377347"/>
                </a:lnTo>
                <a:lnTo>
                  <a:pt x="3222382" y="377347"/>
                </a:lnTo>
                <a:lnTo>
                  <a:pt x="3224058" y="377347"/>
                </a:lnTo>
                <a:lnTo>
                  <a:pt x="3225920" y="377347"/>
                </a:lnTo>
                <a:lnTo>
                  <a:pt x="3227595" y="377347"/>
                </a:lnTo>
                <a:lnTo>
                  <a:pt x="3240070" y="377347"/>
                </a:lnTo>
                <a:lnTo>
                  <a:pt x="3241932" y="377347"/>
                </a:lnTo>
                <a:lnTo>
                  <a:pt x="3247145" y="377347"/>
                </a:lnTo>
                <a:lnTo>
                  <a:pt x="3249007" y="377347"/>
                </a:lnTo>
                <a:lnTo>
                  <a:pt x="3266509" y="377347"/>
                </a:lnTo>
                <a:lnTo>
                  <a:pt x="3268371" y="377347"/>
                </a:lnTo>
                <a:lnTo>
                  <a:pt x="3271909" y="377347"/>
                </a:lnTo>
                <a:lnTo>
                  <a:pt x="3273584" y="377347"/>
                </a:lnTo>
                <a:lnTo>
                  <a:pt x="3284197" y="377347"/>
                </a:lnTo>
                <a:lnTo>
                  <a:pt x="3286059" y="377347"/>
                </a:lnTo>
                <a:lnTo>
                  <a:pt x="3294996" y="377347"/>
                </a:lnTo>
                <a:lnTo>
                  <a:pt x="3294996" y="246288"/>
                </a:lnTo>
                <a:lnTo>
                  <a:pt x="3298534" y="246288"/>
                </a:lnTo>
                <a:lnTo>
                  <a:pt x="3300209" y="246288"/>
                </a:lnTo>
                <a:lnTo>
                  <a:pt x="3303747" y="246288"/>
                </a:lnTo>
                <a:lnTo>
                  <a:pt x="3305609" y="246288"/>
                </a:lnTo>
                <a:lnTo>
                  <a:pt x="3312498" y="246288"/>
                </a:lnTo>
                <a:lnTo>
                  <a:pt x="3314360" y="246288"/>
                </a:lnTo>
                <a:lnTo>
                  <a:pt x="3332048" y="246288"/>
                </a:lnTo>
                <a:lnTo>
                  <a:pt x="3333723" y="246288"/>
                </a:lnTo>
                <a:lnTo>
                  <a:pt x="3348060" y="246288"/>
                </a:lnTo>
                <a:lnTo>
                  <a:pt x="3349736" y="246288"/>
                </a:lnTo>
                <a:lnTo>
                  <a:pt x="3351598" y="246288"/>
                </a:lnTo>
                <a:lnTo>
                  <a:pt x="3353273" y="246288"/>
                </a:lnTo>
                <a:lnTo>
                  <a:pt x="3356811" y="246288"/>
                </a:lnTo>
                <a:lnTo>
                  <a:pt x="3358487" y="246288"/>
                </a:lnTo>
                <a:lnTo>
                  <a:pt x="3360349" y="246288"/>
                </a:lnTo>
                <a:lnTo>
                  <a:pt x="3362024" y="246288"/>
                </a:lnTo>
                <a:lnTo>
                  <a:pt x="3379712" y="246288"/>
                </a:lnTo>
                <a:lnTo>
                  <a:pt x="3381574" y="246288"/>
                </a:lnTo>
                <a:lnTo>
                  <a:pt x="3388649" y="246288"/>
                </a:lnTo>
                <a:lnTo>
                  <a:pt x="3390511" y="246288"/>
                </a:lnTo>
                <a:lnTo>
                  <a:pt x="3400938" y="246288"/>
                </a:lnTo>
                <a:lnTo>
                  <a:pt x="3402800" y="246288"/>
                </a:lnTo>
                <a:lnTo>
                  <a:pt x="3404475" y="246288"/>
                </a:lnTo>
                <a:lnTo>
                  <a:pt x="3406337" y="246288"/>
                </a:lnTo>
                <a:lnTo>
                  <a:pt x="3413412" y="246288"/>
                </a:lnTo>
                <a:lnTo>
                  <a:pt x="3415088" y="246288"/>
                </a:lnTo>
                <a:lnTo>
                  <a:pt x="3424025" y="246288"/>
                </a:lnTo>
                <a:lnTo>
                  <a:pt x="3425701" y="246288"/>
                </a:lnTo>
                <a:lnTo>
                  <a:pt x="3427563" y="246288"/>
                </a:lnTo>
                <a:lnTo>
                  <a:pt x="3429239" y="246288"/>
                </a:lnTo>
                <a:lnTo>
                  <a:pt x="3432776" y="246288"/>
                </a:lnTo>
                <a:lnTo>
                  <a:pt x="3434638" y="246288"/>
                </a:lnTo>
                <a:lnTo>
                  <a:pt x="3468152" y="246288"/>
                </a:lnTo>
                <a:lnTo>
                  <a:pt x="3470014" y="246288"/>
                </a:lnTo>
                <a:lnTo>
                  <a:pt x="3486027" y="246288"/>
                </a:lnTo>
                <a:lnTo>
                  <a:pt x="3487702" y="246288"/>
                </a:lnTo>
                <a:lnTo>
                  <a:pt x="3499991" y="246288"/>
                </a:lnTo>
                <a:lnTo>
                  <a:pt x="3501852" y="246288"/>
                </a:lnTo>
                <a:lnTo>
                  <a:pt x="3503528" y="246288"/>
                </a:lnTo>
                <a:lnTo>
                  <a:pt x="3508928" y="246288"/>
                </a:lnTo>
                <a:lnTo>
                  <a:pt x="3510603" y="246288"/>
                </a:lnTo>
                <a:lnTo>
                  <a:pt x="3512465" y="246288"/>
                </a:lnTo>
                <a:lnTo>
                  <a:pt x="3514141" y="246288"/>
                </a:lnTo>
                <a:lnTo>
                  <a:pt x="3521216" y="246288"/>
                </a:lnTo>
                <a:lnTo>
                  <a:pt x="3523078" y="246288"/>
                </a:lnTo>
                <a:lnTo>
                  <a:pt x="3528291" y="246288"/>
                </a:lnTo>
                <a:lnTo>
                  <a:pt x="3530153" y="246288"/>
                </a:lnTo>
                <a:lnTo>
                  <a:pt x="3531829" y="246288"/>
                </a:lnTo>
                <a:lnTo>
                  <a:pt x="3533691" y="246288"/>
                </a:lnTo>
                <a:lnTo>
                  <a:pt x="3535553" y="246288"/>
                </a:lnTo>
                <a:lnTo>
                  <a:pt x="3537229" y="246288"/>
                </a:lnTo>
                <a:lnTo>
                  <a:pt x="3539090" y="246288"/>
                </a:lnTo>
                <a:lnTo>
                  <a:pt x="3556592" y="246288"/>
                </a:lnTo>
                <a:lnTo>
                  <a:pt x="3558454" y="246288"/>
                </a:lnTo>
                <a:lnTo>
                  <a:pt x="3560130" y="246288"/>
                </a:lnTo>
                <a:lnTo>
                  <a:pt x="3561992" y="246288"/>
                </a:lnTo>
                <a:lnTo>
                  <a:pt x="3563668" y="246288"/>
                </a:lnTo>
                <a:lnTo>
                  <a:pt x="3572605" y="246288"/>
                </a:lnTo>
                <a:lnTo>
                  <a:pt x="3574280" y="246288"/>
                </a:lnTo>
                <a:lnTo>
                  <a:pt x="3581355" y="246288"/>
                </a:lnTo>
                <a:lnTo>
                  <a:pt x="3583217" y="246288"/>
                </a:lnTo>
                <a:lnTo>
                  <a:pt x="3597368" y="246288"/>
                </a:lnTo>
                <a:lnTo>
                  <a:pt x="3599043" y="246288"/>
                </a:lnTo>
                <a:lnTo>
                  <a:pt x="3600905" y="246288"/>
                </a:lnTo>
                <a:lnTo>
                  <a:pt x="3602581" y="246288"/>
                </a:lnTo>
                <a:lnTo>
                  <a:pt x="3616731" y="246288"/>
                </a:lnTo>
                <a:lnTo>
                  <a:pt x="3618593" y="246288"/>
                </a:lnTo>
                <a:lnTo>
                  <a:pt x="3625668" y="246288"/>
                </a:lnTo>
                <a:lnTo>
                  <a:pt x="3627344" y="246288"/>
                </a:lnTo>
                <a:lnTo>
                  <a:pt x="3630882" y="246288"/>
                </a:lnTo>
                <a:lnTo>
                  <a:pt x="3632744" y="246288"/>
                </a:lnTo>
                <a:lnTo>
                  <a:pt x="3637957" y="246288"/>
                </a:lnTo>
                <a:lnTo>
                  <a:pt x="3639819" y="246288"/>
                </a:lnTo>
                <a:lnTo>
                  <a:pt x="3641495" y="246288"/>
                </a:lnTo>
                <a:lnTo>
                  <a:pt x="3643357" y="246288"/>
                </a:lnTo>
                <a:lnTo>
                  <a:pt x="3646894" y="246288"/>
                </a:lnTo>
                <a:lnTo>
                  <a:pt x="3648570" y="246288"/>
                </a:lnTo>
                <a:lnTo>
                  <a:pt x="3685808" y="246288"/>
                </a:lnTo>
                <a:lnTo>
                  <a:pt x="3687483" y="246288"/>
                </a:lnTo>
                <a:lnTo>
                  <a:pt x="3691021" y="246288"/>
                </a:lnTo>
                <a:lnTo>
                  <a:pt x="3692883" y="246288"/>
                </a:lnTo>
                <a:lnTo>
                  <a:pt x="3707033" y="246288"/>
                </a:lnTo>
                <a:lnTo>
                  <a:pt x="3708709" y="246288"/>
                </a:lnTo>
                <a:lnTo>
                  <a:pt x="3719322" y="246288"/>
                </a:lnTo>
                <a:lnTo>
                  <a:pt x="3721184" y="246288"/>
                </a:lnTo>
                <a:lnTo>
                  <a:pt x="3729935" y="246288"/>
                </a:lnTo>
                <a:lnTo>
                  <a:pt x="3731797" y="246288"/>
                </a:lnTo>
                <a:lnTo>
                  <a:pt x="3733472" y="246288"/>
                </a:lnTo>
                <a:lnTo>
                  <a:pt x="3745947" y="246288"/>
                </a:lnTo>
                <a:lnTo>
                  <a:pt x="3747623" y="246288"/>
                </a:lnTo>
                <a:lnTo>
                  <a:pt x="3754698" y="246288"/>
                </a:lnTo>
                <a:lnTo>
                  <a:pt x="3756560" y="246288"/>
                </a:lnTo>
                <a:lnTo>
                  <a:pt x="3763635" y="246288"/>
                </a:lnTo>
                <a:lnTo>
                  <a:pt x="3765311" y="246288"/>
                </a:lnTo>
                <a:lnTo>
                  <a:pt x="3775923" y="246288"/>
                </a:lnTo>
                <a:lnTo>
                  <a:pt x="3777599" y="246288"/>
                </a:lnTo>
                <a:lnTo>
                  <a:pt x="3786536" y="246288"/>
                </a:lnTo>
                <a:lnTo>
                  <a:pt x="3788398" y="246288"/>
                </a:lnTo>
                <a:lnTo>
                  <a:pt x="3799011" y="246288"/>
                </a:lnTo>
                <a:lnTo>
                  <a:pt x="3800686" y="246288"/>
                </a:lnTo>
                <a:lnTo>
                  <a:pt x="3802548" y="246288"/>
                </a:lnTo>
                <a:lnTo>
                  <a:pt x="3804224" y="246288"/>
                </a:lnTo>
                <a:lnTo>
                  <a:pt x="3820050" y="246288"/>
                </a:lnTo>
                <a:lnTo>
                  <a:pt x="3821912" y="246288"/>
                </a:lnTo>
                <a:lnTo>
                  <a:pt x="3823588" y="246288"/>
                </a:lnTo>
                <a:lnTo>
                  <a:pt x="3825450" y="246288"/>
                </a:lnTo>
                <a:lnTo>
                  <a:pt x="3843138" y="246288"/>
                </a:lnTo>
                <a:lnTo>
                  <a:pt x="3845000" y="246288"/>
                </a:lnTo>
                <a:lnTo>
                  <a:pt x="3848537" y="246288"/>
                </a:lnTo>
                <a:lnTo>
                  <a:pt x="3850213" y="246288"/>
                </a:lnTo>
                <a:lnTo>
                  <a:pt x="3864363" y="246288"/>
                </a:lnTo>
                <a:lnTo>
                  <a:pt x="3866039" y="246288"/>
                </a:lnTo>
                <a:lnTo>
                  <a:pt x="3887451" y="246288"/>
                </a:lnTo>
                <a:lnTo>
                  <a:pt x="3887451" y="0"/>
                </a:lnTo>
                <a:lnTo>
                  <a:pt x="3890988" y="0"/>
                </a:lnTo>
                <a:lnTo>
                  <a:pt x="3892664" y="0"/>
                </a:lnTo>
                <a:lnTo>
                  <a:pt x="3906815" y="0"/>
                </a:lnTo>
                <a:lnTo>
                  <a:pt x="3908677" y="0"/>
                </a:lnTo>
                <a:lnTo>
                  <a:pt x="3910352" y="0"/>
                </a:lnTo>
                <a:lnTo>
                  <a:pt x="3919103" y="0"/>
                </a:lnTo>
                <a:lnTo>
                  <a:pt x="3920965" y="0"/>
                </a:lnTo>
                <a:lnTo>
                  <a:pt x="3928041" y="0"/>
                </a:lnTo>
                <a:lnTo>
                  <a:pt x="3929902" y="0"/>
                </a:lnTo>
                <a:lnTo>
                  <a:pt x="3931578" y="0"/>
                </a:lnTo>
                <a:lnTo>
                  <a:pt x="3933440" y="0"/>
                </a:lnTo>
                <a:lnTo>
                  <a:pt x="3940515" y="0"/>
                </a:lnTo>
                <a:lnTo>
                  <a:pt x="3942191" y="0"/>
                </a:lnTo>
                <a:lnTo>
                  <a:pt x="3944053" y="0"/>
                </a:lnTo>
                <a:lnTo>
                  <a:pt x="3945728" y="0"/>
                </a:lnTo>
                <a:lnTo>
                  <a:pt x="3949266" y="0"/>
                </a:lnTo>
                <a:lnTo>
                  <a:pt x="3951128" y="0"/>
                </a:lnTo>
                <a:lnTo>
                  <a:pt x="3956341" y="0"/>
                </a:lnTo>
                <a:lnTo>
                  <a:pt x="3958203" y="0"/>
                </a:lnTo>
                <a:lnTo>
                  <a:pt x="3975705" y="0"/>
                </a:lnTo>
                <a:lnTo>
                  <a:pt x="3977566" y="0"/>
                </a:lnTo>
                <a:lnTo>
                  <a:pt x="4000654" y="0"/>
                </a:lnTo>
                <a:lnTo>
                  <a:pt x="4002330" y="0"/>
                </a:lnTo>
                <a:lnTo>
                  <a:pt x="4020018" y="0"/>
                </a:lnTo>
                <a:lnTo>
                  <a:pt x="4021694" y="0"/>
                </a:lnTo>
                <a:lnTo>
                  <a:pt x="4032493" y="0"/>
                </a:lnTo>
                <a:lnTo>
                  <a:pt x="4034168" y="0"/>
                </a:lnTo>
                <a:lnTo>
                  <a:pt x="4037706" y="0"/>
                </a:lnTo>
                <a:lnTo>
                  <a:pt x="4039568" y="0"/>
                </a:lnTo>
                <a:lnTo>
                  <a:pt x="4041244" y="0"/>
                </a:lnTo>
                <a:lnTo>
                  <a:pt x="4043106" y="0"/>
                </a:lnTo>
                <a:lnTo>
                  <a:pt x="4050181" y="0"/>
                </a:lnTo>
                <a:lnTo>
                  <a:pt x="4051856" y="0"/>
                </a:lnTo>
                <a:lnTo>
                  <a:pt x="4066006" y="0"/>
                </a:lnTo>
                <a:lnTo>
                  <a:pt x="4067683" y="0"/>
                </a:lnTo>
                <a:lnTo>
                  <a:pt x="4082019" y="0"/>
                </a:lnTo>
                <a:lnTo>
                  <a:pt x="4083695" y="0"/>
                </a:lnTo>
                <a:lnTo>
                  <a:pt x="4085557" y="0"/>
                </a:lnTo>
                <a:lnTo>
                  <a:pt x="4087232" y="0"/>
                </a:lnTo>
                <a:lnTo>
                  <a:pt x="4097845" y="0"/>
                </a:lnTo>
                <a:lnTo>
                  <a:pt x="4099707" y="0"/>
                </a:lnTo>
                <a:lnTo>
                  <a:pt x="4101383" y="0"/>
                </a:lnTo>
                <a:lnTo>
                  <a:pt x="4103059" y="0"/>
                </a:lnTo>
                <a:lnTo>
                  <a:pt x="4108458" y="0"/>
                </a:lnTo>
                <a:lnTo>
                  <a:pt x="4110134" y="0"/>
                </a:lnTo>
                <a:lnTo>
                  <a:pt x="4113672" y="0"/>
                </a:lnTo>
                <a:lnTo>
                  <a:pt x="4115533" y="0"/>
                </a:lnTo>
                <a:lnTo>
                  <a:pt x="4129684" y="0"/>
                </a:lnTo>
                <a:lnTo>
                  <a:pt x="4131546" y="0"/>
                </a:lnTo>
                <a:lnTo>
                  <a:pt x="4142158" y="0"/>
                </a:lnTo>
                <a:lnTo>
                  <a:pt x="4143834" y="0"/>
                </a:lnTo>
                <a:lnTo>
                  <a:pt x="4145696" y="0"/>
                </a:lnTo>
                <a:lnTo>
                  <a:pt x="4147372" y="0"/>
                </a:lnTo>
                <a:lnTo>
                  <a:pt x="4166735" y="0"/>
                </a:lnTo>
                <a:lnTo>
                  <a:pt x="4168597" y="0"/>
                </a:lnTo>
                <a:lnTo>
                  <a:pt x="4173997" y="0"/>
                </a:lnTo>
                <a:lnTo>
                  <a:pt x="4175672" y="0"/>
                </a:lnTo>
                <a:lnTo>
                  <a:pt x="4177534" y="0"/>
                </a:lnTo>
                <a:lnTo>
                  <a:pt x="4179210" y="0"/>
                </a:lnTo>
                <a:lnTo>
                  <a:pt x="4198574" y="0"/>
                </a:lnTo>
                <a:lnTo>
                  <a:pt x="4200435" y="0"/>
                </a:lnTo>
                <a:lnTo>
                  <a:pt x="4202112" y="0"/>
                </a:lnTo>
                <a:lnTo>
                  <a:pt x="4203973" y="0"/>
                </a:lnTo>
                <a:lnTo>
                  <a:pt x="4220358" y="0"/>
                </a:lnTo>
              </a:path>
            </a:pathLst>
          </a:custGeom>
          <a:noFill/>
          <a:ln w="25400" cap="flat">
            <a:solidFill>
              <a:srgbClr val="53585A"/>
            </a:solidFill>
            <a:prstDash val="solid"/>
            <a:miter/>
          </a:ln>
        </p:spPr>
        <p:txBody>
          <a:bodyPr/>
          <a:lstStyle/>
          <a:p>
            <a:endParaRPr lang="en-GB" sz="1200" noProof="0" dirty="0"/>
          </a:p>
        </p:txBody>
      </p:sp>
      <p:sp>
        <p:nvSpPr>
          <p:cNvPr id="57" name="Freeform 67">
            <a:extLst>
              <a:ext uri="{FF2B5EF4-FFF2-40B4-BE49-F238E27FC236}">
                <a16:creationId xmlns:a16="http://schemas.microsoft.com/office/drawing/2014/main" id="{773E9F54-8F62-DA52-7923-2B1ABB7F517E}"/>
              </a:ext>
            </a:extLst>
          </p:cNvPr>
          <p:cNvSpPr/>
          <p:nvPr/>
        </p:nvSpPr>
        <p:spPr>
          <a:xfrm>
            <a:off x="1358850" y="3561805"/>
            <a:ext cx="4239348" cy="646551"/>
          </a:xfrm>
          <a:custGeom>
            <a:avLst/>
            <a:gdLst>
              <a:gd name="csX0" fmla="*/ 0 w 4239348"/>
              <a:gd name="csY0" fmla="*/ 656953 h 656952"/>
              <a:gd name="csX1" fmla="*/ 233482 w 4239348"/>
              <a:gd name="csY1" fmla="*/ 656953 h 656952"/>
              <a:gd name="csX2" fmla="*/ 235157 w 4239348"/>
              <a:gd name="csY2" fmla="*/ 656953 h 656952"/>
              <a:gd name="csX3" fmla="*/ 599530 w 4239348"/>
              <a:gd name="csY3" fmla="*/ 656953 h 656952"/>
              <a:gd name="csX4" fmla="*/ 601392 w 4239348"/>
              <a:gd name="csY4" fmla="*/ 656953 h 656952"/>
              <a:gd name="csX5" fmla="*/ 854237 w 4239348"/>
              <a:gd name="csY5" fmla="*/ 656953 h 656952"/>
              <a:gd name="csX6" fmla="*/ 856099 w 4239348"/>
              <a:gd name="csY6" fmla="*/ 656953 h 656952"/>
              <a:gd name="csX7" fmla="*/ 1055881 w 4239348"/>
              <a:gd name="csY7" fmla="*/ 656953 h 656952"/>
              <a:gd name="csX8" fmla="*/ 1057557 w 4239348"/>
              <a:gd name="csY8" fmla="*/ 656953 h 656952"/>
              <a:gd name="csX9" fmla="*/ 1075431 w 4239348"/>
              <a:gd name="csY9" fmla="*/ 656953 h 656952"/>
              <a:gd name="csX10" fmla="*/ 1075431 w 4239348"/>
              <a:gd name="csY10" fmla="*/ 560867 h 656952"/>
              <a:gd name="csX11" fmla="*/ 1430866 w 4239348"/>
              <a:gd name="csY11" fmla="*/ 560867 h 656952"/>
              <a:gd name="csX12" fmla="*/ 1430866 w 4239348"/>
              <a:gd name="csY12" fmla="*/ 466438 h 656952"/>
              <a:gd name="csX13" fmla="*/ 2198340 w 4239348"/>
              <a:gd name="csY13" fmla="*/ 466438 h 656952"/>
              <a:gd name="csX14" fmla="*/ 2200202 w 4239348"/>
              <a:gd name="csY14" fmla="*/ 466438 h 656952"/>
              <a:gd name="csX15" fmla="*/ 2210814 w 4239348"/>
              <a:gd name="csY15" fmla="*/ 466438 h 656952"/>
              <a:gd name="csX16" fmla="*/ 2210814 w 4239348"/>
              <a:gd name="csY16" fmla="*/ 370353 h 656952"/>
              <a:gd name="csX17" fmla="*/ 2651153 w 4239348"/>
              <a:gd name="csY17" fmla="*/ 370353 h 656952"/>
              <a:gd name="csX18" fmla="*/ 2653014 w 4239348"/>
              <a:gd name="csY18" fmla="*/ 370353 h 656952"/>
              <a:gd name="csX19" fmla="*/ 2695280 w 4239348"/>
              <a:gd name="csY19" fmla="*/ 370353 h 656952"/>
              <a:gd name="csX20" fmla="*/ 2697142 w 4239348"/>
              <a:gd name="csY20" fmla="*/ 370353 h 656952"/>
              <a:gd name="csX21" fmla="*/ 2960786 w 4239348"/>
              <a:gd name="csY21" fmla="*/ 370353 h 656952"/>
              <a:gd name="csX22" fmla="*/ 2962462 w 4239348"/>
              <a:gd name="csY22" fmla="*/ 370353 h 656952"/>
              <a:gd name="csX23" fmla="*/ 2981825 w 4239348"/>
              <a:gd name="csY23" fmla="*/ 370353 h 656952"/>
              <a:gd name="csX24" fmla="*/ 2983687 w 4239348"/>
              <a:gd name="csY24" fmla="*/ 370353 h 656952"/>
              <a:gd name="csX25" fmla="*/ 3004913 w 4239348"/>
              <a:gd name="csY25" fmla="*/ 370353 h 656952"/>
              <a:gd name="csX26" fmla="*/ 3006775 w 4239348"/>
              <a:gd name="csY26" fmla="*/ 370353 h 656952"/>
              <a:gd name="csX27" fmla="*/ 3008450 w 4239348"/>
              <a:gd name="csY27" fmla="*/ 370353 h 656952"/>
              <a:gd name="csX28" fmla="*/ 3010312 w 4239348"/>
              <a:gd name="csY28" fmla="*/ 370353 h 656952"/>
              <a:gd name="csX29" fmla="*/ 3022601 w 4239348"/>
              <a:gd name="csY29" fmla="*/ 370353 h 656952"/>
              <a:gd name="csX30" fmla="*/ 3024276 w 4239348"/>
              <a:gd name="csY30" fmla="*/ 370353 h 656952"/>
              <a:gd name="csX31" fmla="*/ 3026138 w 4239348"/>
              <a:gd name="csY31" fmla="*/ 370353 h 656952"/>
              <a:gd name="csX32" fmla="*/ 3027814 w 4239348"/>
              <a:gd name="csY32" fmla="*/ 370353 h 656952"/>
              <a:gd name="csX33" fmla="*/ 3033213 w 4239348"/>
              <a:gd name="csY33" fmla="*/ 370353 h 656952"/>
              <a:gd name="csX34" fmla="*/ 3034889 w 4239348"/>
              <a:gd name="csY34" fmla="*/ 370353 h 656952"/>
              <a:gd name="csX35" fmla="*/ 3036751 w 4239348"/>
              <a:gd name="csY35" fmla="*/ 370353 h 656952"/>
              <a:gd name="csX36" fmla="*/ 3038427 w 4239348"/>
              <a:gd name="csY36" fmla="*/ 370353 h 656952"/>
              <a:gd name="csX37" fmla="*/ 3040289 w 4239348"/>
              <a:gd name="csY37" fmla="*/ 370353 h 656952"/>
              <a:gd name="csX38" fmla="*/ 3049226 w 4239348"/>
              <a:gd name="csY38" fmla="*/ 370353 h 656952"/>
              <a:gd name="csX39" fmla="*/ 3050902 w 4239348"/>
              <a:gd name="csY39" fmla="*/ 370353 h 656952"/>
              <a:gd name="csX40" fmla="*/ 3052763 w 4239348"/>
              <a:gd name="csY40" fmla="*/ 370353 h 656952"/>
              <a:gd name="csX41" fmla="*/ 3054439 w 4239348"/>
              <a:gd name="csY41" fmla="*/ 370353 h 656952"/>
              <a:gd name="csX42" fmla="*/ 3065052 w 4239348"/>
              <a:gd name="csY42" fmla="*/ 370353 h 656952"/>
              <a:gd name="csX43" fmla="*/ 3066728 w 4239348"/>
              <a:gd name="csY43" fmla="*/ 370353 h 656952"/>
              <a:gd name="csX44" fmla="*/ 3073803 w 4239348"/>
              <a:gd name="csY44" fmla="*/ 370353 h 656952"/>
              <a:gd name="csX45" fmla="*/ 3075665 w 4239348"/>
              <a:gd name="csY45" fmla="*/ 370353 h 656952"/>
              <a:gd name="csX46" fmla="*/ 3082740 w 4239348"/>
              <a:gd name="csY46" fmla="*/ 370353 h 656952"/>
              <a:gd name="csX47" fmla="*/ 3084416 w 4239348"/>
              <a:gd name="csY47" fmla="*/ 370353 h 656952"/>
              <a:gd name="csX48" fmla="*/ 3105828 w 4239348"/>
              <a:gd name="csY48" fmla="*/ 370353 h 656952"/>
              <a:gd name="csX49" fmla="*/ 3107503 w 4239348"/>
              <a:gd name="csY49" fmla="*/ 370353 h 656952"/>
              <a:gd name="csX50" fmla="*/ 3118116 w 4239348"/>
              <a:gd name="csY50" fmla="*/ 370353 h 656952"/>
              <a:gd name="csX51" fmla="*/ 3119792 w 4239348"/>
              <a:gd name="csY51" fmla="*/ 370353 h 656952"/>
              <a:gd name="csX52" fmla="*/ 3139342 w 4239348"/>
              <a:gd name="csY52" fmla="*/ 370353 h 656952"/>
              <a:gd name="csX53" fmla="*/ 3141203 w 4239348"/>
              <a:gd name="csY53" fmla="*/ 370353 h 656952"/>
              <a:gd name="csX54" fmla="*/ 3142879 w 4239348"/>
              <a:gd name="csY54" fmla="*/ 370353 h 656952"/>
              <a:gd name="csX55" fmla="*/ 3144741 w 4239348"/>
              <a:gd name="csY55" fmla="*/ 370353 h 656952"/>
              <a:gd name="csX56" fmla="*/ 3149954 w 4239348"/>
              <a:gd name="csY56" fmla="*/ 370353 h 656952"/>
              <a:gd name="csX57" fmla="*/ 3151816 w 4239348"/>
              <a:gd name="csY57" fmla="*/ 370353 h 656952"/>
              <a:gd name="csX58" fmla="*/ 3165781 w 4239348"/>
              <a:gd name="csY58" fmla="*/ 370353 h 656952"/>
              <a:gd name="csX59" fmla="*/ 3167642 w 4239348"/>
              <a:gd name="csY59" fmla="*/ 370353 h 656952"/>
              <a:gd name="csX60" fmla="*/ 3169318 w 4239348"/>
              <a:gd name="csY60" fmla="*/ 370353 h 656952"/>
              <a:gd name="csX61" fmla="*/ 3171180 w 4239348"/>
              <a:gd name="csY61" fmla="*/ 370353 h 656952"/>
              <a:gd name="csX62" fmla="*/ 3172856 w 4239348"/>
              <a:gd name="csY62" fmla="*/ 370353 h 656952"/>
              <a:gd name="csX63" fmla="*/ 3174718 w 4239348"/>
              <a:gd name="csY63" fmla="*/ 370353 h 656952"/>
              <a:gd name="csX64" fmla="*/ 3176393 w 4239348"/>
              <a:gd name="csY64" fmla="*/ 370353 h 656952"/>
              <a:gd name="csX65" fmla="*/ 3181793 w 4239348"/>
              <a:gd name="csY65" fmla="*/ 370353 h 656952"/>
              <a:gd name="csX66" fmla="*/ 3183468 w 4239348"/>
              <a:gd name="csY66" fmla="*/ 370353 h 656952"/>
              <a:gd name="csX67" fmla="*/ 3187006 w 4239348"/>
              <a:gd name="csY67" fmla="*/ 370353 h 656952"/>
              <a:gd name="csX68" fmla="*/ 3188868 w 4239348"/>
              <a:gd name="csY68" fmla="*/ 370353 h 656952"/>
              <a:gd name="csX69" fmla="*/ 3190730 w 4239348"/>
              <a:gd name="csY69" fmla="*/ 370353 h 656952"/>
              <a:gd name="csX70" fmla="*/ 3192406 w 4239348"/>
              <a:gd name="csY70" fmla="*/ 370353 h 656952"/>
              <a:gd name="csX71" fmla="*/ 3194268 w 4239348"/>
              <a:gd name="csY71" fmla="*/ 370353 h 656952"/>
              <a:gd name="csX72" fmla="*/ 3195943 w 4239348"/>
              <a:gd name="csY72" fmla="*/ 370353 h 656952"/>
              <a:gd name="csX73" fmla="*/ 3199481 w 4239348"/>
              <a:gd name="csY73" fmla="*/ 370353 h 656952"/>
              <a:gd name="csX74" fmla="*/ 3201343 w 4239348"/>
              <a:gd name="csY74" fmla="*/ 370353 h 656952"/>
              <a:gd name="csX75" fmla="*/ 3206556 w 4239348"/>
              <a:gd name="csY75" fmla="*/ 370353 h 656952"/>
              <a:gd name="csX76" fmla="*/ 3206556 w 4239348"/>
              <a:gd name="csY76" fmla="*/ 254940 h 656952"/>
              <a:gd name="csX77" fmla="*/ 3225920 w 4239348"/>
              <a:gd name="csY77" fmla="*/ 254940 h 656952"/>
              <a:gd name="csX78" fmla="*/ 3227782 w 4239348"/>
              <a:gd name="csY78" fmla="*/ 254940 h 656952"/>
              <a:gd name="csX79" fmla="*/ 3229457 w 4239348"/>
              <a:gd name="csY79" fmla="*/ 254940 h 656952"/>
              <a:gd name="csX80" fmla="*/ 3240256 w 4239348"/>
              <a:gd name="csY80" fmla="*/ 254940 h 656952"/>
              <a:gd name="csX81" fmla="*/ 3241932 w 4239348"/>
              <a:gd name="csY81" fmla="*/ 254940 h 656952"/>
              <a:gd name="csX82" fmla="*/ 3287921 w 4239348"/>
              <a:gd name="csY82" fmla="*/ 254940 h 656952"/>
              <a:gd name="csX83" fmla="*/ 3289783 w 4239348"/>
              <a:gd name="csY83" fmla="*/ 254940 h 656952"/>
              <a:gd name="csX84" fmla="*/ 3303747 w 4239348"/>
              <a:gd name="csY84" fmla="*/ 254940 h 656952"/>
              <a:gd name="csX85" fmla="*/ 3305609 w 4239348"/>
              <a:gd name="csY85" fmla="*/ 254940 h 656952"/>
              <a:gd name="csX86" fmla="*/ 3307284 w 4239348"/>
              <a:gd name="csY86" fmla="*/ 254940 h 656952"/>
              <a:gd name="csX87" fmla="*/ 3309146 w 4239348"/>
              <a:gd name="csY87" fmla="*/ 254940 h 656952"/>
              <a:gd name="csX88" fmla="*/ 3312684 w 4239348"/>
              <a:gd name="csY88" fmla="*/ 254940 h 656952"/>
              <a:gd name="csX89" fmla="*/ 3314360 w 4239348"/>
              <a:gd name="csY89" fmla="*/ 254940 h 656952"/>
              <a:gd name="csX90" fmla="*/ 3356811 w 4239348"/>
              <a:gd name="csY90" fmla="*/ 254940 h 656952"/>
              <a:gd name="csX91" fmla="*/ 3356811 w 4239348"/>
              <a:gd name="csY91" fmla="*/ 132716 h 656952"/>
              <a:gd name="csX92" fmla="*/ 3360349 w 4239348"/>
              <a:gd name="csY92" fmla="*/ 132716 h 656952"/>
              <a:gd name="csX93" fmla="*/ 3362210 w 4239348"/>
              <a:gd name="csY93" fmla="*/ 132716 h 656952"/>
              <a:gd name="csX94" fmla="*/ 3379898 w 4239348"/>
              <a:gd name="csY94" fmla="*/ 132716 h 656952"/>
              <a:gd name="csX95" fmla="*/ 3381574 w 4239348"/>
              <a:gd name="csY95" fmla="*/ 132716 h 656952"/>
              <a:gd name="csX96" fmla="*/ 3383436 w 4239348"/>
              <a:gd name="csY96" fmla="*/ 132716 h 656952"/>
              <a:gd name="csX97" fmla="*/ 3385112 w 4239348"/>
              <a:gd name="csY97" fmla="*/ 132716 h 656952"/>
              <a:gd name="csX98" fmla="*/ 3401124 w 4239348"/>
              <a:gd name="csY98" fmla="*/ 132716 h 656952"/>
              <a:gd name="csX99" fmla="*/ 3402800 w 4239348"/>
              <a:gd name="csY99" fmla="*/ 132716 h 656952"/>
              <a:gd name="csX100" fmla="*/ 3404662 w 4239348"/>
              <a:gd name="csY100" fmla="*/ 132716 h 656952"/>
              <a:gd name="csX101" fmla="*/ 3406337 w 4239348"/>
              <a:gd name="csY101" fmla="*/ 132716 h 656952"/>
              <a:gd name="csX102" fmla="*/ 3408199 w 4239348"/>
              <a:gd name="csY102" fmla="*/ 132716 h 656952"/>
              <a:gd name="csX103" fmla="*/ 3409875 w 4239348"/>
              <a:gd name="csY103" fmla="*/ 132716 h 656952"/>
              <a:gd name="csX104" fmla="*/ 3424025 w 4239348"/>
              <a:gd name="csY104" fmla="*/ 132716 h 656952"/>
              <a:gd name="csX105" fmla="*/ 3425887 w 4239348"/>
              <a:gd name="csY105" fmla="*/ 132716 h 656952"/>
              <a:gd name="csX106" fmla="*/ 3429425 w 4239348"/>
              <a:gd name="csY106" fmla="*/ 132716 h 656952"/>
              <a:gd name="csX107" fmla="*/ 3431101 w 4239348"/>
              <a:gd name="csY107" fmla="*/ 132716 h 656952"/>
              <a:gd name="csX108" fmla="*/ 3452326 w 4239348"/>
              <a:gd name="csY108" fmla="*/ 132716 h 656952"/>
              <a:gd name="csX109" fmla="*/ 3454188 w 4239348"/>
              <a:gd name="csY109" fmla="*/ 132716 h 656952"/>
              <a:gd name="csX110" fmla="*/ 3457726 w 4239348"/>
              <a:gd name="csY110" fmla="*/ 132716 h 656952"/>
              <a:gd name="csX111" fmla="*/ 3459401 w 4239348"/>
              <a:gd name="csY111" fmla="*/ 132716 h 656952"/>
              <a:gd name="csX112" fmla="*/ 3468339 w 4239348"/>
              <a:gd name="csY112" fmla="*/ 132716 h 656952"/>
              <a:gd name="csX113" fmla="*/ 3468339 w 4239348"/>
              <a:gd name="csY113" fmla="*/ 0 h 656952"/>
              <a:gd name="csX114" fmla="*/ 3477089 w 4239348"/>
              <a:gd name="csY114" fmla="*/ 0 h 656952"/>
              <a:gd name="csX115" fmla="*/ 3478951 w 4239348"/>
              <a:gd name="csY115" fmla="*/ 0 h 656952"/>
              <a:gd name="csX116" fmla="*/ 3489564 w 4239348"/>
              <a:gd name="csY116" fmla="*/ 0 h 656952"/>
              <a:gd name="csX117" fmla="*/ 3491240 w 4239348"/>
              <a:gd name="csY117" fmla="*/ 0 h 656952"/>
              <a:gd name="csX118" fmla="*/ 3493102 w 4239348"/>
              <a:gd name="csY118" fmla="*/ 0 h 656952"/>
              <a:gd name="csX119" fmla="*/ 3494777 w 4239348"/>
              <a:gd name="csY119" fmla="*/ 0 h 656952"/>
              <a:gd name="csX120" fmla="*/ 3501852 w 4239348"/>
              <a:gd name="csY120" fmla="*/ 0 h 656952"/>
              <a:gd name="csX121" fmla="*/ 3503714 w 4239348"/>
              <a:gd name="csY121" fmla="*/ 0 h 656952"/>
              <a:gd name="csX122" fmla="*/ 3512465 w 4239348"/>
              <a:gd name="csY122" fmla="*/ 0 h 656952"/>
              <a:gd name="csX123" fmla="*/ 3514327 w 4239348"/>
              <a:gd name="csY123" fmla="*/ 0 h 656952"/>
              <a:gd name="csX124" fmla="*/ 3528292 w 4239348"/>
              <a:gd name="csY124" fmla="*/ 0 h 656952"/>
              <a:gd name="csX125" fmla="*/ 3530153 w 4239348"/>
              <a:gd name="csY125" fmla="*/ 0 h 656952"/>
              <a:gd name="csX126" fmla="*/ 3531829 w 4239348"/>
              <a:gd name="csY126" fmla="*/ 0 h 656952"/>
              <a:gd name="csX127" fmla="*/ 3533877 w 4239348"/>
              <a:gd name="csY127" fmla="*/ 0 h 656952"/>
              <a:gd name="csX128" fmla="*/ 3535553 w 4239348"/>
              <a:gd name="csY128" fmla="*/ 0 h 656952"/>
              <a:gd name="csX129" fmla="*/ 3537229 w 4239348"/>
              <a:gd name="csY129" fmla="*/ 0 h 656952"/>
              <a:gd name="csX130" fmla="*/ 3539090 w 4239348"/>
              <a:gd name="csY130" fmla="*/ 0 h 656952"/>
              <a:gd name="csX131" fmla="*/ 3549703 w 4239348"/>
              <a:gd name="csY131" fmla="*/ 0 h 656952"/>
              <a:gd name="csX132" fmla="*/ 3551379 w 4239348"/>
              <a:gd name="csY132" fmla="*/ 0 h 656952"/>
              <a:gd name="csX133" fmla="*/ 3558454 w 4239348"/>
              <a:gd name="csY133" fmla="*/ 0 h 656952"/>
              <a:gd name="csX134" fmla="*/ 3560316 w 4239348"/>
              <a:gd name="csY134" fmla="*/ 0 h 656952"/>
              <a:gd name="csX135" fmla="*/ 3569067 w 4239348"/>
              <a:gd name="csY135" fmla="*/ 0 h 656952"/>
              <a:gd name="csX136" fmla="*/ 3570929 w 4239348"/>
              <a:gd name="csY136" fmla="*/ 0 h 656952"/>
              <a:gd name="csX137" fmla="*/ 3574466 w 4239348"/>
              <a:gd name="csY137" fmla="*/ 0 h 656952"/>
              <a:gd name="csX138" fmla="*/ 3576142 w 4239348"/>
              <a:gd name="csY138" fmla="*/ 0 h 656952"/>
              <a:gd name="csX139" fmla="*/ 3577818 w 4239348"/>
              <a:gd name="csY139" fmla="*/ 0 h 656952"/>
              <a:gd name="csX140" fmla="*/ 3579680 w 4239348"/>
              <a:gd name="csY140" fmla="*/ 0 h 656952"/>
              <a:gd name="csX141" fmla="*/ 3581355 w 4239348"/>
              <a:gd name="csY141" fmla="*/ 0 h 656952"/>
              <a:gd name="csX142" fmla="*/ 3583217 w 4239348"/>
              <a:gd name="csY142" fmla="*/ 0 h 656952"/>
              <a:gd name="csX143" fmla="*/ 3590292 w 4239348"/>
              <a:gd name="csY143" fmla="*/ 0 h 656952"/>
              <a:gd name="csX144" fmla="*/ 3592154 w 4239348"/>
              <a:gd name="csY144" fmla="*/ 0 h 656952"/>
              <a:gd name="csX145" fmla="*/ 3600905 w 4239348"/>
              <a:gd name="csY145" fmla="*/ 0 h 656952"/>
              <a:gd name="csX146" fmla="*/ 3602767 w 4239348"/>
              <a:gd name="csY146" fmla="*/ 0 h 656952"/>
              <a:gd name="csX147" fmla="*/ 3613380 w 4239348"/>
              <a:gd name="csY147" fmla="*/ 0 h 656952"/>
              <a:gd name="csX148" fmla="*/ 3615056 w 4239348"/>
              <a:gd name="csY148" fmla="*/ 0 h 656952"/>
              <a:gd name="csX149" fmla="*/ 3622131 w 4239348"/>
              <a:gd name="csY149" fmla="*/ 0 h 656952"/>
              <a:gd name="csX150" fmla="*/ 3623807 w 4239348"/>
              <a:gd name="csY150" fmla="*/ 0 h 656952"/>
              <a:gd name="csX151" fmla="*/ 3634606 w 4239348"/>
              <a:gd name="csY151" fmla="*/ 0 h 656952"/>
              <a:gd name="csX152" fmla="*/ 3636281 w 4239348"/>
              <a:gd name="csY152" fmla="*/ 0 h 656952"/>
              <a:gd name="csX153" fmla="*/ 3641681 w 4239348"/>
              <a:gd name="csY153" fmla="*/ 0 h 656952"/>
              <a:gd name="csX154" fmla="*/ 3643357 w 4239348"/>
              <a:gd name="csY154" fmla="*/ 0 h 656952"/>
              <a:gd name="csX155" fmla="*/ 3645218 w 4239348"/>
              <a:gd name="csY155" fmla="*/ 0 h 656952"/>
              <a:gd name="csX156" fmla="*/ 3646894 w 4239348"/>
              <a:gd name="csY156" fmla="*/ 0 h 656952"/>
              <a:gd name="csX157" fmla="*/ 3653969 w 4239348"/>
              <a:gd name="csY157" fmla="*/ 0 h 656952"/>
              <a:gd name="csX158" fmla="*/ 3655831 w 4239348"/>
              <a:gd name="csY158" fmla="*/ 0 h 656952"/>
              <a:gd name="csX159" fmla="*/ 3662906 w 4239348"/>
              <a:gd name="csY159" fmla="*/ 0 h 656952"/>
              <a:gd name="csX160" fmla="*/ 3664582 w 4239348"/>
              <a:gd name="csY160" fmla="*/ 0 h 656952"/>
              <a:gd name="csX161" fmla="*/ 3666444 w 4239348"/>
              <a:gd name="csY161" fmla="*/ 0 h 656952"/>
              <a:gd name="csX162" fmla="*/ 3668120 w 4239348"/>
              <a:gd name="csY162" fmla="*/ 0 h 656952"/>
              <a:gd name="csX163" fmla="*/ 3689345 w 4239348"/>
              <a:gd name="csY163" fmla="*/ 0 h 656952"/>
              <a:gd name="csX164" fmla="*/ 3691207 w 4239348"/>
              <a:gd name="csY164" fmla="*/ 0 h 656952"/>
              <a:gd name="csX165" fmla="*/ 3692883 w 4239348"/>
              <a:gd name="csY165" fmla="*/ 0 h 656952"/>
              <a:gd name="csX166" fmla="*/ 3694745 w 4239348"/>
              <a:gd name="csY166" fmla="*/ 0 h 656952"/>
              <a:gd name="csX167" fmla="*/ 3696420 w 4239348"/>
              <a:gd name="csY167" fmla="*/ 0 h 656952"/>
              <a:gd name="csX168" fmla="*/ 3710571 w 4239348"/>
              <a:gd name="csY168" fmla="*/ 0 h 656952"/>
              <a:gd name="csX169" fmla="*/ 3712433 w 4239348"/>
              <a:gd name="csY169" fmla="*/ 0 h 656952"/>
              <a:gd name="csX170" fmla="*/ 3714109 w 4239348"/>
              <a:gd name="csY170" fmla="*/ 0 h 656952"/>
              <a:gd name="csX171" fmla="*/ 3715971 w 4239348"/>
              <a:gd name="csY171" fmla="*/ 0 h 656952"/>
              <a:gd name="csX172" fmla="*/ 3729935 w 4239348"/>
              <a:gd name="csY172" fmla="*/ 0 h 656952"/>
              <a:gd name="csX173" fmla="*/ 3731797 w 4239348"/>
              <a:gd name="csY173" fmla="*/ 0 h 656952"/>
              <a:gd name="csX174" fmla="*/ 3733658 w 4239348"/>
              <a:gd name="csY174" fmla="*/ 0 h 656952"/>
              <a:gd name="csX175" fmla="*/ 3735334 w 4239348"/>
              <a:gd name="csY175" fmla="*/ 0 h 656952"/>
              <a:gd name="csX176" fmla="*/ 3737196 w 4239348"/>
              <a:gd name="csY176" fmla="*/ 0 h 656952"/>
              <a:gd name="csX177" fmla="*/ 3745947 w 4239348"/>
              <a:gd name="csY177" fmla="*/ 0 h 656952"/>
              <a:gd name="csX178" fmla="*/ 3747809 w 4239348"/>
              <a:gd name="csY178" fmla="*/ 0 h 656952"/>
              <a:gd name="csX179" fmla="*/ 3774248 w 4239348"/>
              <a:gd name="csY179" fmla="*/ 0 h 656952"/>
              <a:gd name="csX180" fmla="*/ 3775924 w 4239348"/>
              <a:gd name="csY180" fmla="*/ 0 h 656952"/>
              <a:gd name="csX181" fmla="*/ 3777785 w 4239348"/>
              <a:gd name="csY181" fmla="*/ 0 h 656952"/>
              <a:gd name="csX182" fmla="*/ 3786722 w 4239348"/>
              <a:gd name="csY182" fmla="*/ 0 h 656952"/>
              <a:gd name="csX183" fmla="*/ 3788398 w 4239348"/>
              <a:gd name="csY183" fmla="*/ 0 h 656952"/>
              <a:gd name="csX184" fmla="*/ 3799011 w 4239348"/>
              <a:gd name="csY184" fmla="*/ 0 h 656952"/>
              <a:gd name="csX185" fmla="*/ 3800873 w 4239348"/>
              <a:gd name="csY185" fmla="*/ 0 h 656952"/>
              <a:gd name="csX186" fmla="*/ 3804411 w 4239348"/>
              <a:gd name="csY186" fmla="*/ 0 h 656952"/>
              <a:gd name="csX187" fmla="*/ 3806086 w 4239348"/>
              <a:gd name="csY187" fmla="*/ 0 h 656952"/>
              <a:gd name="csX188" fmla="*/ 3820237 w 4239348"/>
              <a:gd name="csY188" fmla="*/ 0 h 656952"/>
              <a:gd name="csX189" fmla="*/ 3821912 w 4239348"/>
              <a:gd name="csY189" fmla="*/ 0 h 656952"/>
              <a:gd name="csX190" fmla="*/ 3843324 w 4239348"/>
              <a:gd name="csY190" fmla="*/ 0 h 656952"/>
              <a:gd name="csX191" fmla="*/ 3845000 w 4239348"/>
              <a:gd name="csY191" fmla="*/ 0 h 656952"/>
              <a:gd name="csX192" fmla="*/ 3848537 w 4239348"/>
              <a:gd name="csY192" fmla="*/ 0 h 656952"/>
              <a:gd name="csX193" fmla="*/ 3850399 w 4239348"/>
              <a:gd name="csY193" fmla="*/ 0 h 656952"/>
              <a:gd name="csX194" fmla="*/ 3855613 w 4239348"/>
              <a:gd name="csY194" fmla="*/ 0 h 656952"/>
              <a:gd name="csX195" fmla="*/ 3857475 w 4239348"/>
              <a:gd name="csY195" fmla="*/ 0 h 656952"/>
              <a:gd name="csX196" fmla="*/ 3864364 w 4239348"/>
              <a:gd name="csY196" fmla="*/ 0 h 656952"/>
              <a:gd name="csX197" fmla="*/ 3866225 w 4239348"/>
              <a:gd name="csY197" fmla="*/ 0 h 656952"/>
              <a:gd name="csX198" fmla="*/ 3867901 w 4239348"/>
              <a:gd name="csY198" fmla="*/ 0 h 656952"/>
              <a:gd name="csX199" fmla="*/ 3869763 w 4239348"/>
              <a:gd name="csY199" fmla="*/ 0 h 656952"/>
              <a:gd name="csX200" fmla="*/ 3874976 w 4239348"/>
              <a:gd name="csY200" fmla="*/ 0 h 656952"/>
              <a:gd name="csX201" fmla="*/ 3876838 w 4239348"/>
              <a:gd name="csY201" fmla="*/ 0 h 656952"/>
              <a:gd name="csX202" fmla="*/ 3880376 w 4239348"/>
              <a:gd name="csY202" fmla="*/ 0 h 656952"/>
              <a:gd name="csX203" fmla="*/ 3882238 w 4239348"/>
              <a:gd name="csY203" fmla="*/ 0 h 656952"/>
              <a:gd name="csX204" fmla="*/ 3883913 w 4239348"/>
              <a:gd name="csY204" fmla="*/ 0 h 656952"/>
              <a:gd name="csX205" fmla="*/ 3885775 w 4239348"/>
              <a:gd name="csY205" fmla="*/ 0 h 656952"/>
              <a:gd name="csX206" fmla="*/ 3890989 w 4239348"/>
              <a:gd name="csY206" fmla="*/ 0 h 656952"/>
              <a:gd name="csX207" fmla="*/ 3892851 w 4239348"/>
              <a:gd name="csY207" fmla="*/ 0 h 656952"/>
              <a:gd name="csX208" fmla="*/ 3903463 w 4239348"/>
              <a:gd name="csY208" fmla="*/ 0 h 656952"/>
              <a:gd name="csX209" fmla="*/ 3905139 w 4239348"/>
              <a:gd name="csY209" fmla="*/ 0 h 656952"/>
              <a:gd name="csX210" fmla="*/ 3915752 w 4239348"/>
              <a:gd name="csY210" fmla="*/ 0 h 656952"/>
              <a:gd name="csX211" fmla="*/ 3917427 w 4239348"/>
              <a:gd name="csY211" fmla="*/ 0 h 656952"/>
              <a:gd name="csX212" fmla="*/ 3924503 w 4239348"/>
              <a:gd name="csY212" fmla="*/ 0 h 656952"/>
              <a:gd name="csX213" fmla="*/ 3926365 w 4239348"/>
              <a:gd name="csY213" fmla="*/ 0 h 656952"/>
              <a:gd name="csX214" fmla="*/ 3935302 w 4239348"/>
              <a:gd name="csY214" fmla="*/ 0 h 656952"/>
              <a:gd name="csX215" fmla="*/ 3936977 w 4239348"/>
              <a:gd name="csY215" fmla="*/ 0 h 656952"/>
              <a:gd name="csX216" fmla="*/ 3938839 w 4239348"/>
              <a:gd name="csY216" fmla="*/ 0 h 656952"/>
              <a:gd name="csX217" fmla="*/ 3949452 w 4239348"/>
              <a:gd name="csY217" fmla="*/ 0 h 656952"/>
              <a:gd name="csX218" fmla="*/ 3951128 w 4239348"/>
              <a:gd name="csY218" fmla="*/ 0 h 656952"/>
              <a:gd name="csX219" fmla="*/ 3952804 w 4239348"/>
              <a:gd name="csY219" fmla="*/ 0 h 656952"/>
              <a:gd name="csX220" fmla="*/ 3954665 w 4239348"/>
              <a:gd name="csY220" fmla="*/ 0 h 656952"/>
              <a:gd name="csX221" fmla="*/ 3956341 w 4239348"/>
              <a:gd name="csY221" fmla="*/ 0 h 656952"/>
              <a:gd name="csX222" fmla="*/ 3958203 w 4239348"/>
              <a:gd name="csY222" fmla="*/ 0 h 656952"/>
              <a:gd name="csX223" fmla="*/ 3975891 w 4239348"/>
              <a:gd name="csY223" fmla="*/ 0 h 656952"/>
              <a:gd name="csX224" fmla="*/ 3977753 w 4239348"/>
              <a:gd name="csY224" fmla="*/ 0 h 656952"/>
              <a:gd name="csX225" fmla="*/ 3981291 w 4239348"/>
              <a:gd name="csY225" fmla="*/ 0 h 656952"/>
              <a:gd name="csX226" fmla="*/ 3982966 w 4239348"/>
              <a:gd name="csY226" fmla="*/ 0 h 656952"/>
              <a:gd name="csX227" fmla="*/ 3984828 w 4239348"/>
              <a:gd name="csY227" fmla="*/ 0 h 656952"/>
              <a:gd name="csX228" fmla="*/ 3986504 w 4239348"/>
              <a:gd name="csY228" fmla="*/ 0 h 656952"/>
              <a:gd name="csX229" fmla="*/ 3993579 w 4239348"/>
              <a:gd name="csY229" fmla="*/ 0 h 656952"/>
              <a:gd name="csX230" fmla="*/ 3995441 w 4239348"/>
              <a:gd name="csY230" fmla="*/ 0 h 656952"/>
              <a:gd name="csX231" fmla="*/ 4007729 w 4239348"/>
              <a:gd name="csY231" fmla="*/ 0 h 656952"/>
              <a:gd name="csX232" fmla="*/ 4009405 w 4239348"/>
              <a:gd name="csY232" fmla="*/ 0 h 656952"/>
              <a:gd name="csX233" fmla="*/ 4020018 w 4239348"/>
              <a:gd name="csY233" fmla="*/ 0 h 656952"/>
              <a:gd name="csX234" fmla="*/ 4021880 w 4239348"/>
              <a:gd name="csY234" fmla="*/ 0 h 656952"/>
              <a:gd name="csX235" fmla="*/ 4036030 w 4239348"/>
              <a:gd name="csY235" fmla="*/ 0 h 656952"/>
              <a:gd name="csX236" fmla="*/ 4037892 w 4239348"/>
              <a:gd name="csY236" fmla="*/ 0 h 656952"/>
              <a:gd name="csX237" fmla="*/ 4048319 w 4239348"/>
              <a:gd name="csY237" fmla="*/ 0 h 656952"/>
              <a:gd name="csX238" fmla="*/ 4050180 w 4239348"/>
              <a:gd name="csY238" fmla="*/ 0 h 656952"/>
              <a:gd name="csX239" fmla="*/ 4060793 w 4239348"/>
              <a:gd name="csY239" fmla="*/ 0 h 656952"/>
              <a:gd name="csX240" fmla="*/ 4062469 w 4239348"/>
              <a:gd name="csY240" fmla="*/ 0 h 656952"/>
              <a:gd name="csX241" fmla="*/ 4064331 w 4239348"/>
              <a:gd name="csY241" fmla="*/ 0 h 656952"/>
              <a:gd name="csX242" fmla="*/ 4066007 w 4239348"/>
              <a:gd name="csY242" fmla="*/ 0 h 656952"/>
              <a:gd name="csX243" fmla="*/ 4067869 w 4239348"/>
              <a:gd name="csY243" fmla="*/ 0 h 656952"/>
              <a:gd name="csX244" fmla="*/ 4076806 w 4239348"/>
              <a:gd name="csY244" fmla="*/ 0 h 656952"/>
              <a:gd name="csX245" fmla="*/ 4078482 w 4239348"/>
              <a:gd name="csY245" fmla="*/ 0 h 656952"/>
              <a:gd name="csX246" fmla="*/ 4080343 w 4239348"/>
              <a:gd name="csY246" fmla="*/ 0 h 656952"/>
              <a:gd name="csX247" fmla="*/ 4082019 w 4239348"/>
              <a:gd name="csY247" fmla="*/ 0 h 656952"/>
              <a:gd name="csX248" fmla="*/ 4085557 w 4239348"/>
              <a:gd name="csY248" fmla="*/ 0 h 656952"/>
              <a:gd name="csX249" fmla="*/ 4087418 w 4239348"/>
              <a:gd name="csY249" fmla="*/ 0 h 656952"/>
              <a:gd name="csX250" fmla="*/ 4097845 w 4239348"/>
              <a:gd name="csY250" fmla="*/ 0 h 656952"/>
              <a:gd name="csX251" fmla="*/ 4099707 w 4239348"/>
              <a:gd name="csY251" fmla="*/ 0 h 656952"/>
              <a:gd name="csX252" fmla="*/ 4104920 w 4239348"/>
              <a:gd name="csY252" fmla="*/ 0 h 656952"/>
              <a:gd name="csX253" fmla="*/ 4106782 w 4239348"/>
              <a:gd name="csY253" fmla="*/ 0 h 656952"/>
              <a:gd name="csX254" fmla="*/ 4108458 w 4239348"/>
              <a:gd name="csY254" fmla="*/ 0 h 656952"/>
              <a:gd name="csX255" fmla="*/ 4110320 w 4239348"/>
              <a:gd name="csY255" fmla="*/ 0 h 656952"/>
              <a:gd name="csX256" fmla="*/ 4129870 w 4239348"/>
              <a:gd name="csY256" fmla="*/ 0 h 656952"/>
              <a:gd name="csX257" fmla="*/ 4131545 w 4239348"/>
              <a:gd name="csY257" fmla="*/ 0 h 656952"/>
              <a:gd name="csX258" fmla="*/ 4138620 w 4239348"/>
              <a:gd name="csY258" fmla="*/ 0 h 656952"/>
              <a:gd name="csX259" fmla="*/ 4140296 w 4239348"/>
              <a:gd name="csY259" fmla="*/ 0 h 656952"/>
              <a:gd name="csX260" fmla="*/ 4152771 w 4239348"/>
              <a:gd name="csY260" fmla="*/ 0 h 656952"/>
              <a:gd name="csX261" fmla="*/ 4154447 w 4239348"/>
              <a:gd name="csY261" fmla="*/ 0 h 656952"/>
              <a:gd name="csX262" fmla="*/ 4165060 w 4239348"/>
              <a:gd name="csY262" fmla="*/ 0 h 656952"/>
              <a:gd name="csX263" fmla="*/ 4166922 w 4239348"/>
              <a:gd name="csY263" fmla="*/ 0 h 656952"/>
              <a:gd name="csX264" fmla="*/ 4181072 w 4239348"/>
              <a:gd name="csY264" fmla="*/ 0 h 656952"/>
              <a:gd name="csX265" fmla="*/ 4182934 w 4239348"/>
              <a:gd name="csY265" fmla="*/ 0 h 656952"/>
              <a:gd name="csX266" fmla="*/ 4239349 w 4239348"/>
              <a:gd name="csY266" fmla="*/ 0 h 6569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Lst>
            <a:rect l="l" t="t" r="r" b="b"/>
            <a:pathLst>
              <a:path w="4239348" h="656952">
                <a:moveTo>
                  <a:pt x="0" y="656953"/>
                </a:moveTo>
                <a:lnTo>
                  <a:pt x="233482" y="656953"/>
                </a:lnTo>
                <a:lnTo>
                  <a:pt x="235157" y="656953"/>
                </a:lnTo>
                <a:lnTo>
                  <a:pt x="599530" y="656953"/>
                </a:lnTo>
                <a:lnTo>
                  <a:pt x="601392" y="656953"/>
                </a:lnTo>
                <a:lnTo>
                  <a:pt x="854237" y="656953"/>
                </a:lnTo>
                <a:lnTo>
                  <a:pt x="856099" y="656953"/>
                </a:lnTo>
                <a:lnTo>
                  <a:pt x="1055881" y="656953"/>
                </a:lnTo>
                <a:lnTo>
                  <a:pt x="1057557" y="656953"/>
                </a:lnTo>
                <a:lnTo>
                  <a:pt x="1075431" y="656953"/>
                </a:lnTo>
                <a:lnTo>
                  <a:pt x="1075431" y="560867"/>
                </a:lnTo>
                <a:lnTo>
                  <a:pt x="1430866" y="560867"/>
                </a:lnTo>
                <a:lnTo>
                  <a:pt x="1430866" y="466438"/>
                </a:lnTo>
                <a:lnTo>
                  <a:pt x="2198340" y="466438"/>
                </a:lnTo>
                <a:lnTo>
                  <a:pt x="2200202" y="466438"/>
                </a:lnTo>
                <a:lnTo>
                  <a:pt x="2210814" y="466438"/>
                </a:lnTo>
                <a:lnTo>
                  <a:pt x="2210814" y="370353"/>
                </a:lnTo>
                <a:lnTo>
                  <a:pt x="2651153" y="370353"/>
                </a:lnTo>
                <a:lnTo>
                  <a:pt x="2653014" y="370353"/>
                </a:lnTo>
                <a:lnTo>
                  <a:pt x="2695280" y="370353"/>
                </a:lnTo>
                <a:lnTo>
                  <a:pt x="2697142" y="370353"/>
                </a:lnTo>
                <a:lnTo>
                  <a:pt x="2960786" y="370353"/>
                </a:lnTo>
                <a:lnTo>
                  <a:pt x="2962462" y="370353"/>
                </a:lnTo>
                <a:lnTo>
                  <a:pt x="2981825" y="370353"/>
                </a:lnTo>
                <a:lnTo>
                  <a:pt x="2983687" y="370353"/>
                </a:lnTo>
                <a:lnTo>
                  <a:pt x="3004913" y="370353"/>
                </a:lnTo>
                <a:lnTo>
                  <a:pt x="3006775" y="370353"/>
                </a:lnTo>
                <a:lnTo>
                  <a:pt x="3008450" y="370353"/>
                </a:lnTo>
                <a:lnTo>
                  <a:pt x="3010312" y="370353"/>
                </a:lnTo>
                <a:lnTo>
                  <a:pt x="3022601" y="370353"/>
                </a:lnTo>
                <a:lnTo>
                  <a:pt x="3024276" y="370353"/>
                </a:lnTo>
                <a:lnTo>
                  <a:pt x="3026138" y="370353"/>
                </a:lnTo>
                <a:lnTo>
                  <a:pt x="3027814" y="370353"/>
                </a:lnTo>
                <a:lnTo>
                  <a:pt x="3033213" y="370353"/>
                </a:lnTo>
                <a:lnTo>
                  <a:pt x="3034889" y="370353"/>
                </a:lnTo>
                <a:lnTo>
                  <a:pt x="3036751" y="370353"/>
                </a:lnTo>
                <a:lnTo>
                  <a:pt x="3038427" y="370353"/>
                </a:lnTo>
                <a:lnTo>
                  <a:pt x="3040289" y="370353"/>
                </a:lnTo>
                <a:lnTo>
                  <a:pt x="3049226" y="370353"/>
                </a:lnTo>
                <a:lnTo>
                  <a:pt x="3050902" y="370353"/>
                </a:lnTo>
                <a:lnTo>
                  <a:pt x="3052763" y="370353"/>
                </a:lnTo>
                <a:lnTo>
                  <a:pt x="3054439" y="370353"/>
                </a:lnTo>
                <a:lnTo>
                  <a:pt x="3065052" y="370353"/>
                </a:lnTo>
                <a:lnTo>
                  <a:pt x="3066728" y="370353"/>
                </a:lnTo>
                <a:lnTo>
                  <a:pt x="3073803" y="370353"/>
                </a:lnTo>
                <a:lnTo>
                  <a:pt x="3075665" y="370353"/>
                </a:lnTo>
                <a:lnTo>
                  <a:pt x="3082740" y="370353"/>
                </a:lnTo>
                <a:lnTo>
                  <a:pt x="3084416" y="370353"/>
                </a:lnTo>
                <a:lnTo>
                  <a:pt x="3105828" y="370353"/>
                </a:lnTo>
                <a:lnTo>
                  <a:pt x="3107503" y="370353"/>
                </a:lnTo>
                <a:lnTo>
                  <a:pt x="3118116" y="370353"/>
                </a:lnTo>
                <a:lnTo>
                  <a:pt x="3119792" y="370353"/>
                </a:lnTo>
                <a:lnTo>
                  <a:pt x="3139342" y="370353"/>
                </a:lnTo>
                <a:lnTo>
                  <a:pt x="3141203" y="370353"/>
                </a:lnTo>
                <a:lnTo>
                  <a:pt x="3142879" y="370353"/>
                </a:lnTo>
                <a:lnTo>
                  <a:pt x="3144741" y="370353"/>
                </a:lnTo>
                <a:lnTo>
                  <a:pt x="3149954" y="370353"/>
                </a:lnTo>
                <a:lnTo>
                  <a:pt x="3151816" y="370353"/>
                </a:lnTo>
                <a:lnTo>
                  <a:pt x="3165781" y="370353"/>
                </a:lnTo>
                <a:lnTo>
                  <a:pt x="3167642" y="370353"/>
                </a:lnTo>
                <a:lnTo>
                  <a:pt x="3169318" y="370353"/>
                </a:lnTo>
                <a:lnTo>
                  <a:pt x="3171180" y="370353"/>
                </a:lnTo>
                <a:lnTo>
                  <a:pt x="3172856" y="370353"/>
                </a:lnTo>
                <a:lnTo>
                  <a:pt x="3174718" y="370353"/>
                </a:lnTo>
                <a:lnTo>
                  <a:pt x="3176393" y="370353"/>
                </a:lnTo>
                <a:lnTo>
                  <a:pt x="3181793" y="370353"/>
                </a:lnTo>
                <a:lnTo>
                  <a:pt x="3183468" y="370353"/>
                </a:lnTo>
                <a:lnTo>
                  <a:pt x="3187006" y="370353"/>
                </a:lnTo>
                <a:lnTo>
                  <a:pt x="3188868" y="370353"/>
                </a:lnTo>
                <a:lnTo>
                  <a:pt x="3190730" y="370353"/>
                </a:lnTo>
                <a:lnTo>
                  <a:pt x="3192406" y="370353"/>
                </a:lnTo>
                <a:lnTo>
                  <a:pt x="3194268" y="370353"/>
                </a:lnTo>
                <a:lnTo>
                  <a:pt x="3195943" y="370353"/>
                </a:lnTo>
                <a:lnTo>
                  <a:pt x="3199481" y="370353"/>
                </a:lnTo>
                <a:lnTo>
                  <a:pt x="3201343" y="370353"/>
                </a:lnTo>
                <a:lnTo>
                  <a:pt x="3206556" y="370353"/>
                </a:lnTo>
                <a:lnTo>
                  <a:pt x="3206556" y="254940"/>
                </a:lnTo>
                <a:lnTo>
                  <a:pt x="3225920" y="254940"/>
                </a:lnTo>
                <a:lnTo>
                  <a:pt x="3227782" y="254940"/>
                </a:lnTo>
                <a:lnTo>
                  <a:pt x="3229457" y="254940"/>
                </a:lnTo>
                <a:lnTo>
                  <a:pt x="3240256" y="254940"/>
                </a:lnTo>
                <a:lnTo>
                  <a:pt x="3241932" y="254940"/>
                </a:lnTo>
                <a:lnTo>
                  <a:pt x="3287921" y="254940"/>
                </a:lnTo>
                <a:lnTo>
                  <a:pt x="3289783" y="254940"/>
                </a:lnTo>
                <a:lnTo>
                  <a:pt x="3303747" y="254940"/>
                </a:lnTo>
                <a:lnTo>
                  <a:pt x="3305609" y="254940"/>
                </a:lnTo>
                <a:lnTo>
                  <a:pt x="3307284" y="254940"/>
                </a:lnTo>
                <a:lnTo>
                  <a:pt x="3309146" y="254940"/>
                </a:lnTo>
                <a:lnTo>
                  <a:pt x="3312684" y="254940"/>
                </a:lnTo>
                <a:lnTo>
                  <a:pt x="3314360" y="254940"/>
                </a:lnTo>
                <a:lnTo>
                  <a:pt x="3356811" y="254940"/>
                </a:lnTo>
                <a:lnTo>
                  <a:pt x="3356811" y="132716"/>
                </a:lnTo>
                <a:lnTo>
                  <a:pt x="3360349" y="132716"/>
                </a:lnTo>
                <a:lnTo>
                  <a:pt x="3362210" y="132716"/>
                </a:lnTo>
                <a:lnTo>
                  <a:pt x="3379898" y="132716"/>
                </a:lnTo>
                <a:lnTo>
                  <a:pt x="3381574" y="132716"/>
                </a:lnTo>
                <a:lnTo>
                  <a:pt x="3383436" y="132716"/>
                </a:lnTo>
                <a:lnTo>
                  <a:pt x="3385112" y="132716"/>
                </a:lnTo>
                <a:lnTo>
                  <a:pt x="3401124" y="132716"/>
                </a:lnTo>
                <a:lnTo>
                  <a:pt x="3402800" y="132716"/>
                </a:lnTo>
                <a:lnTo>
                  <a:pt x="3404662" y="132716"/>
                </a:lnTo>
                <a:lnTo>
                  <a:pt x="3406337" y="132716"/>
                </a:lnTo>
                <a:lnTo>
                  <a:pt x="3408199" y="132716"/>
                </a:lnTo>
                <a:lnTo>
                  <a:pt x="3409875" y="132716"/>
                </a:lnTo>
                <a:lnTo>
                  <a:pt x="3424025" y="132716"/>
                </a:lnTo>
                <a:lnTo>
                  <a:pt x="3425887" y="132716"/>
                </a:lnTo>
                <a:lnTo>
                  <a:pt x="3429425" y="132716"/>
                </a:lnTo>
                <a:lnTo>
                  <a:pt x="3431101" y="132716"/>
                </a:lnTo>
                <a:lnTo>
                  <a:pt x="3452326" y="132716"/>
                </a:lnTo>
                <a:lnTo>
                  <a:pt x="3454188" y="132716"/>
                </a:lnTo>
                <a:lnTo>
                  <a:pt x="3457726" y="132716"/>
                </a:lnTo>
                <a:lnTo>
                  <a:pt x="3459401" y="132716"/>
                </a:lnTo>
                <a:lnTo>
                  <a:pt x="3468339" y="132716"/>
                </a:lnTo>
                <a:lnTo>
                  <a:pt x="3468339" y="0"/>
                </a:lnTo>
                <a:lnTo>
                  <a:pt x="3477089" y="0"/>
                </a:lnTo>
                <a:lnTo>
                  <a:pt x="3478951" y="0"/>
                </a:lnTo>
                <a:lnTo>
                  <a:pt x="3489564" y="0"/>
                </a:lnTo>
                <a:lnTo>
                  <a:pt x="3491240" y="0"/>
                </a:lnTo>
                <a:lnTo>
                  <a:pt x="3493102" y="0"/>
                </a:lnTo>
                <a:lnTo>
                  <a:pt x="3494777" y="0"/>
                </a:lnTo>
                <a:lnTo>
                  <a:pt x="3501852" y="0"/>
                </a:lnTo>
                <a:lnTo>
                  <a:pt x="3503714" y="0"/>
                </a:lnTo>
                <a:lnTo>
                  <a:pt x="3512465" y="0"/>
                </a:lnTo>
                <a:lnTo>
                  <a:pt x="3514327" y="0"/>
                </a:lnTo>
                <a:lnTo>
                  <a:pt x="3528292" y="0"/>
                </a:lnTo>
                <a:lnTo>
                  <a:pt x="3530153" y="0"/>
                </a:lnTo>
                <a:lnTo>
                  <a:pt x="3531829" y="0"/>
                </a:lnTo>
                <a:lnTo>
                  <a:pt x="3533877" y="0"/>
                </a:lnTo>
                <a:lnTo>
                  <a:pt x="3535553" y="0"/>
                </a:lnTo>
                <a:lnTo>
                  <a:pt x="3537229" y="0"/>
                </a:lnTo>
                <a:lnTo>
                  <a:pt x="3539090" y="0"/>
                </a:lnTo>
                <a:lnTo>
                  <a:pt x="3549703" y="0"/>
                </a:lnTo>
                <a:lnTo>
                  <a:pt x="3551379" y="0"/>
                </a:lnTo>
                <a:lnTo>
                  <a:pt x="3558454" y="0"/>
                </a:lnTo>
                <a:lnTo>
                  <a:pt x="3560316" y="0"/>
                </a:lnTo>
                <a:lnTo>
                  <a:pt x="3569067" y="0"/>
                </a:lnTo>
                <a:lnTo>
                  <a:pt x="3570929" y="0"/>
                </a:lnTo>
                <a:lnTo>
                  <a:pt x="3574466" y="0"/>
                </a:lnTo>
                <a:lnTo>
                  <a:pt x="3576142" y="0"/>
                </a:lnTo>
                <a:lnTo>
                  <a:pt x="3577818" y="0"/>
                </a:lnTo>
                <a:lnTo>
                  <a:pt x="3579680" y="0"/>
                </a:lnTo>
                <a:lnTo>
                  <a:pt x="3581355" y="0"/>
                </a:lnTo>
                <a:lnTo>
                  <a:pt x="3583217" y="0"/>
                </a:lnTo>
                <a:lnTo>
                  <a:pt x="3590292" y="0"/>
                </a:lnTo>
                <a:lnTo>
                  <a:pt x="3592154" y="0"/>
                </a:lnTo>
                <a:lnTo>
                  <a:pt x="3600905" y="0"/>
                </a:lnTo>
                <a:lnTo>
                  <a:pt x="3602767" y="0"/>
                </a:lnTo>
                <a:lnTo>
                  <a:pt x="3613380" y="0"/>
                </a:lnTo>
                <a:lnTo>
                  <a:pt x="3615056" y="0"/>
                </a:lnTo>
                <a:lnTo>
                  <a:pt x="3622131" y="0"/>
                </a:lnTo>
                <a:lnTo>
                  <a:pt x="3623807" y="0"/>
                </a:lnTo>
                <a:lnTo>
                  <a:pt x="3634606" y="0"/>
                </a:lnTo>
                <a:lnTo>
                  <a:pt x="3636281" y="0"/>
                </a:lnTo>
                <a:lnTo>
                  <a:pt x="3641681" y="0"/>
                </a:lnTo>
                <a:lnTo>
                  <a:pt x="3643357" y="0"/>
                </a:lnTo>
                <a:lnTo>
                  <a:pt x="3645218" y="0"/>
                </a:lnTo>
                <a:lnTo>
                  <a:pt x="3646894" y="0"/>
                </a:lnTo>
                <a:lnTo>
                  <a:pt x="3653969" y="0"/>
                </a:lnTo>
                <a:lnTo>
                  <a:pt x="3655831" y="0"/>
                </a:lnTo>
                <a:lnTo>
                  <a:pt x="3662906" y="0"/>
                </a:lnTo>
                <a:lnTo>
                  <a:pt x="3664582" y="0"/>
                </a:lnTo>
                <a:lnTo>
                  <a:pt x="3666444" y="0"/>
                </a:lnTo>
                <a:lnTo>
                  <a:pt x="3668120" y="0"/>
                </a:lnTo>
                <a:lnTo>
                  <a:pt x="3689345" y="0"/>
                </a:lnTo>
                <a:lnTo>
                  <a:pt x="3691207" y="0"/>
                </a:lnTo>
                <a:lnTo>
                  <a:pt x="3692883" y="0"/>
                </a:lnTo>
                <a:lnTo>
                  <a:pt x="3694745" y="0"/>
                </a:lnTo>
                <a:lnTo>
                  <a:pt x="3696420" y="0"/>
                </a:lnTo>
                <a:lnTo>
                  <a:pt x="3710571" y="0"/>
                </a:lnTo>
                <a:lnTo>
                  <a:pt x="3712433" y="0"/>
                </a:lnTo>
                <a:lnTo>
                  <a:pt x="3714109" y="0"/>
                </a:lnTo>
                <a:lnTo>
                  <a:pt x="3715971" y="0"/>
                </a:lnTo>
                <a:lnTo>
                  <a:pt x="3729935" y="0"/>
                </a:lnTo>
                <a:lnTo>
                  <a:pt x="3731797" y="0"/>
                </a:lnTo>
                <a:lnTo>
                  <a:pt x="3733658" y="0"/>
                </a:lnTo>
                <a:lnTo>
                  <a:pt x="3735334" y="0"/>
                </a:lnTo>
                <a:lnTo>
                  <a:pt x="3737196" y="0"/>
                </a:lnTo>
                <a:lnTo>
                  <a:pt x="3745947" y="0"/>
                </a:lnTo>
                <a:lnTo>
                  <a:pt x="3747809" y="0"/>
                </a:lnTo>
                <a:lnTo>
                  <a:pt x="3774248" y="0"/>
                </a:lnTo>
                <a:lnTo>
                  <a:pt x="3775924" y="0"/>
                </a:lnTo>
                <a:lnTo>
                  <a:pt x="3777785" y="0"/>
                </a:lnTo>
                <a:lnTo>
                  <a:pt x="3786722" y="0"/>
                </a:lnTo>
                <a:lnTo>
                  <a:pt x="3788398" y="0"/>
                </a:lnTo>
                <a:lnTo>
                  <a:pt x="3799011" y="0"/>
                </a:lnTo>
                <a:lnTo>
                  <a:pt x="3800873" y="0"/>
                </a:lnTo>
                <a:lnTo>
                  <a:pt x="3804411" y="0"/>
                </a:lnTo>
                <a:lnTo>
                  <a:pt x="3806086" y="0"/>
                </a:lnTo>
                <a:lnTo>
                  <a:pt x="3820237" y="0"/>
                </a:lnTo>
                <a:lnTo>
                  <a:pt x="3821912" y="0"/>
                </a:lnTo>
                <a:lnTo>
                  <a:pt x="3843324" y="0"/>
                </a:lnTo>
                <a:lnTo>
                  <a:pt x="3845000" y="0"/>
                </a:lnTo>
                <a:lnTo>
                  <a:pt x="3848537" y="0"/>
                </a:lnTo>
                <a:lnTo>
                  <a:pt x="3850399" y="0"/>
                </a:lnTo>
                <a:lnTo>
                  <a:pt x="3855613" y="0"/>
                </a:lnTo>
                <a:lnTo>
                  <a:pt x="3857475" y="0"/>
                </a:lnTo>
                <a:lnTo>
                  <a:pt x="3864364" y="0"/>
                </a:lnTo>
                <a:lnTo>
                  <a:pt x="3866225" y="0"/>
                </a:lnTo>
                <a:lnTo>
                  <a:pt x="3867901" y="0"/>
                </a:lnTo>
                <a:lnTo>
                  <a:pt x="3869763" y="0"/>
                </a:lnTo>
                <a:lnTo>
                  <a:pt x="3874976" y="0"/>
                </a:lnTo>
                <a:lnTo>
                  <a:pt x="3876838" y="0"/>
                </a:lnTo>
                <a:lnTo>
                  <a:pt x="3880376" y="0"/>
                </a:lnTo>
                <a:lnTo>
                  <a:pt x="3882238" y="0"/>
                </a:lnTo>
                <a:lnTo>
                  <a:pt x="3883913" y="0"/>
                </a:lnTo>
                <a:lnTo>
                  <a:pt x="3885775" y="0"/>
                </a:lnTo>
                <a:lnTo>
                  <a:pt x="3890989" y="0"/>
                </a:lnTo>
                <a:lnTo>
                  <a:pt x="3892851" y="0"/>
                </a:lnTo>
                <a:lnTo>
                  <a:pt x="3903463" y="0"/>
                </a:lnTo>
                <a:lnTo>
                  <a:pt x="3905139" y="0"/>
                </a:lnTo>
                <a:lnTo>
                  <a:pt x="3915752" y="0"/>
                </a:lnTo>
                <a:lnTo>
                  <a:pt x="3917427" y="0"/>
                </a:lnTo>
                <a:lnTo>
                  <a:pt x="3924503" y="0"/>
                </a:lnTo>
                <a:lnTo>
                  <a:pt x="3926365" y="0"/>
                </a:lnTo>
                <a:lnTo>
                  <a:pt x="3935302" y="0"/>
                </a:lnTo>
                <a:lnTo>
                  <a:pt x="3936977" y="0"/>
                </a:lnTo>
                <a:lnTo>
                  <a:pt x="3938839" y="0"/>
                </a:lnTo>
                <a:lnTo>
                  <a:pt x="3949452" y="0"/>
                </a:lnTo>
                <a:lnTo>
                  <a:pt x="3951128" y="0"/>
                </a:lnTo>
                <a:lnTo>
                  <a:pt x="3952804" y="0"/>
                </a:lnTo>
                <a:lnTo>
                  <a:pt x="3954665" y="0"/>
                </a:lnTo>
                <a:lnTo>
                  <a:pt x="3956341" y="0"/>
                </a:lnTo>
                <a:lnTo>
                  <a:pt x="3958203" y="0"/>
                </a:lnTo>
                <a:lnTo>
                  <a:pt x="3975891" y="0"/>
                </a:lnTo>
                <a:lnTo>
                  <a:pt x="3977753" y="0"/>
                </a:lnTo>
                <a:lnTo>
                  <a:pt x="3981291" y="0"/>
                </a:lnTo>
                <a:lnTo>
                  <a:pt x="3982966" y="0"/>
                </a:lnTo>
                <a:lnTo>
                  <a:pt x="3984828" y="0"/>
                </a:lnTo>
                <a:lnTo>
                  <a:pt x="3986504" y="0"/>
                </a:lnTo>
                <a:lnTo>
                  <a:pt x="3993579" y="0"/>
                </a:lnTo>
                <a:lnTo>
                  <a:pt x="3995441" y="0"/>
                </a:lnTo>
                <a:lnTo>
                  <a:pt x="4007729" y="0"/>
                </a:lnTo>
                <a:lnTo>
                  <a:pt x="4009405" y="0"/>
                </a:lnTo>
                <a:lnTo>
                  <a:pt x="4020018" y="0"/>
                </a:lnTo>
                <a:lnTo>
                  <a:pt x="4021880" y="0"/>
                </a:lnTo>
                <a:lnTo>
                  <a:pt x="4036030" y="0"/>
                </a:lnTo>
                <a:lnTo>
                  <a:pt x="4037892" y="0"/>
                </a:lnTo>
                <a:lnTo>
                  <a:pt x="4048319" y="0"/>
                </a:lnTo>
                <a:lnTo>
                  <a:pt x="4050180" y="0"/>
                </a:lnTo>
                <a:lnTo>
                  <a:pt x="4060793" y="0"/>
                </a:lnTo>
                <a:lnTo>
                  <a:pt x="4062469" y="0"/>
                </a:lnTo>
                <a:lnTo>
                  <a:pt x="4064331" y="0"/>
                </a:lnTo>
                <a:lnTo>
                  <a:pt x="4066007" y="0"/>
                </a:lnTo>
                <a:lnTo>
                  <a:pt x="4067869" y="0"/>
                </a:lnTo>
                <a:lnTo>
                  <a:pt x="4076806" y="0"/>
                </a:lnTo>
                <a:lnTo>
                  <a:pt x="4078482" y="0"/>
                </a:lnTo>
                <a:lnTo>
                  <a:pt x="4080343" y="0"/>
                </a:lnTo>
                <a:lnTo>
                  <a:pt x="4082019" y="0"/>
                </a:lnTo>
                <a:lnTo>
                  <a:pt x="4085557" y="0"/>
                </a:lnTo>
                <a:lnTo>
                  <a:pt x="4087418" y="0"/>
                </a:lnTo>
                <a:lnTo>
                  <a:pt x="4097845" y="0"/>
                </a:lnTo>
                <a:lnTo>
                  <a:pt x="4099707" y="0"/>
                </a:lnTo>
                <a:lnTo>
                  <a:pt x="4104920" y="0"/>
                </a:lnTo>
                <a:lnTo>
                  <a:pt x="4106782" y="0"/>
                </a:lnTo>
                <a:lnTo>
                  <a:pt x="4108458" y="0"/>
                </a:lnTo>
                <a:lnTo>
                  <a:pt x="4110320" y="0"/>
                </a:lnTo>
                <a:lnTo>
                  <a:pt x="4129870" y="0"/>
                </a:lnTo>
                <a:lnTo>
                  <a:pt x="4131545" y="0"/>
                </a:lnTo>
                <a:lnTo>
                  <a:pt x="4138620" y="0"/>
                </a:lnTo>
                <a:lnTo>
                  <a:pt x="4140296" y="0"/>
                </a:lnTo>
                <a:lnTo>
                  <a:pt x="4152771" y="0"/>
                </a:lnTo>
                <a:lnTo>
                  <a:pt x="4154447" y="0"/>
                </a:lnTo>
                <a:lnTo>
                  <a:pt x="4165060" y="0"/>
                </a:lnTo>
                <a:lnTo>
                  <a:pt x="4166922" y="0"/>
                </a:lnTo>
                <a:lnTo>
                  <a:pt x="4181072" y="0"/>
                </a:lnTo>
                <a:lnTo>
                  <a:pt x="4182934" y="0"/>
                </a:lnTo>
                <a:lnTo>
                  <a:pt x="4239349" y="0"/>
                </a:lnTo>
              </a:path>
            </a:pathLst>
          </a:custGeom>
          <a:noFill/>
          <a:ln w="25400" cap="flat">
            <a:solidFill>
              <a:srgbClr val="669BD2"/>
            </a:solidFill>
            <a:prstDash val="solid"/>
            <a:miter/>
          </a:ln>
        </p:spPr>
        <p:txBody>
          <a:bodyPr/>
          <a:lstStyle/>
          <a:p>
            <a:endParaRPr lang="en-GB" sz="1200" noProof="0" dirty="0"/>
          </a:p>
        </p:txBody>
      </p:sp>
      <p:sp>
        <p:nvSpPr>
          <p:cNvPr id="73" name="TextBox 72">
            <a:extLst>
              <a:ext uri="{FF2B5EF4-FFF2-40B4-BE49-F238E27FC236}">
                <a16:creationId xmlns:a16="http://schemas.microsoft.com/office/drawing/2014/main" id="{83CC402E-6BB2-ADDF-CE90-915C9A373575}"/>
              </a:ext>
            </a:extLst>
          </p:cNvPr>
          <p:cNvSpPr txBox="1"/>
          <p:nvPr/>
        </p:nvSpPr>
        <p:spPr>
          <a:xfrm>
            <a:off x="8658242" y="5017824"/>
            <a:ext cx="439544" cy="276999"/>
          </a:xfrm>
          <a:prstGeom prst="rect">
            <a:avLst/>
          </a:prstGeom>
          <a:noFill/>
        </p:spPr>
        <p:txBody>
          <a:bodyPr vert="horz" wrap="none" lIns="91440" tIns="45720" rIns="91440" bIns="45720" rtlCol="0">
            <a:spAutoFit/>
          </a:bodyPr>
          <a:lstStyle>
            <a:defPPr>
              <a:defRPr lang="en-US"/>
            </a:defPPr>
            <a:lvl1pPr>
              <a:spcBef>
                <a:spcPts val="600"/>
              </a:spcBef>
              <a:defRPr sz="1200" spc="0" baseline="0">
                <a:ln/>
                <a:solidFill>
                  <a:srgbClr val="669BD2"/>
                </a:solidFill>
                <a:latin typeface="Arial"/>
                <a:cs typeface="Arial"/>
                <a:rtl val="0"/>
              </a:defRPr>
            </a:lvl1pPr>
          </a:lstStyle>
          <a:p>
            <a:r>
              <a:rPr lang="en-GB" dirty="0">
                <a:sym typeface="Arial"/>
              </a:rPr>
              <a:t>216</a:t>
            </a:r>
          </a:p>
        </p:txBody>
      </p:sp>
      <p:sp>
        <p:nvSpPr>
          <p:cNvPr id="74" name="TextBox 73">
            <a:extLst>
              <a:ext uri="{FF2B5EF4-FFF2-40B4-BE49-F238E27FC236}">
                <a16:creationId xmlns:a16="http://schemas.microsoft.com/office/drawing/2014/main" id="{93861EAC-1F3E-74B2-F59A-61854EE84CC0}"/>
              </a:ext>
            </a:extLst>
          </p:cNvPr>
          <p:cNvSpPr txBox="1"/>
          <p:nvPr/>
        </p:nvSpPr>
        <p:spPr>
          <a:xfrm>
            <a:off x="8081543" y="5017824"/>
            <a:ext cx="439544" cy="276999"/>
          </a:xfrm>
          <a:prstGeom prst="rect">
            <a:avLst/>
          </a:prstGeom>
          <a:noFill/>
        </p:spPr>
        <p:txBody>
          <a:bodyPr vert="horz" wrap="none" lIns="91440" tIns="45720" rIns="91440" bIns="45720" rtlCol="0">
            <a:spAutoFit/>
          </a:bodyPr>
          <a:lstStyle>
            <a:defPPr>
              <a:defRPr lang="en-US"/>
            </a:defPPr>
            <a:lvl1pPr>
              <a:spcBef>
                <a:spcPts val="600"/>
              </a:spcBef>
              <a:defRPr sz="1200" spc="0" baseline="0">
                <a:ln/>
                <a:solidFill>
                  <a:srgbClr val="669BD2"/>
                </a:solidFill>
                <a:latin typeface="Arial"/>
                <a:cs typeface="Arial"/>
                <a:rtl val="0"/>
              </a:defRPr>
            </a:lvl1pPr>
          </a:lstStyle>
          <a:p>
            <a:r>
              <a:rPr lang="en-GB" dirty="0">
                <a:sym typeface="Arial"/>
              </a:rPr>
              <a:t>222</a:t>
            </a:r>
          </a:p>
        </p:txBody>
      </p:sp>
      <p:sp>
        <p:nvSpPr>
          <p:cNvPr id="75" name="TextBox 74">
            <a:extLst>
              <a:ext uri="{FF2B5EF4-FFF2-40B4-BE49-F238E27FC236}">
                <a16:creationId xmlns:a16="http://schemas.microsoft.com/office/drawing/2014/main" id="{923A1D4A-A62B-4001-20D5-D114251B7044}"/>
              </a:ext>
            </a:extLst>
          </p:cNvPr>
          <p:cNvSpPr txBox="1"/>
          <p:nvPr/>
        </p:nvSpPr>
        <p:spPr>
          <a:xfrm>
            <a:off x="9762754" y="5017824"/>
            <a:ext cx="439544" cy="276999"/>
          </a:xfrm>
          <a:prstGeom prst="rect">
            <a:avLst/>
          </a:prstGeom>
          <a:noFill/>
        </p:spPr>
        <p:txBody>
          <a:bodyPr vert="horz" wrap="none" lIns="91440" tIns="45720" rIns="91440" bIns="45720" rtlCol="0">
            <a:spAutoFit/>
          </a:bodyPr>
          <a:lstStyle>
            <a:defPPr>
              <a:defRPr lang="en-US"/>
            </a:defPPr>
            <a:lvl1pPr>
              <a:spcBef>
                <a:spcPts val="600"/>
              </a:spcBef>
              <a:defRPr sz="1200" spc="0" baseline="0">
                <a:ln/>
                <a:solidFill>
                  <a:srgbClr val="669BD2"/>
                </a:solidFill>
                <a:latin typeface="Arial"/>
                <a:cs typeface="Arial"/>
                <a:rtl val="0"/>
              </a:defRPr>
            </a:lvl1pPr>
          </a:lstStyle>
          <a:p>
            <a:r>
              <a:rPr lang="en-GB" dirty="0">
                <a:sym typeface="Arial"/>
              </a:rPr>
              <a:t>190</a:t>
            </a:r>
          </a:p>
        </p:txBody>
      </p:sp>
      <p:sp>
        <p:nvSpPr>
          <p:cNvPr id="76" name="TextBox 75">
            <a:extLst>
              <a:ext uri="{FF2B5EF4-FFF2-40B4-BE49-F238E27FC236}">
                <a16:creationId xmlns:a16="http://schemas.microsoft.com/office/drawing/2014/main" id="{992D3DC9-0E14-3519-F393-42D7FF16F362}"/>
              </a:ext>
            </a:extLst>
          </p:cNvPr>
          <p:cNvSpPr txBox="1"/>
          <p:nvPr/>
        </p:nvSpPr>
        <p:spPr>
          <a:xfrm>
            <a:off x="7480058" y="5017824"/>
            <a:ext cx="439544" cy="276999"/>
          </a:xfrm>
          <a:prstGeom prst="rect">
            <a:avLst/>
          </a:prstGeom>
          <a:noFill/>
        </p:spPr>
        <p:txBody>
          <a:bodyPr vert="horz" wrap="none" lIns="91440" tIns="45720" rIns="91440" bIns="45720" rtlCol="0">
            <a:spAutoFit/>
          </a:bodyPr>
          <a:lstStyle>
            <a:defPPr>
              <a:defRPr lang="en-US"/>
            </a:defPPr>
            <a:lvl1pPr>
              <a:spcBef>
                <a:spcPts val="600"/>
              </a:spcBef>
              <a:defRPr sz="1200" spc="0" baseline="0">
                <a:ln/>
                <a:solidFill>
                  <a:srgbClr val="669BD2"/>
                </a:solidFill>
                <a:latin typeface="Arial"/>
                <a:cs typeface="Arial"/>
                <a:rtl val="0"/>
              </a:defRPr>
            </a:lvl1pPr>
          </a:lstStyle>
          <a:p>
            <a:r>
              <a:rPr lang="en-GB" dirty="0">
                <a:sym typeface="Arial"/>
              </a:rPr>
              <a:t>228</a:t>
            </a:r>
          </a:p>
        </p:txBody>
      </p:sp>
      <p:sp>
        <p:nvSpPr>
          <p:cNvPr id="77" name="TextBox 76">
            <a:extLst>
              <a:ext uri="{FF2B5EF4-FFF2-40B4-BE49-F238E27FC236}">
                <a16:creationId xmlns:a16="http://schemas.microsoft.com/office/drawing/2014/main" id="{AA0C1521-A4F0-87F6-90AE-E3E58401A1AE}"/>
              </a:ext>
            </a:extLst>
          </p:cNvPr>
          <p:cNvSpPr txBox="1"/>
          <p:nvPr/>
        </p:nvSpPr>
        <p:spPr>
          <a:xfrm>
            <a:off x="9212196" y="5017824"/>
            <a:ext cx="439544" cy="276999"/>
          </a:xfrm>
          <a:prstGeom prst="rect">
            <a:avLst/>
          </a:prstGeom>
          <a:noFill/>
        </p:spPr>
        <p:txBody>
          <a:bodyPr vert="horz" wrap="none" lIns="91440" tIns="45720" rIns="91440" bIns="45720" rtlCol="0">
            <a:spAutoFit/>
          </a:bodyPr>
          <a:lstStyle>
            <a:defPPr>
              <a:defRPr lang="en-US"/>
            </a:defPPr>
            <a:lvl1pPr>
              <a:spcBef>
                <a:spcPts val="600"/>
              </a:spcBef>
              <a:defRPr sz="1200" spc="0" baseline="0">
                <a:ln/>
                <a:solidFill>
                  <a:srgbClr val="669BD2"/>
                </a:solidFill>
                <a:latin typeface="Arial"/>
                <a:cs typeface="Arial"/>
                <a:rtl val="0"/>
              </a:defRPr>
            </a:lvl1pPr>
          </a:lstStyle>
          <a:p>
            <a:r>
              <a:rPr lang="en-GB" dirty="0">
                <a:sym typeface="Arial"/>
              </a:rPr>
              <a:t>199</a:t>
            </a:r>
          </a:p>
        </p:txBody>
      </p:sp>
      <p:sp>
        <p:nvSpPr>
          <p:cNvPr id="78" name="TextBox 77">
            <a:extLst>
              <a:ext uri="{FF2B5EF4-FFF2-40B4-BE49-F238E27FC236}">
                <a16:creationId xmlns:a16="http://schemas.microsoft.com/office/drawing/2014/main" id="{27AED719-AF88-27CE-396E-EB7BFE9D2862}"/>
              </a:ext>
            </a:extLst>
          </p:cNvPr>
          <p:cNvSpPr txBox="1"/>
          <p:nvPr/>
        </p:nvSpPr>
        <p:spPr>
          <a:xfrm>
            <a:off x="6908068" y="5017824"/>
            <a:ext cx="439544" cy="276999"/>
          </a:xfrm>
          <a:prstGeom prst="rect">
            <a:avLst/>
          </a:prstGeom>
          <a:noFill/>
        </p:spPr>
        <p:txBody>
          <a:bodyPr vert="horz" wrap="none" lIns="91440" tIns="45720" rIns="91440" bIns="45720" rtlCol="0">
            <a:spAutoFit/>
          </a:bodyPr>
          <a:lstStyle>
            <a:defPPr>
              <a:defRPr lang="en-US"/>
            </a:defPPr>
            <a:lvl1pPr>
              <a:spcBef>
                <a:spcPts val="600"/>
              </a:spcBef>
              <a:defRPr sz="1200" spc="0" baseline="0">
                <a:ln/>
                <a:solidFill>
                  <a:srgbClr val="669BD2"/>
                </a:solidFill>
                <a:latin typeface="Arial"/>
                <a:cs typeface="Arial"/>
                <a:rtl val="0"/>
              </a:defRPr>
            </a:lvl1pPr>
          </a:lstStyle>
          <a:p>
            <a:r>
              <a:rPr lang="en-GB" dirty="0">
                <a:sym typeface="Arial"/>
              </a:rPr>
              <a:t>234</a:t>
            </a:r>
          </a:p>
        </p:txBody>
      </p:sp>
      <p:sp>
        <p:nvSpPr>
          <p:cNvPr id="83" name="TextBox 82">
            <a:extLst>
              <a:ext uri="{FF2B5EF4-FFF2-40B4-BE49-F238E27FC236}">
                <a16:creationId xmlns:a16="http://schemas.microsoft.com/office/drawing/2014/main" id="{39C2FAFB-0024-7063-125A-F367F726C6CA}"/>
              </a:ext>
            </a:extLst>
          </p:cNvPr>
          <p:cNvSpPr txBox="1"/>
          <p:nvPr/>
        </p:nvSpPr>
        <p:spPr>
          <a:xfrm>
            <a:off x="8658242" y="5238558"/>
            <a:ext cx="439544" cy="276999"/>
          </a:xfrm>
          <a:prstGeom prst="rect">
            <a:avLst/>
          </a:prstGeom>
          <a:noFill/>
        </p:spPr>
        <p:txBody>
          <a:bodyPr vert="horz" wrap="none" lIns="91440" tIns="45720" rIns="91440" bIns="45720" rtlCol="0">
            <a:spAutoFit/>
          </a:bodyPr>
          <a:lstStyle>
            <a:defPPr>
              <a:defRPr lang="en-US"/>
            </a:defPPr>
            <a:lvl1pPr>
              <a:spcBef>
                <a:spcPts val="600"/>
              </a:spcBef>
              <a:defRPr sz="1200">
                <a:ln/>
                <a:solidFill>
                  <a:srgbClr val="53585A"/>
                </a:solidFill>
                <a:latin typeface="Arial"/>
                <a:cs typeface="Arial"/>
                <a:rtl val="0"/>
              </a:defRPr>
            </a:lvl1pPr>
          </a:lstStyle>
          <a:p>
            <a:r>
              <a:rPr lang="en-GB" dirty="0">
                <a:sym typeface="Arial"/>
              </a:rPr>
              <a:t>203</a:t>
            </a:r>
          </a:p>
        </p:txBody>
      </p:sp>
      <p:grpSp>
        <p:nvGrpSpPr>
          <p:cNvPr id="84" name="Group 83">
            <a:extLst>
              <a:ext uri="{FF2B5EF4-FFF2-40B4-BE49-F238E27FC236}">
                <a16:creationId xmlns:a16="http://schemas.microsoft.com/office/drawing/2014/main" id="{2E3EF49E-DA47-A343-D501-A3809638EB12}"/>
              </a:ext>
            </a:extLst>
          </p:cNvPr>
          <p:cNvGrpSpPr/>
          <p:nvPr/>
        </p:nvGrpSpPr>
        <p:grpSpPr>
          <a:xfrm>
            <a:off x="10324716" y="5017824"/>
            <a:ext cx="978041" cy="497733"/>
            <a:chOff x="10324716" y="5017824"/>
            <a:chExt cx="978041" cy="497733"/>
          </a:xfrm>
        </p:grpSpPr>
        <p:sp>
          <p:nvSpPr>
            <p:cNvPr id="85" name="TextBox 84">
              <a:extLst>
                <a:ext uri="{FF2B5EF4-FFF2-40B4-BE49-F238E27FC236}">
                  <a16:creationId xmlns:a16="http://schemas.microsoft.com/office/drawing/2014/main" id="{973A4705-3DB2-6247-C27D-28ACBF2925E8}"/>
                </a:ext>
              </a:extLst>
            </p:cNvPr>
            <p:cNvSpPr txBox="1"/>
            <p:nvPr/>
          </p:nvSpPr>
          <p:spPr>
            <a:xfrm>
              <a:off x="10948173" y="5017824"/>
              <a:ext cx="354584" cy="276999"/>
            </a:xfrm>
            <a:prstGeom prst="rect">
              <a:avLst/>
            </a:prstGeom>
            <a:noFill/>
          </p:spPr>
          <p:txBody>
            <a:bodyPr vert="horz" wrap="none" lIns="91440" tIns="45720" rIns="91440" bIns="45720" rtlCol="0">
              <a:spAutoFit/>
            </a:bodyPr>
            <a:lstStyle>
              <a:defPPr>
                <a:defRPr lang="en-US"/>
              </a:defPPr>
              <a:lvl1pPr>
                <a:spcBef>
                  <a:spcPts val="600"/>
                </a:spcBef>
                <a:defRPr sz="1200" spc="0" baseline="0">
                  <a:ln/>
                  <a:solidFill>
                    <a:srgbClr val="669BD2"/>
                  </a:solidFill>
                  <a:latin typeface="Arial"/>
                  <a:cs typeface="Arial"/>
                  <a:rtl val="0"/>
                </a:defRPr>
              </a:lvl1pPr>
            </a:lstStyle>
            <a:p>
              <a:r>
                <a:rPr lang="en-GB" dirty="0">
                  <a:sym typeface="Arial"/>
                </a:rPr>
                <a:t>53</a:t>
              </a:r>
            </a:p>
          </p:txBody>
        </p:sp>
        <p:sp>
          <p:nvSpPr>
            <p:cNvPr id="86" name="TextBox 85">
              <a:extLst>
                <a:ext uri="{FF2B5EF4-FFF2-40B4-BE49-F238E27FC236}">
                  <a16:creationId xmlns:a16="http://schemas.microsoft.com/office/drawing/2014/main" id="{216FE01D-BCC3-D042-D923-55E0B420EF67}"/>
                </a:ext>
              </a:extLst>
            </p:cNvPr>
            <p:cNvSpPr txBox="1"/>
            <p:nvPr/>
          </p:nvSpPr>
          <p:spPr>
            <a:xfrm>
              <a:off x="10324716" y="5017824"/>
              <a:ext cx="439544" cy="276999"/>
            </a:xfrm>
            <a:prstGeom prst="rect">
              <a:avLst/>
            </a:prstGeom>
            <a:noFill/>
          </p:spPr>
          <p:txBody>
            <a:bodyPr vert="horz" wrap="none" lIns="91440" tIns="45720" rIns="91440" bIns="45720" rtlCol="0">
              <a:spAutoFit/>
            </a:bodyPr>
            <a:lstStyle>
              <a:defPPr>
                <a:defRPr lang="en-US"/>
              </a:defPPr>
              <a:lvl1pPr>
                <a:spcBef>
                  <a:spcPts val="600"/>
                </a:spcBef>
                <a:defRPr sz="1200" spc="0" baseline="0">
                  <a:ln/>
                  <a:solidFill>
                    <a:srgbClr val="669BD2"/>
                  </a:solidFill>
                  <a:latin typeface="Arial"/>
                  <a:cs typeface="Arial"/>
                  <a:rtl val="0"/>
                </a:defRPr>
              </a:lvl1pPr>
            </a:lstStyle>
            <a:p>
              <a:r>
                <a:rPr lang="en-GB" dirty="0">
                  <a:sym typeface="Arial"/>
                </a:rPr>
                <a:t>132</a:t>
              </a:r>
            </a:p>
          </p:txBody>
        </p:sp>
        <p:sp>
          <p:nvSpPr>
            <p:cNvPr id="87" name="TextBox 86">
              <a:extLst>
                <a:ext uri="{FF2B5EF4-FFF2-40B4-BE49-F238E27FC236}">
                  <a16:creationId xmlns:a16="http://schemas.microsoft.com/office/drawing/2014/main" id="{46B202B8-1A8A-36F9-FC4E-06691240AABD}"/>
                </a:ext>
              </a:extLst>
            </p:cNvPr>
            <p:cNvSpPr txBox="1"/>
            <p:nvPr/>
          </p:nvSpPr>
          <p:spPr>
            <a:xfrm>
              <a:off x="10948173" y="5238558"/>
              <a:ext cx="354584" cy="276999"/>
            </a:xfrm>
            <a:prstGeom prst="rect">
              <a:avLst/>
            </a:prstGeom>
            <a:noFill/>
          </p:spPr>
          <p:txBody>
            <a:bodyPr vert="horz" wrap="none" lIns="91440" tIns="45720" rIns="91440" bIns="45720" rtlCol="0">
              <a:spAutoFit/>
            </a:bodyPr>
            <a:lstStyle>
              <a:defPPr>
                <a:defRPr lang="en-US"/>
              </a:defPPr>
              <a:lvl1pPr>
                <a:spcBef>
                  <a:spcPts val="600"/>
                </a:spcBef>
                <a:defRPr sz="1200">
                  <a:ln/>
                  <a:solidFill>
                    <a:srgbClr val="53585A"/>
                  </a:solidFill>
                  <a:latin typeface="Arial"/>
                  <a:cs typeface="Arial"/>
                  <a:rtl val="0"/>
                </a:defRPr>
              </a:lvl1pPr>
            </a:lstStyle>
            <a:p>
              <a:r>
                <a:rPr lang="en-GB" dirty="0">
                  <a:sym typeface="Arial"/>
                </a:rPr>
                <a:t>49</a:t>
              </a:r>
            </a:p>
          </p:txBody>
        </p:sp>
        <p:sp>
          <p:nvSpPr>
            <p:cNvPr id="88" name="TextBox 87">
              <a:extLst>
                <a:ext uri="{FF2B5EF4-FFF2-40B4-BE49-F238E27FC236}">
                  <a16:creationId xmlns:a16="http://schemas.microsoft.com/office/drawing/2014/main" id="{59A09C59-D4A4-5D84-5F7C-B17D6C24C519}"/>
                </a:ext>
              </a:extLst>
            </p:cNvPr>
            <p:cNvSpPr txBox="1"/>
            <p:nvPr/>
          </p:nvSpPr>
          <p:spPr>
            <a:xfrm>
              <a:off x="10369452" y="5238558"/>
              <a:ext cx="354584" cy="276999"/>
            </a:xfrm>
            <a:prstGeom prst="rect">
              <a:avLst/>
            </a:prstGeom>
            <a:noFill/>
          </p:spPr>
          <p:txBody>
            <a:bodyPr vert="horz" wrap="none" lIns="91440" tIns="45720" rIns="91440" bIns="45720" rtlCol="0">
              <a:spAutoFit/>
            </a:bodyPr>
            <a:lstStyle>
              <a:defPPr>
                <a:defRPr lang="en-US"/>
              </a:defPPr>
              <a:lvl1pPr>
                <a:spcBef>
                  <a:spcPts val="600"/>
                </a:spcBef>
                <a:defRPr sz="1200">
                  <a:ln/>
                  <a:solidFill>
                    <a:srgbClr val="53585A"/>
                  </a:solidFill>
                  <a:latin typeface="Arial"/>
                  <a:cs typeface="Arial"/>
                  <a:rtl val="0"/>
                </a:defRPr>
              </a:lvl1pPr>
            </a:lstStyle>
            <a:p>
              <a:r>
                <a:rPr lang="en-GB" dirty="0">
                  <a:sym typeface="Arial"/>
                </a:rPr>
                <a:t>96</a:t>
              </a:r>
            </a:p>
          </p:txBody>
        </p:sp>
      </p:grpSp>
      <p:sp>
        <p:nvSpPr>
          <p:cNvPr id="89" name="TextBox 88">
            <a:extLst>
              <a:ext uri="{FF2B5EF4-FFF2-40B4-BE49-F238E27FC236}">
                <a16:creationId xmlns:a16="http://schemas.microsoft.com/office/drawing/2014/main" id="{77A2031F-2807-271D-38F8-63715BEC3F90}"/>
              </a:ext>
            </a:extLst>
          </p:cNvPr>
          <p:cNvSpPr txBox="1"/>
          <p:nvPr/>
        </p:nvSpPr>
        <p:spPr>
          <a:xfrm>
            <a:off x="8081543" y="5238558"/>
            <a:ext cx="439544" cy="276999"/>
          </a:xfrm>
          <a:prstGeom prst="rect">
            <a:avLst/>
          </a:prstGeom>
          <a:noFill/>
        </p:spPr>
        <p:txBody>
          <a:bodyPr vert="horz" wrap="none" lIns="91440" tIns="45720" rIns="91440" bIns="45720" rtlCol="0">
            <a:spAutoFit/>
          </a:bodyPr>
          <a:lstStyle>
            <a:defPPr>
              <a:defRPr lang="en-US"/>
            </a:defPPr>
            <a:lvl1pPr>
              <a:spcBef>
                <a:spcPts val="600"/>
              </a:spcBef>
              <a:defRPr sz="1200">
                <a:ln/>
                <a:solidFill>
                  <a:srgbClr val="53585A"/>
                </a:solidFill>
                <a:latin typeface="Arial"/>
                <a:cs typeface="Arial"/>
                <a:rtl val="0"/>
              </a:defRPr>
            </a:lvl1pPr>
          </a:lstStyle>
          <a:p>
            <a:r>
              <a:rPr lang="en-GB" dirty="0">
                <a:sym typeface="Arial"/>
              </a:rPr>
              <a:t>210</a:t>
            </a:r>
          </a:p>
        </p:txBody>
      </p:sp>
      <p:sp>
        <p:nvSpPr>
          <p:cNvPr id="90" name="TextBox 89">
            <a:extLst>
              <a:ext uri="{FF2B5EF4-FFF2-40B4-BE49-F238E27FC236}">
                <a16:creationId xmlns:a16="http://schemas.microsoft.com/office/drawing/2014/main" id="{A46B34EC-2827-1667-B392-B8469F0328B9}"/>
              </a:ext>
            </a:extLst>
          </p:cNvPr>
          <p:cNvSpPr txBox="1"/>
          <p:nvPr/>
        </p:nvSpPr>
        <p:spPr>
          <a:xfrm>
            <a:off x="9762754" y="5238558"/>
            <a:ext cx="439544" cy="276999"/>
          </a:xfrm>
          <a:prstGeom prst="rect">
            <a:avLst/>
          </a:prstGeom>
          <a:noFill/>
        </p:spPr>
        <p:txBody>
          <a:bodyPr vert="horz" wrap="none" lIns="91440" tIns="45720" rIns="91440" bIns="45720" rtlCol="0">
            <a:spAutoFit/>
          </a:bodyPr>
          <a:lstStyle>
            <a:defPPr>
              <a:defRPr lang="en-US"/>
            </a:defPPr>
            <a:lvl1pPr>
              <a:spcBef>
                <a:spcPts val="600"/>
              </a:spcBef>
              <a:defRPr sz="1200">
                <a:ln/>
                <a:solidFill>
                  <a:srgbClr val="53585A"/>
                </a:solidFill>
                <a:latin typeface="Arial"/>
                <a:cs typeface="Arial"/>
                <a:rtl val="0"/>
              </a:defRPr>
            </a:lvl1pPr>
          </a:lstStyle>
          <a:p>
            <a:r>
              <a:rPr lang="en-GB" dirty="0">
                <a:sym typeface="Arial"/>
              </a:rPr>
              <a:t>170</a:t>
            </a:r>
          </a:p>
        </p:txBody>
      </p:sp>
      <p:sp>
        <p:nvSpPr>
          <p:cNvPr id="91" name="TextBox 90">
            <a:extLst>
              <a:ext uri="{FF2B5EF4-FFF2-40B4-BE49-F238E27FC236}">
                <a16:creationId xmlns:a16="http://schemas.microsoft.com/office/drawing/2014/main" id="{8047B950-3689-5092-2DA9-CB2F0846B023}"/>
              </a:ext>
            </a:extLst>
          </p:cNvPr>
          <p:cNvSpPr txBox="1"/>
          <p:nvPr/>
        </p:nvSpPr>
        <p:spPr>
          <a:xfrm>
            <a:off x="7480058" y="5238558"/>
            <a:ext cx="439544" cy="276999"/>
          </a:xfrm>
          <a:prstGeom prst="rect">
            <a:avLst/>
          </a:prstGeom>
          <a:noFill/>
        </p:spPr>
        <p:txBody>
          <a:bodyPr vert="horz" wrap="none" lIns="91440" tIns="45720" rIns="91440" bIns="45720" rtlCol="0">
            <a:spAutoFit/>
          </a:bodyPr>
          <a:lstStyle>
            <a:defPPr>
              <a:defRPr lang="en-US"/>
            </a:defPPr>
            <a:lvl1pPr>
              <a:spcBef>
                <a:spcPts val="600"/>
              </a:spcBef>
              <a:defRPr sz="1200">
                <a:ln/>
                <a:solidFill>
                  <a:srgbClr val="53585A"/>
                </a:solidFill>
                <a:latin typeface="Arial"/>
                <a:cs typeface="Arial"/>
                <a:rtl val="0"/>
              </a:defRPr>
            </a:lvl1pPr>
          </a:lstStyle>
          <a:p>
            <a:r>
              <a:rPr lang="en-GB" dirty="0">
                <a:sym typeface="Arial"/>
              </a:rPr>
              <a:t>218</a:t>
            </a:r>
          </a:p>
        </p:txBody>
      </p:sp>
      <p:sp>
        <p:nvSpPr>
          <p:cNvPr id="92" name="TextBox 91">
            <a:extLst>
              <a:ext uri="{FF2B5EF4-FFF2-40B4-BE49-F238E27FC236}">
                <a16:creationId xmlns:a16="http://schemas.microsoft.com/office/drawing/2014/main" id="{D93A211B-C042-EB11-6C75-F4CB339F532A}"/>
              </a:ext>
            </a:extLst>
          </p:cNvPr>
          <p:cNvSpPr txBox="1"/>
          <p:nvPr/>
        </p:nvSpPr>
        <p:spPr>
          <a:xfrm>
            <a:off x="9212196" y="5238558"/>
            <a:ext cx="439544" cy="276999"/>
          </a:xfrm>
          <a:prstGeom prst="rect">
            <a:avLst/>
          </a:prstGeom>
          <a:noFill/>
        </p:spPr>
        <p:txBody>
          <a:bodyPr vert="horz" wrap="none" lIns="91440" tIns="45720" rIns="91440" bIns="45720" rtlCol="0">
            <a:spAutoFit/>
          </a:bodyPr>
          <a:lstStyle>
            <a:defPPr>
              <a:defRPr lang="en-US"/>
            </a:defPPr>
            <a:lvl1pPr>
              <a:spcBef>
                <a:spcPts val="600"/>
              </a:spcBef>
              <a:defRPr sz="1200">
                <a:ln/>
                <a:solidFill>
                  <a:srgbClr val="53585A"/>
                </a:solidFill>
                <a:latin typeface="Arial"/>
                <a:cs typeface="Arial"/>
                <a:rtl val="0"/>
              </a:defRPr>
            </a:lvl1pPr>
          </a:lstStyle>
          <a:p>
            <a:r>
              <a:rPr lang="en-GB" dirty="0">
                <a:sym typeface="Arial"/>
              </a:rPr>
              <a:t>185</a:t>
            </a:r>
          </a:p>
        </p:txBody>
      </p:sp>
      <p:sp>
        <p:nvSpPr>
          <p:cNvPr id="93" name="TextBox 92">
            <a:extLst>
              <a:ext uri="{FF2B5EF4-FFF2-40B4-BE49-F238E27FC236}">
                <a16:creationId xmlns:a16="http://schemas.microsoft.com/office/drawing/2014/main" id="{DC8B6E91-433D-FFE9-EB39-2E30C968516A}"/>
              </a:ext>
            </a:extLst>
          </p:cNvPr>
          <p:cNvSpPr txBox="1"/>
          <p:nvPr/>
        </p:nvSpPr>
        <p:spPr>
          <a:xfrm>
            <a:off x="6908068" y="5238558"/>
            <a:ext cx="439544" cy="276999"/>
          </a:xfrm>
          <a:prstGeom prst="rect">
            <a:avLst/>
          </a:prstGeom>
          <a:noFill/>
        </p:spPr>
        <p:txBody>
          <a:bodyPr vert="horz" wrap="none" lIns="91440" tIns="45720" rIns="91440" bIns="45720" rtlCol="0">
            <a:spAutoFit/>
          </a:bodyPr>
          <a:lstStyle>
            <a:defPPr>
              <a:defRPr lang="en-US"/>
            </a:defPPr>
            <a:lvl1pPr>
              <a:spcBef>
                <a:spcPts val="600"/>
              </a:spcBef>
              <a:defRPr sz="1200">
                <a:ln/>
                <a:solidFill>
                  <a:srgbClr val="53585A"/>
                </a:solidFill>
                <a:latin typeface="Arial"/>
                <a:cs typeface="Arial"/>
                <a:rtl val="0"/>
              </a:defRPr>
            </a:lvl1pPr>
          </a:lstStyle>
          <a:p>
            <a:r>
              <a:rPr lang="en-GB" dirty="0">
                <a:sym typeface="Arial"/>
              </a:rPr>
              <a:t>225</a:t>
            </a:r>
          </a:p>
        </p:txBody>
      </p:sp>
      <p:sp>
        <p:nvSpPr>
          <p:cNvPr id="94" name="TextBox 93">
            <a:extLst>
              <a:ext uri="{FF2B5EF4-FFF2-40B4-BE49-F238E27FC236}">
                <a16:creationId xmlns:a16="http://schemas.microsoft.com/office/drawing/2014/main" id="{EE0E8795-104E-77F7-C1F1-CBB2C37A1552}"/>
              </a:ext>
            </a:extLst>
          </p:cNvPr>
          <p:cNvSpPr txBox="1"/>
          <p:nvPr/>
        </p:nvSpPr>
        <p:spPr>
          <a:xfrm>
            <a:off x="8326155" y="4520693"/>
            <a:ext cx="1699504" cy="275081"/>
          </a:xfrm>
          <a:prstGeom prst="rect">
            <a:avLst/>
          </a:prstGeom>
          <a:noFill/>
        </p:spPr>
        <p:txBody>
          <a:bodyPr vert="horz" wrap="none" lIns="91440" tIns="45720" rIns="91440" bIns="45720" rtlCol="0">
            <a:spAutoFit/>
          </a:bodyPr>
          <a:lstStyle/>
          <a:p>
            <a:pPr algn="l">
              <a:spcBef>
                <a:spcPts val="600"/>
              </a:spcBef>
            </a:pPr>
            <a:r>
              <a:rPr lang="en-GB" sz="1200" b="1" noProof="0" dirty="0">
                <a:solidFill>
                  <a:srgbClr val="53585A"/>
                </a:solidFill>
                <a:latin typeface="Arial" panose="020B0604020202020204" pitchFamily="34" charset="0"/>
                <a:ea typeface="+mn-ea"/>
                <a:cs typeface="Arial" panose="020B0604020202020204" pitchFamily="34" charset="0"/>
                <a:sym typeface="Arial"/>
              </a:rPr>
              <a:t>Months to first event</a:t>
            </a:r>
          </a:p>
        </p:txBody>
      </p:sp>
      <p:sp>
        <p:nvSpPr>
          <p:cNvPr id="97" name="Freeform 90">
            <a:extLst>
              <a:ext uri="{FF2B5EF4-FFF2-40B4-BE49-F238E27FC236}">
                <a16:creationId xmlns:a16="http://schemas.microsoft.com/office/drawing/2014/main" id="{E1DBCCED-4B5A-4B91-B44C-92E408881DF0}"/>
              </a:ext>
            </a:extLst>
          </p:cNvPr>
          <p:cNvSpPr/>
          <p:nvPr/>
        </p:nvSpPr>
        <p:spPr>
          <a:xfrm>
            <a:off x="7148110" y="2058955"/>
            <a:ext cx="16983" cy="2161351"/>
          </a:xfrm>
          <a:custGeom>
            <a:avLst/>
            <a:gdLst>
              <a:gd name="csX0" fmla="*/ 0 w 16983"/>
              <a:gd name="csY0" fmla="*/ 2176426 h 2176425"/>
              <a:gd name="csX1" fmla="*/ 0 w 16983"/>
              <a:gd name="csY1" fmla="*/ 0 h 2176425"/>
            </a:gdLst>
            <a:ahLst/>
            <a:cxnLst>
              <a:cxn ang="0">
                <a:pos x="csX0" y="csY0"/>
              </a:cxn>
              <a:cxn ang="0">
                <a:pos x="csX1" y="csY1"/>
              </a:cxn>
            </a:cxnLst>
            <a:rect l="l" t="t" r="r" b="b"/>
            <a:pathLst>
              <a:path w="16983" h="2176425">
                <a:moveTo>
                  <a:pt x="0" y="2176426"/>
                </a:moveTo>
                <a:lnTo>
                  <a:pt x="0" y="0"/>
                </a:lnTo>
              </a:path>
            </a:pathLst>
          </a:custGeom>
          <a:ln w="12700" cap="sq">
            <a:solidFill>
              <a:schemeClr val="tx1"/>
            </a:solidFill>
            <a:prstDash val="solid"/>
            <a:round/>
          </a:ln>
        </p:spPr>
        <p:txBody>
          <a:bodyPr/>
          <a:lstStyle/>
          <a:p>
            <a:endParaRPr lang="en-GB" sz="1200" noProof="0" dirty="0"/>
          </a:p>
        </p:txBody>
      </p:sp>
      <p:sp>
        <p:nvSpPr>
          <p:cNvPr id="98" name="Freeform 91">
            <a:extLst>
              <a:ext uri="{FF2B5EF4-FFF2-40B4-BE49-F238E27FC236}">
                <a16:creationId xmlns:a16="http://schemas.microsoft.com/office/drawing/2014/main" id="{3A41F330-A77F-5AC6-E0DE-3D09636E8417}"/>
              </a:ext>
            </a:extLst>
          </p:cNvPr>
          <p:cNvSpPr/>
          <p:nvPr/>
        </p:nvSpPr>
        <p:spPr>
          <a:xfrm>
            <a:off x="7109559" y="4222155"/>
            <a:ext cx="38551" cy="16785"/>
          </a:xfrm>
          <a:custGeom>
            <a:avLst/>
            <a:gdLst>
              <a:gd name="csX0" fmla="*/ 0 w 38551"/>
              <a:gd name="csY0" fmla="*/ 0 h 16902"/>
              <a:gd name="csX1" fmla="*/ 38552 w 38551"/>
              <a:gd name="csY1" fmla="*/ 0 h 16902"/>
            </a:gdLst>
            <a:ahLst/>
            <a:cxnLst>
              <a:cxn ang="0">
                <a:pos x="csX0" y="csY0"/>
              </a:cxn>
              <a:cxn ang="0">
                <a:pos x="csX1" y="csY1"/>
              </a:cxn>
            </a:cxnLst>
            <a:rect l="l" t="t" r="r" b="b"/>
            <a:pathLst>
              <a:path w="38551" h="16902">
                <a:moveTo>
                  <a:pt x="0" y="0"/>
                </a:moveTo>
                <a:lnTo>
                  <a:pt x="38552" y="0"/>
                </a:lnTo>
              </a:path>
            </a:pathLst>
          </a:custGeom>
          <a:ln w="12700" cap="flat">
            <a:solidFill>
              <a:schemeClr val="tx1"/>
            </a:solidFill>
            <a:prstDash val="solid"/>
            <a:round/>
          </a:ln>
        </p:spPr>
        <p:txBody>
          <a:bodyPr/>
          <a:lstStyle/>
          <a:p>
            <a:endParaRPr lang="en-GB" sz="1200" noProof="0" dirty="0"/>
          </a:p>
        </p:txBody>
      </p:sp>
      <p:sp>
        <p:nvSpPr>
          <p:cNvPr id="99" name="Freeform 92">
            <a:extLst>
              <a:ext uri="{FF2B5EF4-FFF2-40B4-BE49-F238E27FC236}">
                <a16:creationId xmlns:a16="http://schemas.microsoft.com/office/drawing/2014/main" id="{D5EA4CAE-BF1A-1814-50B9-5D2DB87AFCAD}"/>
              </a:ext>
            </a:extLst>
          </p:cNvPr>
          <p:cNvSpPr/>
          <p:nvPr/>
        </p:nvSpPr>
        <p:spPr>
          <a:xfrm>
            <a:off x="7109559" y="3680474"/>
            <a:ext cx="38551" cy="16785"/>
          </a:xfrm>
          <a:custGeom>
            <a:avLst/>
            <a:gdLst>
              <a:gd name="csX0" fmla="*/ 0 w 38551"/>
              <a:gd name="csY0" fmla="*/ 0 h 16902"/>
              <a:gd name="csX1" fmla="*/ 38552 w 38551"/>
              <a:gd name="csY1" fmla="*/ 0 h 16902"/>
            </a:gdLst>
            <a:ahLst/>
            <a:cxnLst>
              <a:cxn ang="0">
                <a:pos x="csX0" y="csY0"/>
              </a:cxn>
              <a:cxn ang="0">
                <a:pos x="csX1" y="csY1"/>
              </a:cxn>
            </a:cxnLst>
            <a:rect l="l" t="t" r="r" b="b"/>
            <a:pathLst>
              <a:path w="38551" h="16902">
                <a:moveTo>
                  <a:pt x="0" y="0"/>
                </a:moveTo>
                <a:lnTo>
                  <a:pt x="38552" y="0"/>
                </a:lnTo>
              </a:path>
            </a:pathLst>
          </a:custGeom>
          <a:ln w="12700" cap="flat">
            <a:solidFill>
              <a:schemeClr val="tx1"/>
            </a:solidFill>
            <a:prstDash val="solid"/>
            <a:round/>
          </a:ln>
        </p:spPr>
        <p:txBody>
          <a:bodyPr/>
          <a:lstStyle/>
          <a:p>
            <a:endParaRPr lang="en-GB" sz="1200" noProof="0" dirty="0"/>
          </a:p>
        </p:txBody>
      </p:sp>
      <p:sp>
        <p:nvSpPr>
          <p:cNvPr id="100" name="Freeform 93">
            <a:extLst>
              <a:ext uri="{FF2B5EF4-FFF2-40B4-BE49-F238E27FC236}">
                <a16:creationId xmlns:a16="http://schemas.microsoft.com/office/drawing/2014/main" id="{EA7E1E24-CB8A-C427-FACB-8ED2FE401838}"/>
              </a:ext>
            </a:extLst>
          </p:cNvPr>
          <p:cNvSpPr/>
          <p:nvPr/>
        </p:nvSpPr>
        <p:spPr>
          <a:xfrm>
            <a:off x="7109559" y="3140472"/>
            <a:ext cx="38551" cy="16785"/>
          </a:xfrm>
          <a:custGeom>
            <a:avLst/>
            <a:gdLst>
              <a:gd name="csX0" fmla="*/ 0 w 38551"/>
              <a:gd name="csY0" fmla="*/ 0 h 16902"/>
              <a:gd name="csX1" fmla="*/ 38552 w 38551"/>
              <a:gd name="csY1" fmla="*/ 0 h 16902"/>
            </a:gdLst>
            <a:ahLst/>
            <a:cxnLst>
              <a:cxn ang="0">
                <a:pos x="csX0" y="csY0"/>
              </a:cxn>
              <a:cxn ang="0">
                <a:pos x="csX1" y="csY1"/>
              </a:cxn>
            </a:cxnLst>
            <a:rect l="l" t="t" r="r" b="b"/>
            <a:pathLst>
              <a:path w="38551" h="16902">
                <a:moveTo>
                  <a:pt x="0" y="0"/>
                </a:moveTo>
                <a:lnTo>
                  <a:pt x="38552" y="0"/>
                </a:lnTo>
              </a:path>
            </a:pathLst>
          </a:custGeom>
          <a:ln w="12700" cap="flat">
            <a:solidFill>
              <a:schemeClr val="tx1"/>
            </a:solidFill>
            <a:prstDash val="solid"/>
            <a:round/>
          </a:ln>
        </p:spPr>
        <p:txBody>
          <a:bodyPr/>
          <a:lstStyle/>
          <a:p>
            <a:endParaRPr lang="en-GB" sz="1200" noProof="0" dirty="0"/>
          </a:p>
        </p:txBody>
      </p:sp>
      <p:sp>
        <p:nvSpPr>
          <p:cNvPr id="101" name="Freeform 94">
            <a:extLst>
              <a:ext uri="{FF2B5EF4-FFF2-40B4-BE49-F238E27FC236}">
                <a16:creationId xmlns:a16="http://schemas.microsoft.com/office/drawing/2014/main" id="{F4FA4AB7-F84B-3353-B232-5D4CEAF7922C}"/>
              </a:ext>
            </a:extLst>
          </p:cNvPr>
          <p:cNvSpPr/>
          <p:nvPr/>
        </p:nvSpPr>
        <p:spPr>
          <a:xfrm>
            <a:off x="7109559" y="2598791"/>
            <a:ext cx="38551" cy="16785"/>
          </a:xfrm>
          <a:custGeom>
            <a:avLst/>
            <a:gdLst>
              <a:gd name="csX0" fmla="*/ 0 w 38551"/>
              <a:gd name="csY0" fmla="*/ 0 h 16902"/>
              <a:gd name="csX1" fmla="*/ 38552 w 38551"/>
              <a:gd name="csY1" fmla="*/ 0 h 16902"/>
            </a:gdLst>
            <a:ahLst/>
            <a:cxnLst>
              <a:cxn ang="0">
                <a:pos x="csX0" y="csY0"/>
              </a:cxn>
              <a:cxn ang="0">
                <a:pos x="csX1" y="csY1"/>
              </a:cxn>
            </a:cxnLst>
            <a:rect l="l" t="t" r="r" b="b"/>
            <a:pathLst>
              <a:path w="38551" h="16902">
                <a:moveTo>
                  <a:pt x="0" y="0"/>
                </a:moveTo>
                <a:lnTo>
                  <a:pt x="38552" y="0"/>
                </a:lnTo>
              </a:path>
            </a:pathLst>
          </a:custGeom>
          <a:ln w="12700" cap="flat">
            <a:solidFill>
              <a:schemeClr val="tx1"/>
            </a:solidFill>
            <a:prstDash val="solid"/>
            <a:round/>
          </a:ln>
        </p:spPr>
        <p:txBody>
          <a:bodyPr/>
          <a:lstStyle/>
          <a:p>
            <a:endParaRPr lang="en-GB" sz="1200" noProof="0" dirty="0"/>
          </a:p>
        </p:txBody>
      </p:sp>
      <p:sp>
        <p:nvSpPr>
          <p:cNvPr id="102" name="Freeform 95">
            <a:extLst>
              <a:ext uri="{FF2B5EF4-FFF2-40B4-BE49-F238E27FC236}">
                <a16:creationId xmlns:a16="http://schemas.microsoft.com/office/drawing/2014/main" id="{AE5333F0-202E-DBD8-5E49-4791816E16EB}"/>
              </a:ext>
            </a:extLst>
          </p:cNvPr>
          <p:cNvSpPr/>
          <p:nvPr/>
        </p:nvSpPr>
        <p:spPr>
          <a:xfrm>
            <a:off x="7109559" y="2058955"/>
            <a:ext cx="38551" cy="16785"/>
          </a:xfrm>
          <a:custGeom>
            <a:avLst/>
            <a:gdLst>
              <a:gd name="csX0" fmla="*/ 0 w 38551"/>
              <a:gd name="csY0" fmla="*/ 0 h 16902"/>
              <a:gd name="csX1" fmla="*/ 38552 w 38551"/>
              <a:gd name="csY1" fmla="*/ 0 h 16902"/>
            </a:gdLst>
            <a:ahLst/>
            <a:cxnLst>
              <a:cxn ang="0">
                <a:pos x="csX0" y="csY0"/>
              </a:cxn>
              <a:cxn ang="0">
                <a:pos x="csX1" y="csY1"/>
              </a:cxn>
            </a:cxnLst>
            <a:rect l="l" t="t" r="r" b="b"/>
            <a:pathLst>
              <a:path w="38551" h="16902">
                <a:moveTo>
                  <a:pt x="0" y="0"/>
                </a:moveTo>
                <a:lnTo>
                  <a:pt x="38552" y="0"/>
                </a:lnTo>
              </a:path>
            </a:pathLst>
          </a:custGeom>
          <a:ln w="12700" cap="flat">
            <a:solidFill>
              <a:schemeClr val="tx1"/>
            </a:solidFill>
            <a:prstDash val="solid"/>
            <a:round/>
          </a:ln>
        </p:spPr>
        <p:txBody>
          <a:bodyPr/>
          <a:lstStyle/>
          <a:p>
            <a:endParaRPr lang="en-GB" sz="1200" noProof="0" dirty="0"/>
          </a:p>
        </p:txBody>
      </p:sp>
      <p:sp>
        <p:nvSpPr>
          <p:cNvPr id="103" name="Freeform 96">
            <a:extLst>
              <a:ext uri="{FF2B5EF4-FFF2-40B4-BE49-F238E27FC236}">
                <a16:creationId xmlns:a16="http://schemas.microsoft.com/office/drawing/2014/main" id="{687B3195-88E5-96F2-C72A-84EE2B6E4899}"/>
              </a:ext>
            </a:extLst>
          </p:cNvPr>
          <p:cNvSpPr/>
          <p:nvPr/>
        </p:nvSpPr>
        <p:spPr>
          <a:xfrm>
            <a:off x="7148110" y="4220308"/>
            <a:ext cx="4187687" cy="16785"/>
          </a:xfrm>
          <a:custGeom>
            <a:avLst/>
            <a:gdLst>
              <a:gd name="csX0" fmla="*/ 0 w 4187687"/>
              <a:gd name="csY0" fmla="*/ 0 h 16902"/>
              <a:gd name="csX1" fmla="*/ 4187688 w 4187687"/>
              <a:gd name="csY1" fmla="*/ 0 h 16902"/>
            </a:gdLst>
            <a:ahLst/>
            <a:cxnLst>
              <a:cxn ang="0">
                <a:pos x="csX0" y="csY0"/>
              </a:cxn>
              <a:cxn ang="0">
                <a:pos x="csX1" y="csY1"/>
              </a:cxn>
            </a:cxnLst>
            <a:rect l="l" t="t" r="r" b="b"/>
            <a:pathLst>
              <a:path w="4187687" h="16902">
                <a:moveTo>
                  <a:pt x="0" y="0"/>
                </a:moveTo>
                <a:lnTo>
                  <a:pt x="4187688" y="0"/>
                </a:lnTo>
              </a:path>
            </a:pathLst>
          </a:custGeom>
          <a:ln w="12700" cap="flat">
            <a:solidFill>
              <a:schemeClr val="tx1"/>
            </a:solidFill>
            <a:prstDash val="solid"/>
            <a:round/>
          </a:ln>
        </p:spPr>
        <p:txBody>
          <a:bodyPr/>
          <a:lstStyle/>
          <a:p>
            <a:endParaRPr lang="en-GB" noProof="0" dirty="0"/>
          </a:p>
        </p:txBody>
      </p:sp>
      <p:sp>
        <p:nvSpPr>
          <p:cNvPr id="104" name="Freeform 97">
            <a:extLst>
              <a:ext uri="{FF2B5EF4-FFF2-40B4-BE49-F238E27FC236}">
                <a16:creationId xmlns:a16="http://schemas.microsoft.com/office/drawing/2014/main" id="{DBD2270B-6793-4924-216E-2D7CA9ECBAA2}"/>
              </a:ext>
            </a:extLst>
          </p:cNvPr>
          <p:cNvSpPr/>
          <p:nvPr/>
        </p:nvSpPr>
        <p:spPr>
          <a:xfrm>
            <a:off x="7148110" y="4220308"/>
            <a:ext cx="16983" cy="38103"/>
          </a:xfrm>
          <a:custGeom>
            <a:avLst/>
            <a:gdLst>
              <a:gd name="csX0" fmla="*/ 0 w 16983"/>
              <a:gd name="csY0" fmla="*/ 38370 h 38369"/>
              <a:gd name="csX1" fmla="*/ 0 w 16983"/>
              <a:gd name="csY1" fmla="*/ 0 h 38369"/>
            </a:gdLst>
            <a:ahLst/>
            <a:cxnLst>
              <a:cxn ang="0">
                <a:pos x="csX0" y="csY0"/>
              </a:cxn>
              <a:cxn ang="0">
                <a:pos x="csX1" y="csY1"/>
              </a:cxn>
            </a:cxnLst>
            <a:rect l="l" t="t" r="r" b="b"/>
            <a:pathLst>
              <a:path w="16983" h="38369">
                <a:moveTo>
                  <a:pt x="0" y="38370"/>
                </a:moveTo>
                <a:lnTo>
                  <a:pt x="0" y="0"/>
                </a:lnTo>
              </a:path>
            </a:pathLst>
          </a:custGeom>
          <a:ln w="12700" cap="flat">
            <a:solidFill>
              <a:schemeClr val="tx1"/>
            </a:solidFill>
            <a:prstDash val="solid"/>
            <a:round/>
          </a:ln>
        </p:spPr>
        <p:txBody>
          <a:bodyPr/>
          <a:lstStyle/>
          <a:p>
            <a:endParaRPr lang="en-GB" sz="1200" noProof="0" dirty="0"/>
          </a:p>
        </p:txBody>
      </p:sp>
      <p:sp>
        <p:nvSpPr>
          <p:cNvPr id="105" name="Freeform 98">
            <a:extLst>
              <a:ext uri="{FF2B5EF4-FFF2-40B4-BE49-F238E27FC236}">
                <a16:creationId xmlns:a16="http://schemas.microsoft.com/office/drawing/2014/main" id="{A7FC32A7-1659-5C0F-BEC2-DE229F29E9DC}"/>
              </a:ext>
            </a:extLst>
          </p:cNvPr>
          <p:cNvSpPr/>
          <p:nvPr/>
        </p:nvSpPr>
        <p:spPr>
          <a:xfrm>
            <a:off x="7719251" y="4220308"/>
            <a:ext cx="16983" cy="38103"/>
          </a:xfrm>
          <a:custGeom>
            <a:avLst/>
            <a:gdLst>
              <a:gd name="csX0" fmla="*/ 0 w 16983"/>
              <a:gd name="csY0" fmla="*/ 38370 h 38369"/>
              <a:gd name="csX1" fmla="*/ 0 w 16983"/>
              <a:gd name="csY1" fmla="*/ 0 h 38369"/>
            </a:gdLst>
            <a:ahLst/>
            <a:cxnLst>
              <a:cxn ang="0">
                <a:pos x="csX0" y="csY0"/>
              </a:cxn>
              <a:cxn ang="0">
                <a:pos x="csX1" y="csY1"/>
              </a:cxn>
            </a:cxnLst>
            <a:rect l="l" t="t" r="r" b="b"/>
            <a:pathLst>
              <a:path w="16983" h="38369">
                <a:moveTo>
                  <a:pt x="0" y="38370"/>
                </a:moveTo>
                <a:lnTo>
                  <a:pt x="0" y="0"/>
                </a:lnTo>
              </a:path>
            </a:pathLst>
          </a:custGeom>
          <a:ln w="12700" cap="flat">
            <a:solidFill>
              <a:schemeClr val="tx1"/>
            </a:solidFill>
            <a:prstDash val="solid"/>
            <a:round/>
          </a:ln>
        </p:spPr>
        <p:txBody>
          <a:bodyPr/>
          <a:lstStyle/>
          <a:p>
            <a:endParaRPr lang="en-GB" sz="1200" noProof="0" dirty="0"/>
          </a:p>
        </p:txBody>
      </p:sp>
      <p:sp>
        <p:nvSpPr>
          <p:cNvPr id="106" name="Freeform 99">
            <a:extLst>
              <a:ext uri="{FF2B5EF4-FFF2-40B4-BE49-F238E27FC236}">
                <a16:creationId xmlns:a16="http://schemas.microsoft.com/office/drawing/2014/main" id="{80D2DA9F-ACBB-F3AD-EF61-A708AB351837}"/>
              </a:ext>
            </a:extLst>
          </p:cNvPr>
          <p:cNvSpPr/>
          <p:nvPr/>
        </p:nvSpPr>
        <p:spPr>
          <a:xfrm>
            <a:off x="8288694" y="4220308"/>
            <a:ext cx="16983" cy="38103"/>
          </a:xfrm>
          <a:custGeom>
            <a:avLst/>
            <a:gdLst>
              <a:gd name="csX0" fmla="*/ 0 w 16983"/>
              <a:gd name="csY0" fmla="*/ 38370 h 38369"/>
              <a:gd name="csX1" fmla="*/ 0 w 16983"/>
              <a:gd name="csY1" fmla="*/ 0 h 38369"/>
            </a:gdLst>
            <a:ahLst/>
            <a:cxnLst>
              <a:cxn ang="0">
                <a:pos x="csX0" y="csY0"/>
              </a:cxn>
              <a:cxn ang="0">
                <a:pos x="csX1" y="csY1"/>
              </a:cxn>
            </a:cxnLst>
            <a:rect l="l" t="t" r="r" b="b"/>
            <a:pathLst>
              <a:path w="16983" h="38369">
                <a:moveTo>
                  <a:pt x="0" y="38370"/>
                </a:moveTo>
                <a:lnTo>
                  <a:pt x="0" y="0"/>
                </a:lnTo>
              </a:path>
            </a:pathLst>
          </a:custGeom>
          <a:ln w="12700" cap="flat">
            <a:solidFill>
              <a:schemeClr val="tx1"/>
            </a:solidFill>
            <a:prstDash val="solid"/>
            <a:round/>
          </a:ln>
        </p:spPr>
        <p:txBody>
          <a:bodyPr/>
          <a:lstStyle/>
          <a:p>
            <a:endParaRPr lang="en-GB" sz="1200" noProof="0" dirty="0"/>
          </a:p>
        </p:txBody>
      </p:sp>
      <p:sp>
        <p:nvSpPr>
          <p:cNvPr id="107" name="Freeform 100">
            <a:extLst>
              <a:ext uri="{FF2B5EF4-FFF2-40B4-BE49-F238E27FC236}">
                <a16:creationId xmlns:a16="http://schemas.microsoft.com/office/drawing/2014/main" id="{DFC7DA1D-61E8-66DD-86DC-50DD9B7CC4EB}"/>
              </a:ext>
            </a:extLst>
          </p:cNvPr>
          <p:cNvSpPr/>
          <p:nvPr/>
        </p:nvSpPr>
        <p:spPr>
          <a:xfrm>
            <a:off x="8860005" y="4220308"/>
            <a:ext cx="16983" cy="38103"/>
          </a:xfrm>
          <a:custGeom>
            <a:avLst/>
            <a:gdLst>
              <a:gd name="csX0" fmla="*/ 0 w 16983"/>
              <a:gd name="csY0" fmla="*/ 38370 h 38369"/>
              <a:gd name="csX1" fmla="*/ 0 w 16983"/>
              <a:gd name="csY1" fmla="*/ 0 h 38369"/>
            </a:gdLst>
            <a:ahLst/>
            <a:cxnLst>
              <a:cxn ang="0">
                <a:pos x="csX0" y="csY0"/>
              </a:cxn>
              <a:cxn ang="0">
                <a:pos x="csX1" y="csY1"/>
              </a:cxn>
            </a:cxnLst>
            <a:rect l="l" t="t" r="r" b="b"/>
            <a:pathLst>
              <a:path w="16983" h="38369">
                <a:moveTo>
                  <a:pt x="0" y="38370"/>
                </a:moveTo>
                <a:lnTo>
                  <a:pt x="0" y="0"/>
                </a:lnTo>
              </a:path>
            </a:pathLst>
          </a:custGeom>
          <a:ln w="12700" cap="flat">
            <a:solidFill>
              <a:schemeClr val="tx1"/>
            </a:solidFill>
            <a:prstDash val="solid"/>
            <a:round/>
          </a:ln>
        </p:spPr>
        <p:txBody>
          <a:bodyPr/>
          <a:lstStyle/>
          <a:p>
            <a:endParaRPr lang="en-GB" sz="1200" noProof="0" dirty="0"/>
          </a:p>
        </p:txBody>
      </p:sp>
      <p:sp>
        <p:nvSpPr>
          <p:cNvPr id="109" name="Freeform 101">
            <a:extLst>
              <a:ext uri="{FF2B5EF4-FFF2-40B4-BE49-F238E27FC236}">
                <a16:creationId xmlns:a16="http://schemas.microsoft.com/office/drawing/2014/main" id="{CB17EDC9-88B4-6172-54C8-1DB9037E9E3B}"/>
              </a:ext>
            </a:extLst>
          </p:cNvPr>
          <p:cNvSpPr/>
          <p:nvPr/>
        </p:nvSpPr>
        <p:spPr>
          <a:xfrm>
            <a:off x="9429447" y="4220308"/>
            <a:ext cx="16983" cy="38103"/>
          </a:xfrm>
          <a:custGeom>
            <a:avLst/>
            <a:gdLst>
              <a:gd name="csX0" fmla="*/ 0 w 16983"/>
              <a:gd name="csY0" fmla="*/ 38370 h 38369"/>
              <a:gd name="csX1" fmla="*/ 0 w 16983"/>
              <a:gd name="csY1" fmla="*/ 0 h 38369"/>
            </a:gdLst>
            <a:ahLst/>
            <a:cxnLst>
              <a:cxn ang="0">
                <a:pos x="csX0" y="csY0"/>
              </a:cxn>
              <a:cxn ang="0">
                <a:pos x="csX1" y="csY1"/>
              </a:cxn>
            </a:cxnLst>
            <a:rect l="l" t="t" r="r" b="b"/>
            <a:pathLst>
              <a:path w="16983" h="38369">
                <a:moveTo>
                  <a:pt x="0" y="38370"/>
                </a:moveTo>
                <a:lnTo>
                  <a:pt x="0" y="0"/>
                </a:lnTo>
              </a:path>
            </a:pathLst>
          </a:custGeom>
          <a:ln w="12700" cap="flat">
            <a:solidFill>
              <a:schemeClr val="tx1"/>
            </a:solidFill>
            <a:prstDash val="solid"/>
            <a:round/>
          </a:ln>
        </p:spPr>
        <p:txBody>
          <a:bodyPr/>
          <a:lstStyle/>
          <a:p>
            <a:endParaRPr lang="en-GB" sz="1200" noProof="0" dirty="0"/>
          </a:p>
        </p:txBody>
      </p:sp>
      <p:sp>
        <p:nvSpPr>
          <p:cNvPr id="110" name="Freeform 102">
            <a:extLst>
              <a:ext uri="{FF2B5EF4-FFF2-40B4-BE49-F238E27FC236}">
                <a16:creationId xmlns:a16="http://schemas.microsoft.com/office/drawing/2014/main" id="{E2BC3F89-FF33-F4B7-ABC7-AA5E00F81ACA}"/>
              </a:ext>
            </a:extLst>
          </p:cNvPr>
          <p:cNvSpPr/>
          <p:nvPr/>
        </p:nvSpPr>
        <p:spPr>
          <a:xfrm>
            <a:off x="10000588" y="4220308"/>
            <a:ext cx="16983" cy="38103"/>
          </a:xfrm>
          <a:custGeom>
            <a:avLst/>
            <a:gdLst>
              <a:gd name="csX0" fmla="*/ 0 w 16983"/>
              <a:gd name="csY0" fmla="*/ 38370 h 38369"/>
              <a:gd name="csX1" fmla="*/ 0 w 16983"/>
              <a:gd name="csY1" fmla="*/ 0 h 38369"/>
            </a:gdLst>
            <a:ahLst/>
            <a:cxnLst>
              <a:cxn ang="0">
                <a:pos x="csX0" y="csY0"/>
              </a:cxn>
              <a:cxn ang="0">
                <a:pos x="csX1" y="csY1"/>
              </a:cxn>
            </a:cxnLst>
            <a:rect l="l" t="t" r="r" b="b"/>
            <a:pathLst>
              <a:path w="16983" h="38369">
                <a:moveTo>
                  <a:pt x="0" y="38370"/>
                </a:moveTo>
                <a:lnTo>
                  <a:pt x="0" y="0"/>
                </a:lnTo>
              </a:path>
            </a:pathLst>
          </a:custGeom>
          <a:ln w="12700" cap="flat">
            <a:solidFill>
              <a:schemeClr val="tx1"/>
            </a:solidFill>
            <a:prstDash val="solid"/>
            <a:round/>
          </a:ln>
        </p:spPr>
        <p:txBody>
          <a:bodyPr/>
          <a:lstStyle/>
          <a:p>
            <a:endParaRPr lang="en-GB" sz="1200" noProof="0" dirty="0"/>
          </a:p>
        </p:txBody>
      </p:sp>
      <p:sp>
        <p:nvSpPr>
          <p:cNvPr id="111" name="Freeform 103">
            <a:extLst>
              <a:ext uri="{FF2B5EF4-FFF2-40B4-BE49-F238E27FC236}">
                <a16:creationId xmlns:a16="http://schemas.microsoft.com/office/drawing/2014/main" id="{9750CF12-3342-489D-A573-78598F3C293E}"/>
              </a:ext>
            </a:extLst>
          </p:cNvPr>
          <p:cNvSpPr/>
          <p:nvPr/>
        </p:nvSpPr>
        <p:spPr>
          <a:xfrm>
            <a:off x="10570201" y="4220308"/>
            <a:ext cx="16983" cy="38103"/>
          </a:xfrm>
          <a:custGeom>
            <a:avLst/>
            <a:gdLst>
              <a:gd name="csX0" fmla="*/ 0 w 16983"/>
              <a:gd name="csY0" fmla="*/ 38370 h 38369"/>
              <a:gd name="csX1" fmla="*/ 0 w 16983"/>
              <a:gd name="csY1" fmla="*/ 0 h 38369"/>
            </a:gdLst>
            <a:ahLst/>
            <a:cxnLst>
              <a:cxn ang="0">
                <a:pos x="csX0" y="csY0"/>
              </a:cxn>
              <a:cxn ang="0">
                <a:pos x="csX1" y="csY1"/>
              </a:cxn>
            </a:cxnLst>
            <a:rect l="l" t="t" r="r" b="b"/>
            <a:pathLst>
              <a:path w="16983" h="38369">
                <a:moveTo>
                  <a:pt x="0" y="38370"/>
                </a:moveTo>
                <a:lnTo>
                  <a:pt x="0" y="0"/>
                </a:lnTo>
              </a:path>
            </a:pathLst>
          </a:custGeom>
          <a:ln w="12700" cap="flat">
            <a:solidFill>
              <a:schemeClr val="tx1"/>
            </a:solidFill>
            <a:prstDash val="solid"/>
            <a:round/>
          </a:ln>
        </p:spPr>
        <p:txBody>
          <a:bodyPr/>
          <a:lstStyle/>
          <a:p>
            <a:endParaRPr lang="en-GB" sz="1200" noProof="0" dirty="0"/>
          </a:p>
        </p:txBody>
      </p:sp>
      <p:sp>
        <p:nvSpPr>
          <p:cNvPr id="112" name="Freeform 104">
            <a:extLst>
              <a:ext uri="{FF2B5EF4-FFF2-40B4-BE49-F238E27FC236}">
                <a16:creationId xmlns:a16="http://schemas.microsoft.com/office/drawing/2014/main" id="{4833E82B-21CA-AC47-F9AB-78DB0FC5AF7F}"/>
              </a:ext>
            </a:extLst>
          </p:cNvPr>
          <p:cNvSpPr/>
          <p:nvPr/>
        </p:nvSpPr>
        <p:spPr>
          <a:xfrm>
            <a:off x="11141511" y="4220308"/>
            <a:ext cx="16983" cy="38103"/>
          </a:xfrm>
          <a:custGeom>
            <a:avLst/>
            <a:gdLst>
              <a:gd name="csX0" fmla="*/ 0 w 16983"/>
              <a:gd name="csY0" fmla="*/ 38370 h 38369"/>
              <a:gd name="csX1" fmla="*/ 0 w 16983"/>
              <a:gd name="csY1" fmla="*/ 0 h 38369"/>
            </a:gdLst>
            <a:ahLst/>
            <a:cxnLst>
              <a:cxn ang="0">
                <a:pos x="csX0" y="csY0"/>
              </a:cxn>
              <a:cxn ang="0">
                <a:pos x="csX1" y="csY1"/>
              </a:cxn>
            </a:cxnLst>
            <a:rect l="l" t="t" r="r" b="b"/>
            <a:pathLst>
              <a:path w="16983" h="38369">
                <a:moveTo>
                  <a:pt x="0" y="38370"/>
                </a:moveTo>
                <a:lnTo>
                  <a:pt x="0" y="0"/>
                </a:lnTo>
              </a:path>
            </a:pathLst>
          </a:custGeom>
          <a:ln w="12700" cap="flat">
            <a:solidFill>
              <a:schemeClr val="tx1"/>
            </a:solidFill>
            <a:prstDash val="solid"/>
            <a:round/>
          </a:ln>
        </p:spPr>
        <p:txBody>
          <a:bodyPr/>
          <a:lstStyle/>
          <a:p>
            <a:endParaRPr lang="en-GB" noProof="0" dirty="0"/>
          </a:p>
        </p:txBody>
      </p:sp>
      <p:sp>
        <p:nvSpPr>
          <p:cNvPr id="113" name="TextBox 112">
            <a:extLst>
              <a:ext uri="{FF2B5EF4-FFF2-40B4-BE49-F238E27FC236}">
                <a16:creationId xmlns:a16="http://schemas.microsoft.com/office/drawing/2014/main" id="{AF9894C9-A5B8-57F8-258C-DDCF6BE0E9D0}"/>
              </a:ext>
            </a:extLst>
          </p:cNvPr>
          <p:cNvSpPr txBox="1"/>
          <p:nvPr/>
        </p:nvSpPr>
        <p:spPr>
          <a:xfrm>
            <a:off x="6795980" y="1920994"/>
            <a:ext cx="354584" cy="275081"/>
          </a:xfrm>
          <a:prstGeom prst="rect">
            <a:avLst/>
          </a:prstGeom>
          <a:noFill/>
        </p:spPr>
        <p:txBody>
          <a:bodyPr vert="horz" wrap="none" lIns="91440" tIns="45720" rIns="91440" bIns="45720" rtlCol="0">
            <a:spAutoFit/>
          </a:bodyPr>
          <a:lstStyle/>
          <a:p>
            <a:pPr algn="l">
              <a:spcBef>
                <a:spcPts val="600"/>
              </a:spcBef>
            </a:pPr>
            <a:r>
              <a:rPr lang="en-GB" sz="1200" spc="0" baseline="0" noProof="0" dirty="0">
                <a:ln/>
                <a:latin typeface="Arial"/>
                <a:cs typeface="Arial"/>
                <a:sym typeface="Arial"/>
                <a:rtl val="0"/>
              </a:rPr>
              <a:t>40</a:t>
            </a:r>
          </a:p>
        </p:txBody>
      </p:sp>
      <p:sp>
        <p:nvSpPr>
          <p:cNvPr id="114" name="TextBox 113">
            <a:extLst>
              <a:ext uri="{FF2B5EF4-FFF2-40B4-BE49-F238E27FC236}">
                <a16:creationId xmlns:a16="http://schemas.microsoft.com/office/drawing/2014/main" id="{022348D8-5727-D95C-A22B-3C08F5F2F1CD}"/>
              </a:ext>
            </a:extLst>
          </p:cNvPr>
          <p:cNvSpPr txBox="1"/>
          <p:nvPr/>
        </p:nvSpPr>
        <p:spPr>
          <a:xfrm>
            <a:off x="6795980" y="3005194"/>
            <a:ext cx="354584" cy="275081"/>
          </a:xfrm>
          <a:prstGeom prst="rect">
            <a:avLst/>
          </a:prstGeom>
          <a:noFill/>
        </p:spPr>
        <p:txBody>
          <a:bodyPr vert="horz" wrap="none" lIns="91440" tIns="45720" rIns="91440" bIns="45720" rtlCol="0">
            <a:spAutoFit/>
          </a:bodyPr>
          <a:lstStyle/>
          <a:p>
            <a:pPr algn="l">
              <a:spcBef>
                <a:spcPts val="600"/>
              </a:spcBef>
            </a:pPr>
            <a:r>
              <a:rPr lang="en-GB" sz="1200" spc="0" baseline="0" noProof="0" dirty="0">
                <a:ln/>
                <a:latin typeface="Arial"/>
                <a:cs typeface="Arial"/>
                <a:sym typeface="Arial"/>
                <a:rtl val="0"/>
              </a:rPr>
              <a:t>20</a:t>
            </a:r>
          </a:p>
        </p:txBody>
      </p:sp>
      <p:sp>
        <p:nvSpPr>
          <p:cNvPr id="115" name="TextBox 114">
            <a:extLst>
              <a:ext uri="{FF2B5EF4-FFF2-40B4-BE49-F238E27FC236}">
                <a16:creationId xmlns:a16="http://schemas.microsoft.com/office/drawing/2014/main" id="{A8404A24-9E54-11C5-E302-0A553BF81785}"/>
              </a:ext>
            </a:extLst>
          </p:cNvPr>
          <p:cNvSpPr txBox="1"/>
          <p:nvPr/>
        </p:nvSpPr>
        <p:spPr>
          <a:xfrm>
            <a:off x="6795980" y="2463178"/>
            <a:ext cx="354584" cy="275081"/>
          </a:xfrm>
          <a:prstGeom prst="rect">
            <a:avLst/>
          </a:prstGeom>
          <a:noFill/>
        </p:spPr>
        <p:txBody>
          <a:bodyPr vert="horz" wrap="none" lIns="91440" tIns="45720" rIns="91440" bIns="45720" rtlCol="0">
            <a:spAutoFit/>
          </a:bodyPr>
          <a:lstStyle/>
          <a:p>
            <a:pPr algn="l">
              <a:spcBef>
                <a:spcPts val="600"/>
              </a:spcBef>
            </a:pPr>
            <a:r>
              <a:rPr lang="en-GB" sz="1200" spc="0" baseline="0" noProof="0" dirty="0">
                <a:ln/>
                <a:latin typeface="Arial"/>
                <a:cs typeface="Arial"/>
                <a:sym typeface="Arial"/>
                <a:rtl val="0"/>
              </a:rPr>
              <a:t>30</a:t>
            </a:r>
          </a:p>
        </p:txBody>
      </p:sp>
      <p:sp>
        <p:nvSpPr>
          <p:cNvPr id="116" name="TextBox 115">
            <a:extLst>
              <a:ext uri="{FF2B5EF4-FFF2-40B4-BE49-F238E27FC236}">
                <a16:creationId xmlns:a16="http://schemas.microsoft.com/office/drawing/2014/main" id="{1D94FF75-3D93-B0FF-3CC8-85A7567738F8}"/>
              </a:ext>
            </a:extLst>
          </p:cNvPr>
          <p:cNvSpPr txBox="1"/>
          <p:nvPr/>
        </p:nvSpPr>
        <p:spPr>
          <a:xfrm>
            <a:off x="6795980" y="3547211"/>
            <a:ext cx="354584" cy="275081"/>
          </a:xfrm>
          <a:prstGeom prst="rect">
            <a:avLst/>
          </a:prstGeom>
          <a:noFill/>
        </p:spPr>
        <p:txBody>
          <a:bodyPr vert="horz" wrap="none" lIns="91440" tIns="45720" rIns="91440" bIns="45720" rtlCol="0">
            <a:spAutoFit/>
          </a:bodyPr>
          <a:lstStyle/>
          <a:p>
            <a:pPr algn="l">
              <a:spcBef>
                <a:spcPts val="600"/>
              </a:spcBef>
            </a:pPr>
            <a:r>
              <a:rPr lang="en-GB" sz="1200" spc="0" baseline="0" noProof="0" dirty="0">
                <a:ln/>
                <a:latin typeface="Arial"/>
                <a:cs typeface="Arial"/>
                <a:sym typeface="Arial"/>
                <a:rtl val="0"/>
              </a:rPr>
              <a:t>10</a:t>
            </a:r>
          </a:p>
        </p:txBody>
      </p:sp>
      <p:sp>
        <p:nvSpPr>
          <p:cNvPr id="117" name="TextBox 116">
            <a:extLst>
              <a:ext uri="{FF2B5EF4-FFF2-40B4-BE49-F238E27FC236}">
                <a16:creationId xmlns:a16="http://schemas.microsoft.com/office/drawing/2014/main" id="{0346E642-76E0-DF0C-943A-EE13979133F6}"/>
              </a:ext>
            </a:extLst>
          </p:cNvPr>
          <p:cNvSpPr txBox="1"/>
          <p:nvPr/>
        </p:nvSpPr>
        <p:spPr>
          <a:xfrm>
            <a:off x="7001475" y="4244329"/>
            <a:ext cx="276198" cy="276086"/>
          </a:xfrm>
          <a:prstGeom prst="rect">
            <a:avLst/>
          </a:prstGeom>
          <a:noFill/>
        </p:spPr>
        <p:txBody>
          <a:bodyPr vert="horz" wrap="none" lIns="91440" tIns="45720" rIns="91440" bIns="45720" rtlCol="0">
            <a:spAutoFit/>
          </a:bodyPr>
          <a:lstStyle/>
          <a:p>
            <a:pPr algn="l">
              <a:spcBef>
                <a:spcPts val="600"/>
              </a:spcBef>
            </a:pPr>
            <a:r>
              <a:rPr lang="en-GB" sz="1200" spc="0" baseline="0" noProof="0" dirty="0">
                <a:ln/>
                <a:latin typeface="Arial"/>
                <a:cs typeface="Arial"/>
                <a:sym typeface="Arial"/>
                <a:rtl val="0"/>
              </a:rPr>
              <a:t>0</a:t>
            </a:r>
          </a:p>
        </p:txBody>
      </p:sp>
      <p:sp>
        <p:nvSpPr>
          <p:cNvPr id="118" name="TextBox 117">
            <a:extLst>
              <a:ext uri="{FF2B5EF4-FFF2-40B4-BE49-F238E27FC236}">
                <a16:creationId xmlns:a16="http://schemas.microsoft.com/office/drawing/2014/main" id="{6F9EB96E-DE94-444E-43BF-A0AC1D314286}"/>
              </a:ext>
            </a:extLst>
          </p:cNvPr>
          <p:cNvSpPr txBox="1"/>
          <p:nvPr/>
        </p:nvSpPr>
        <p:spPr>
          <a:xfrm>
            <a:off x="7579815" y="4244329"/>
            <a:ext cx="276198" cy="276086"/>
          </a:xfrm>
          <a:prstGeom prst="rect">
            <a:avLst/>
          </a:prstGeom>
          <a:noFill/>
        </p:spPr>
        <p:txBody>
          <a:bodyPr vert="horz" wrap="none" lIns="91440" tIns="45720" rIns="91440" bIns="45720" rtlCol="0">
            <a:spAutoFit/>
          </a:bodyPr>
          <a:lstStyle/>
          <a:p>
            <a:pPr algn="l">
              <a:spcBef>
                <a:spcPts val="600"/>
              </a:spcBef>
            </a:pPr>
            <a:r>
              <a:rPr lang="en-GB" sz="1200" spc="0" baseline="0" noProof="0" dirty="0">
                <a:ln/>
                <a:latin typeface="Arial"/>
                <a:cs typeface="Arial"/>
                <a:sym typeface="Arial"/>
                <a:rtl val="0"/>
              </a:rPr>
              <a:t>6</a:t>
            </a:r>
          </a:p>
        </p:txBody>
      </p:sp>
      <p:sp>
        <p:nvSpPr>
          <p:cNvPr id="119" name="TextBox 118">
            <a:extLst>
              <a:ext uri="{FF2B5EF4-FFF2-40B4-BE49-F238E27FC236}">
                <a16:creationId xmlns:a16="http://schemas.microsoft.com/office/drawing/2014/main" id="{74857218-F61D-01AF-6208-99F09D60A73F}"/>
              </a:ext>
            </a:extLst>
          </p:cNvPr>
          <p:cNvSpPr txBox="1"/>
          <p:nvPr/>
        </p:nvSpPr>
        <p:spPr>
          <a:xfrm>
            <a:off x="8111061" y="4244329"/>
            <a:ext cx="354584" cy="275081"/>
          </a:xfrm>
          <a:prstGeom prst="rect">
            <a:avLst/>
          </a:prstGeom>
          <a:noFill/>
        </p:spPr>
        <p:txBody>
          <a:bodyPr vert="horz" wrap="none" lIns="91440" tIns="45720" rIns="91440" bIns="45720" rtlCol="0">
            <a:spAutoFit/>
          </a:bodyPr>
          <a:lstStyle/>
          <a:p>
            <a:pPr algn="l">
              <a:spcBef>
                <a:spcPts val="600"/>
              </a:spcBef>
            </a:pPr>
            <a:r>
              <a:rPr lang="en-GB" sz="1200" spc="0" baseline="0" noProof="0" dirty="0">
                <a:ln/>
                <a:latin typeface="Arial"/>
                <a:cs typeface="Arial"/>
                <a:sym typeface="Arial"/>
                <a:rtl val="0"/>
              </a:rPr>
              <a:t>12</a:t>
            </a:r>
          </a:p>
        </p:txBody>
      </p:sp>
      <p:sp>
        <p:nvSpPr>
          <p:cNvPr id="120" name="TextBox 119">
            <a:extLst>
              <a:ext uri="{FF2B5EF4-FFF2-40B4-BE49-F238E27FC236}">
                <a16:creationId xmlns:a16="http://schemas.microsoft.com/office/drawing/2014/main" id="{6B78E413-D461-6C0C-9F41-DC83DB5649A5}"/>
              </a:ext>
            </a:extLst>
          </p:cNvPr>
          <p:cNvSpPr txBox="1"/>
          <p:nvPr/>
        </p:nvSpPr>
        <p:spPr>
          <a:xfrm>
            <a:off x="8681352" y="4244329"/>
            <a:ext cx="354584" cy="275081"/>
          </a:xfrm>
          <a:prstGeom prst="rect">
            <a:avLst/>
          </a:prstGeom>
          <a:noFill/>
        </p:spPr>
        <p:txBody>
          <a:bodyPr vert="horz" wrap="none" lIns="91440" tIns="45720" rIns="91440" bIns="45720" rtlCol="0">
            <a:spAutoFit/>
          </a:bodyPr>
          <a:lstStyle/>
          <a:p>
            <a:pPr algn="l">
              <a:spcBef>
                <a:spcPts val="600"/>
              </a:spcBef>
            </a:pPr>
            <a:r>
              <a:rPr lang="en-GB" sz="1200" spc="0" baseline="0" noProof="0" dirty="0">
                <a:ln/>
                <a:latin typeface="Arial"/>
                <a:cs typeface="Arial"/>
                <a:sym typeface="Arial"/>
                <a:rtl val="0"/>
              </a:rPr>
              <a:t>18</a:t>
            </a:r>
          </a:p>
        </p:txBody>
      </p:sp>
      <p:sp>
        <p:nvSpPr>
          <p:cNvPr id="121" name="TextBox 120">
            <a:extLst>
              <a:ext uri="{FF2B5EF4-FFF2-40B4-BE49-F238E27FC236}">
                <a16:creationId xmlns:a16="http://schemas.microsoft.com/office/drawing/2014/main" id="{6BAB6860-EDAC-6E0D-4F91-B48E3479A514}"/>
              </a:ext>
            </a:extLst>
          </p:cNvPr>
          <p:cNvSpPr txBox="1"/>
          <p:nvPr/>
        </p:nvSpPr>
        <p:spPr>
          <a:xfrm>
            <a:off x="9818983" y="4244329"/>
            <a:ext cx="354584" cy="275081"/>
          </a:xfrm>
          <a:prstGeom prst="rect">
            <a:avLst/>
          </a:prstGeom>
          <a:noFill/>
        </p:spPr>
        <p:txBody>
          <a:bodyPr vert="horz" wrap="none" lIns="91440" tIns="45720" rIns="91440" bIns="45720" rtlCol="0">
            <a:spAutoFit/>
          </a:bodyPr>
          <a:lstStyle/>
          <a:p>
            <a:pPr algn="l">
              <a:spcBef>
                <a:spcPts val="600"/>
              </a:spcBef>
            </a:pPr>
            <a:r>
              <a:rPr lang="en-GB" sz="1200" spc="0" baseline="0" noProof="0" dirty="0">
                <a:ln/>
                <a:latin typeface="Arial"/>
                <a:cs typeface="Arial"/>
                <a:sym typeface="Arial"/>
                <a:rtl val="0"/>
              </a:rPr>
              <a:t>30</a:t>
            </a:r>
          </a:p>
        </p:txBody>
      </p:sp>
      <p:sp>
        <p:nvSpPr>
          <p:cNvPr id="122" name="TextBox 121">
            <a:extLst>
              <a:ext uri="{FF2B5EF4-FFF2-40B4-BE49-F238E27FC236}">
                <a16:creationId xmlns:a16="http://schemas.microsoft.com/office/drawing/2014/main" id="{61798E97-FD93-1349-CD78-770C532CB5BD}"/>
              </a:ext>
            </a:extLst>
          </p:cNvPr>
          <p:cNvSpPr txBox="1"/>
          <p:nvPr/>
        </p:nvSpPr>
        <p:spPr>
          <a:xfrm>
            <a:off x="10954523" y="4244329"/>
            <a:ext cx="354584" cy="276999"/>
          </a:xfrm>
          <a:prstGeom prst="rect">
            <a:avLst/>
          </a:prstGeom>
          <a:noFill/>
        </p:spPr>
        <p:txBody>
          <a:bodyPr vert="horz" wrap="none" lIns="91440" tIns="45720" rIns="91440" bIns="45720" rtlCol="0">
            <a:spAutoFit/>
          </a:bodyPr>
          <a:lstStyle/>
          <a:p>
            <a:pPr algn="l">
              <a:spcBef>
                <a:spcPts val="600"/>
              </a:spcBef>
            </a:pPr>
            <a:r>
              <a:rPr lang="en-GB" sz="1200" spc="0" baseline="0" noProof="0" dirty="0">
                <a:ln/>
                <a:latin typeface="Arial"/>
                <a:cs typeface="Arial"/>
                <a:sym typeface="Arial"/>
                <a:rtl val="0"/>
              </a:rPr>
              <a:t>42</a:t>
            </a:r>
          </a:p>
        </p:txBody>
      </p:sp>
      <p:sp>
        <p:nvSpPr>
          <p:cNvPr id="123" name="TextBox 122">
            <a:extLst>
              <a:ext uri="{FF2B5EF4-FFF2-40B4-BE49-F238E27FC236}">
                <a16:creationId xmlns:a16="http://schemas.microsoft.com/office/drawing/2014/main" id="{1B66E6BE-87C3-3754-8B49-67EA00772C48}"/>
              </a:ext>
            </a:extLst>
          </p:cNvPr>
          <p:cNvSpPr txBox="1"/>
          <p:nvPr/>
        </p:nvSpPr>
        <p:spPr>
          <a:xfrm>
            <a:off x="9248691" y="4244329"/>
            <a:ext cx="354584" cy="275081"/>
          </a:xfrm>
          <a:prstGeom prst="rect">
            <a:avLst/>
          </a:prstGeom>
          <a:noFill/>
        </p:spPr>
        <p:txBody>
          <a:bodyPr vert="horz" wrap="none" lIns="91440" tIns="45720" rIns="91440" bIns="45720" rtlCol="0">
            <a:spAutoFit/>
          </a:bodyPr>
          <a:lstStyle/>
          <a:p>
            <a:pPr algn="l">
              <a:spcBef>
                <a:spcPts val="600"/>
              </a:spcBef>
            </a:pPr>
            <a:r>
              <a:rPr lang="en-GB" sz="1200" spc="0" baseline="0" noProof="0" dirty="0">
                <a:ln/>
                <a:latin typeface="Arial"/>
                <a:cs typeface="Arial"/>
                <a:sym typeface="Arial"/>
                <a:rtl val="0"/>
              </a:rPr>
              <a:t>24</a:t>
            </a:r>
          </a:p>
        </p:txBody>
      </p:sp>
      <p:sp>
        <p:nvSpPr>
          <p:cNvPr id="124" name="TextBox 123">
            <a:extLst>
              <a:ext uri="{FF2B5EF4-FFF2-40B4-BE49-F238E27FC236}">
                <a16:creationId xmlns:a16="http://schemas.microsoft.com/office/drawing/2014/main" id="{99F34A2B-8A8B-79CE-A855-BABB7500CB49}"/>
              </a:ext>
            </a:extLst>
          </p:cNvPr>
          <p:cNvSpPr txBox="1"/>
          <p:nvPr/>
        </p:nvSpPr>
        <p:spPr>
          <a:xfrm>
            <a:off x="10389105" y="4244329"/>
            <a:ext cx="354584" cy="276999"/>
          </a:xfrm>
          <a:prstGeom prst="rect">
            <a:avLst/>
          </a:prstGeom>
          <a:noFill/>
        </p:spPr>
        <p:txBody>
          <a:bodyPr vert="horz" wrap="none" lIns="91440" tIns="45720" rIns="91440" bIns="45720" rtlCol="0">
            <a:spAutoFit/>
          </a:bodyPr>
          <a:lstStyle/>
          <a:p>
            <a:pPr algn="l">
              <a:spcBef>
                <a:spcPts val="600"/>
              </a:spcBef>
            </a:pPr>
            <a:r>
              <a:rPr lang="en-GB" sz="1200" spc="0" baseline="0" noProof="0" dirty="0">
                <a:ln/>
                <a:latin typeface="Arial"/>
                <a:cs typeface="Arial"/>
                <a:sym typeface="Arial"/>
                <a:rtl val="0"/>
              </a:rPr>
              <a:t>36</a:t>
            </a:r>
          </a:p>
        </p:txBody>
      </p:sp>
      <p:sp>
        <p:nvSpPr>
          <p:cNvPr id="125" name="TextBox 124">
            <a:extLst>
              <a:ext uri="{FF2B5EF4-FFF2-40B4-BE49-F238E27FC236}">
                <a16:creationId xmlns:a16="http://schemas.microsoft.com/office/drawing/2014/main" id="{23A761BB-CA7E-1F9B-72FA-162B08FEC8AA}"/>
              </a:ext>
            </a:extLst>
          </p:cNvPr>
          <p:cNvSpPr txBox="1"/>
          <p:nvPr/>
        </p:nvSpPr>
        <p:spPr>
          <a:xfrm rot="16200000">
            <a:off x="5420071" y="2993161"/>
            <a:ext cx="2253499" cy="276999"/>
          </a:xfrm>
          <a:prstGeom prst="rect">
            <a:avLst/>
          </a:prstGeom>
          <a:noFill/>
        </p:spPr>
        <p:txBody>
          <a:bodyPr vert="horz" wrap="square" lIns="91440" tIns="45720" rIns="91440" bIns="45720" rtlCol="0">
            <a:spAutoFit/>
          </a:bodyPr>
          <a:lstStyle/>
          <a:p>
            <a:pPr algn="ctr">
              <a:spcBef>
                <a:spcPts val="600"/>
              </a:spcBef>
            </a:pPr>
            <a:r>
              <a:rPr lang="en-GB" sz="1200" b="1" noProof="0" dirty="0">
                <a:solidFill>
                  <a:srgbClr val="53585A"/>
                </a:solidFill>
                <a:latin typeface="Arial" panose="020B0604020202020204" pitchFamily="34" charset="0"/>
                <a:ea typeface="+mn-ea"/>
                <a:cs typeface="Arial" panose="020B0604020202020204" pitchFamily="34" charset="0"/>
                <a:sym typeface="Arial"/>
              </a:rPr>
              <a:t>Cumulative incidence (%)</a:t>
            </a:r>
          </a:p>
        </p:txBody>
      </p:sp>
      <p:sp>
        <p:nvSpPr>
          <p:cNvPr id="126" name="TextBox 125">
            <a:extLst>
              <a:ext uri="{FF2B5EF4-FFF2-40B4-BE49-F238E27FC236}">
                <a16:creationId xmlns:a16="http://schemas.microsoft.com/office/drawing/2014/main" id="{BA5FAF98-D4B3-0AA4-08F3-3830B78AC6F6}"/>
              </a:ext>
            </a:extLst>
          </p:cNvPr>
          <p:cNvSpPr txBox="1"/>
          <p:nvPr/>
        </p:nvSpPr>
        <p:spPr>
          <a:xfrm>
            <a:off x="6889217" y="4089396"/>
            <a:ext cx="276198" cy="276086"/>
          </a:xfrm>
          <a:prstGeom prst="rect">
            <a:avLst/>
          </a:prstGeom>
          <a:noFill/>
        </p:spPr>
        <p:txBody>
          <a:bodyPr vert="horz" wrap="none" lIns="91440" tIns="45720" rIns="91440" bIns="45720" rtlCol="0">
            <a:spAutoFit/>
          </a:bodyPr>
          <a:lstStyle/>
          <a:p>
            <a:pPr algn="l">
              <a:spcBef>
                <a:spcPts val="600"/>
              </a:spcBef>
            </a:pPr>
            <a:r>
              <a:rPr lang="en-GB" sz="1200" spc="0" baseline="0" noProof="0" dirty="0">
                <a:ln/>
                <a:latin typeface="Arial"/>
                <a:cs typeface="Arial"/>
                <a:sym typeface="Arial"/>
                <a:rtl val="0"/>
              </a:rPr>
              <a:t>0</a:t>
            </a:r>
          </a:p>
        </p:txBody>
      </p:sp>
      <p:sp>
        <p:nvSpPr>
          <p:cNvPr id="127" name="Freeform 119">
            <a:extLst>
              <a:ext uri="{FF2B5EF4-FFF2-40B4-BE49-F238E27FC236}">
                <a16:creationId xmlns:a16="http://schemas.microsoft.com/office/drawing/2014/main" id="{9B8340B0-1663-1406-1304-7EC676FA49B6}"/>
              </a:ext>
            </a:extLst>
          </p:cNvPr>
          <p:cNvSpPr/>
          <p:nvPr/>
        </p:nvSpPr>
        <p:spPr>
          <a:xfrm>
            <a:off x="7148110" y="2432778"/>
            <a:ext cx="4176308" cy="1789377"/>
          </a:xfrm>
          <a:custGeom>
            <a:avLst/>
            <a:gdLst>
              <a:gd name="csX0" fmla="*/ 0 w 4176308"/>
              <a:gd name="csY0" fmla="*/ 1801856 h 1801856"/>
              <a:gd name="csX1" fmla="*/ 166434 w 4176308"/>
              <a:gd name="csY1" fmla="*/ 1801856 h 1801856"/>
              <a:gd name="csX2" fmla="*/ 168133 w 4176308"/>
              <a:gd name="csY2" fmla="*/ 1801856 h 1801856"/>
              <a:gd name="csX3" fmla="*/ 266295 w 4176308"/>
              <a:gd name="csY3" fmla="*/ 1801856 h 1801856"/>
              <a:gd name="csX4" fmla="*/ 267993 w 4176308"/>
              <a:gd name="csY4" fmla="*/ 1801856 h 1801856"/>
              <a:gd name="csX5" fmla="*/ 490641 w 4176308"/>
              <a:gd name="csY5" fmla="*/ 1801856 h 1801856"/>
              <a:gd name="csX6" fmla="*/ 492339 w 4176308"/>
              <a:gd name="csY6" fmla="*/ 1801856 h 1801856"/>
              <a:gd name="csX7" fmla="*/ 543119 w 4176308"/>
              <a:gd name="csY7" fmla="*/ 1801856 h 1801856"/>
              <a:gd name="csX8" fmla="*/ 544817 w 4176308"/>
              <a:gd name="csY8" fmla="*/ 1801856 h 1801856"/>
              <a:gd name="csX9" fmla="*/ 550082 w 4176308"/>
              <a:gd name="csY9" fmla="*/ 1801856 h 1801856"/>
              <a:gd name="csX10" fmla="*/ 550082 w 4176308"/>
              <a:gd name="csY10" fmla="*/ 1775826 h 1801856"/>
              <a:gd name="csX11" fmla="*/ 562310 w 4176308"/>
              <a:gd name="csY11" fmla="*/ 1775826 h 1801856"/>
              <a:gd name="csX12" fmla="*/ 564178 w 4176308"/>
              <a:gd name="csY12" fmla="*/ 1775826 h 1801856"/>
              <a:gd name="csX13" fmla="*/ 565876 w 4176308"/>
              <a:gd name="csY13" fmla="*/ 1775826 h 1801856"/>
              <a:gd name="csX14" fmla="*/ 567575 w 4176308"/>
              <a:gd name="csY14" fmla="*/ 1775826 h 1801856"/>
              <a:gd name="csX15" fmla="*/ 600861 w 4176308"/>
              <a:gd name="csY15" fmla="*/ 1775826 h 1801856"/>
              <a:gd name="csX16" fmla="*/ 602729 w 4176308"/>
              <a:gd name="csY16" fmla="*/ 1775826 h 1801856"/>
              <a:gd name="csX17" fmla="*/ 758634 w 4176308"/>
              <a:gd name="csY17" fmla="*/ 1775826 h 1801856"/>
              <a:gd name="csX18" fmla="*/ 760333 w 4176308"/>
              <a:gd name="csY18" fmla="*/ 1775826 h 1801856"/>
              <a:gd name="csX19" fmla="*/ 834039 w 4176308"/>
              <a:gd name="csY19" fmla="*/ 1775826 h 1801856"/>
              <a:gd name="csX20" fmla="*/ 834039 w 4176308"/>
              <a:gd name="csY20" fmla="*/ 1751316 h 1801856"/>
              <a:gd name="csX21" fmla="*/ 858495 w 4176308"/>
              <a:gd name="csY21" fmla="*/ 1751316 h 1801856"/>
              <a:gd name="csX22" fmla="*/ 860193 w 4176308"/>
              <a:gd name="csY22" fmla="*/ 1751316 h 1801856"/>
              <a:gd name="csX23" fmla="*/ 1024929 w 4176308"/>
              <a:gd name="csY23" fmla="*/ 1751316 h 1801856"/>
              <a:gd name="csX24" fmla="*/ 1026797 w 4176308"/>
              <a:gd name="csY24" fmla="*/ 1751316 h 1801856"/>
              <a:gd name="csX25" fmla="*/ 1108995 w 4176308"/>
              <a:gd name="csY25" fmla="*/ 1751316 h 1801856"/>
              <a:gd name="csX26" fmla="*/ 1108995 w 4176308"/>
              <a:gd name="csY26" fmla="*/ 1725286 h 1801856"/>
              <a:gd name="csX27" fmla="*/ 1116128 w 4176308"/>
              <a:gd name="csY27" fmla="*/ 1725286 h 1801856"/>
              <a:gd name="csX28" fmla="*/ 1116128 w 4176308"/>
              <a:gd name="csY28" fmla="*/ 1700777 h 1801856"/>
              <a:gd name="csX29" fmla="*/ 1489246 w 4176308"/>
              <a:gd name="csY29" fmla="*/ 1700777 h 1801856"/>
              <a:gd name="csX30" fmla="*/ 1489246 w 4176308"/>
              <a:gd name="csY30" fmla="*/ 1650237 h 1801856"/>
              <a:gd name="csX31" fmla="*/ 1520835 w 4176308"/>
              <a:gd name="csY31" fmla="*/ 1650237 h 1801856"/>
              <a:gd name="csX32" fmla="*/ 1520835 w 4176308"/>
              <a:gd name="csY32" fmla="*/ 1624037 h 1801856"/>
              <a:gd name="csX33" fmla="*/ 1536629 w 4176308"/>
              <a:gd name="csY33" fmla="*/ 1624037 h 1801856"/>
              <a:gd name="csX34" fmla="*/ 1536629 w 4176308"/>
              <a:gd name="csY34" fmla="*/ 1598007 h 1801856"/>
              <a:gd name="csX35" fmla="*/ 1620695 w 4176308"/>
              <a:gd name="csY35" fmla="*/ 1598007 h 1801856"/>
              <a:gd name="csX36" fmla="*/ 1620695 w 4176308"/>
              <a:gd name="csY36" fmla="*/ 1573666 h 1801856"/>
              <a:gd name="csX37" fmla="*/ 1675041 w 4176308"/>
              <a:gd name="csY37" fmla="*/ 1573666 h 1801856"/>
              <a:gd name="csX38" fmla="*/ 1676740 w 4176308"/>
              <a:gd name="csY38" fmla="*/ 1573666 h 1801856"/>
              <a:gd name="csX39" fmla="*/ 1708328 w 4176308"/>
              <a:gd name="csY39" fmla="*/ 1573666 h 1801856"/>
              <a:gd name="csX40" fmla="*/ 1708328 w 4176308"/>
              <a:gd name="csY40" fmla="*/ 1547467 h 1801856"/>
              <a:gd name="csX41" fmla="*/ 1852005 w 4176308"/>
              <a:gd name="csY41" fmla="*/ 1547467 h 1801856"/>
              <a:gd name="csX42" fmla="*/ 1852005 w 4176308"/>
              <a:gd name="csY42" fmla="*/ 1523126 h 1801856"/>
              <a:gd name="csX43" fmla="*/ 1874762 w 4176308"/>
              <a:gd name="csY43" fmla="*/ 1523126 h 1801856"/>
              <a:gd name="csX44" fmla="*/ 1874762 w 4176308"/>
              <a:gd name="csY44" fmla="*/ 1496927 h 1801856"/>
              <a:gd name="csX45" fmla="*/ 1880027 w 4176308"/>
              <a:gd name="csY45" fmla="*/ 1496927 h 1801856"/>
              <a:gd name="csX46" fmla="*/ 1880027 w 4176308"/>
              <a:gd name="csY46" fmla="*/ 1470727 h 1801856"/>
              <a:gd name="csX47" fmla="*/ 1886990 w 4176308"/>
              <a:gd name="csY47" fmla="*/ 1470727 h 1801856"/>
              <a:gd name="csX48" fmla="*/ 1886990 w 4176308"/>
              <a:gd name="csY48" fmla="*/ 1444697 h 1801856"/>
              <a:gd name="csX49" fmla="*/ 1895821 w 4176308"/>
              <a:gd name="csY49" fmla="*/ 1444697 h 1801856"/>
              <a:gd name="csX50" fmla="*/ 1897689 w 4176308"/>
              <a:gd name="csY50" fmla="*/ 1444697 h 1801856"/>
              <a:gd name="csX51" fmla="*/ 1927410 w 4176308"/>
              <a:gd name="csY51" fmla="*/ 1444697 h 1801856"/>
              <a:gd name="csX52" fmla="*/ 1929108 w 4176308"/>
              <a:gd name="csY52" fmla="*/ 1444697 h 1801856"/>
              <a:gd name="csX53" fmla="*/ 2046631 w 4176308"/>
              <a:gd name="csY53" fmla="*/ 1444697 h 1801856"/>
              <a:gd name="csX54" fmla="*/ 2046631 w 4176308"/>
              <a:gd name="csY54" fmla="*/ 1420187 h 1801856"/>
              <a:gd name="csX55" fmla="*/ 2170947 w 4176308"/>
              <a:gd name="csY55" fmla="*/ 1420187 h 1801856"/>
              <a:gd name="csX56" fmla="*/ 2170947 w 4176308"/>
              <a:gd name="csY56" fmla="*/ 1393988 h 1801856"/>
              <a:gd name="csX57" fmla="*/ 2223425 w 4176308"/>
              <a:gd name="csY57" fmla="*/ 1393988 h 1801856"/>
              <a:gd name="csX58" fmla="*/ 2223425 w 4176308"/>
              <a:gd name="csY58" fmla="*/ 1367957 h 1801856"/>
              <a:gd name="csX59" fmla="*/ 2234124 w 4176308"/>
              <a:gd name="csY59" fmla="*/ 1367957 h 1801856"/>
              <a:gd name="csX60" fmla="*/ 2234124 w 4176308"/>
              <a:gd name="csY60" fmla="*/ 1315727 h 1801856"/>
              <a:gd name="csX61" fmla="*/ 2239389 w 4176308"/>
              <a:gd name="csY61" fmla="*/ 1315727 h 1801856"/>
              <a:gd name="csX62" fmla="*/ 2239389 w 4176308"/>
              <a:gd name="csY62" fmla="*/ 1291218 h 1801856"/>
              <a:gd name="csX63" fmla="*/ 2249749 w 4176308"/>
              <a:gd name="csY63" fmla="*/ 1291218 h 1801856"/>
              <a:gd name="csX64" fmla="*/ 2249749 w 4176308"/>
              <a:gd name="csY64" fmla="*/ 1265187 h 1801856"/>
              <a:gd name="csX65" fmla="*/ 2251617 w 4176308"/>
              <a:gd name="csY65" fmla="*/ 1265187 h 1801856"/>
              <a:gd name="csX66" fmla="*/ 2251617 w 4176308"/>
              <a:gd name="csY66" fmla="*/ 1238988 h 1801856"/>
              <a:gd name="csX67" fmla="*/ 2255013 w 4176308"/>
              <a:gd name="csY67" fmla="*/ 1238988 h 1801856"/>
              <a:gd name="csX68" fmla="*/ 2255013 w 4176308"/>
              <a:gd name="csY68" fmla="*/ 1212788 h 1801856"/>
              <a:gd name="csX69" fmla="*/ 2258580 w 4176308"/>
              <a:gd name="csY69" fmla="*/ 1212788 h 1801856"/>
              <a:gd name="csX70" fmla="*/ 2258580 w 4176308"/>
              <a:gd name="csY70" fmla="*/ 1186588 h 1801856"/>
              <a:gd name="csX71" fmla="*/ 2267241 w 4176308"/>
              <a:gd name="csY71" fmla="*/ 1186588 h 1801856"/>
              <a:gd name="csX72" fmla="*/ 2267241 w 4176308"/>
              <a:gd name="csY72" fmla="*/ 1160558 h 1801856"/>
              <a:gd name="csX73" fmla="*/ 2302396 w 4176308"/>
              <a:gd name="csY73" fmla="*/ 1160558 h 1801856"/>
              <a:gd name="csX74" fmla="*/ 2304095 w 4176308"/>
              <a:gd name="csY74" fmla="*/ 1160558 h 1801856"/>
              <a:gd name="csX75" fmla="*/ 2351477 w 4176308"/>
              <a:gd name="csY75" fmla="*/ 1160558 h 1801856"/>
              <a:gd name="csX76" fmla="*/ 2351477 w 4176308"/>
              <a:gd name="csY76" fmla="*/ 1134527 h 1801856"/>
              <a:gd name="csX77" fmla="*/ 2533706 w 4176308"/>
              <a:gd name="csY77" fmla="*/ 1134527 h 1801856"/>
              <a:gd name="csX78" fmla="*/ 2535404 w 4176308"/>
              <a:gd name="csY78" fmla="*/ 1134527 h 1801856"/>
              <a:gd name="csX79" fmla="*/ 2595015 w 4176308"/>
              <a:gd name="csY79" fmla="*/ 1134527 h 1801856"/>
              <a:gd name="csX80" fmla="*/ 2595015 w 4176308"/>
              <a:gd name="csY80" fmla="*/ 1108328 h 1801856"/>
              <a:gd name="csX81" fmla="*/ 2601978 w 4176308"/>
              <a:gd name="csY81" fmla="*/ 1108328 h 1801856"/>
              <a:gd name="csX82" fmla="*/ 2601978 w 4176308"/>
              <a:gd name="csY82" fmla="*/ 1082128 h 1801856"/>
              <a:gd name="csX83" fmla="*/ 2605544 w 4176308"/>
              <a:gd name="csY83" fmla="*/ 1082128 h 1801856"/>
              <a:gd name="csX84" fmla="*/ 2605544 w 4176308"/>
              <a:gd name="csY84" fmla="*/ 1056097 h 1801856"/>
              <a:gd name="csX85" fmla="*/ 2610809 w 4176308"/>
              <a:gd name="csY85" fmla="*/ 1056097 h 1801856"/>
              <a:gd name="csX86" fmla="*/ 2610809 w 4176308"/>
              <a:gd name="csY86" fmla="*/ 1029898 h 1801856"/>
              <a:gd name="csX87" fmla="*/ 2621169 w 4176308"/>
              <a:gd name="csY87" fmla="*/ 1029898 h 1801856"/>
              <a:gd name="csX88" fmla="*/ 2621169 w 4176308"/>
              <a:gd name="csY88" fmla="*/ 977668 h 1801856"/>
              <a:gd name="csX89" fmla="*/ 2626603 w 4176308"/>
              <a:gd name="csY89" fmla="*/ 977668 h 1801856"/>
              <a:gd name="csX90" fmla="*/ 2626603 w 4176308"/>
              <a:gd name="csY90" fmla="*/ 925268 h 1801856"/>
              <a:gd name="csX91" fmla="*/ 2630000 w 4176308"/>
              <a:gd name="csY91" fmla="*/ 925268 h 1801856"/>
              <a:gd name="csX92" fmla="*/ 2630000 w 4176308"/>
              <a:gd name="csY92" fmla="*/ 899069 h 1801856"/>
              <a:gd name="csX93" fmla="*/ 2642397 w 4176308"/>
              <a:gd name="csY93" fmla="*/ 899069 h 1801856"/>
              <a:gd name="csX94" fmla="*/ 2642397 w 4176308"/>
              <a:gd name="csY94" fmla="*/ 873038 h 1801856"/>
              <a:gd name="csX95" fmla="*/ 2689610 w 4176308"/>
              <a:gd name="csY95" fmla="*/ 873038 h 1801856"/>
              <a:gd name="csX96" fmla="*/ 2689610 w 4176308"/>
              <a:gd name="csY96" fmla="*/ 845148 h 1801856"/>
              <a:gd name="csX97" fmla="*/ 2793037 w 4176308"/>
              <a:gd name="csY97" fmla="*/ 845148 h 1801856"/>
              <a:gd name="csX98" fmla="*/ 2794736 w 4176308"/>
              <a:gd name="csY98" fmla="*/ 845148 h 1801856"/>
              <a:gd name="csX99" fmla="*/ 2973568 w 4176308"/>
              <a:gd name="csY99" fmla="*/ 845148 h 1801856"/>
              <a:gd name="csX100" fmla="*/ 2973568 w 4176308"/>
              <a:gd name="csY100" fmla="*/ 818949 h 1801856"/>
              <a:gd name="csX101" fmla="*/ 2976964 w 4176308"/>
              <a:gd name="csY101" fmla="*/ 818949 h 1801856"/>
              <a:gd name="csX102" fmla="*/ 2978832 w 4176308"/>
              <a:gd name="csY102" fmla="*/ 818949 h 1801856"/>
              <a:gd name="csX103" fmla="*/ 2980531 w 4176308"/>
              <a:gd name="csY103" fmla="*/ 818949 h 1801856"/>
              <a:gd name="csX104" fmla="*/ 2982229 w 4176308"/>
              <a:gd name="csY104" fmla="*/ 818949 h 1801856"/>
              <a:gd name="csX105" fmla="*/ 2983927 w 4176308"/>
              <a:gd name="csY105" fmla="*/ 818949 h 1801856"/>
              <a:gd name="csX106" fmla="*/ 2985795 w 4176308"/>
              <a:gd name="csY106" fmla="*/ 818949 h 1801856"/>
              <a:gd name="csX107" fmla="*/ 2987494 w 4176308"/>
              <a:gd name="csY107" fmla="*/ 818949 h 1801856"/>
              <a:gd name="csX108" fmla="*/ 2989192 w 4176308"/>
              <a:gd name="csY108" fmla="*/ 818949 h 1801856"/>
              <a:gd name="csX109" fmla="*/ 2989192 w 4176308"/>
              <a:gd name="csY109" fmla="*/ 792918 h 1801856"/>
              <a:gd name="csX110" fmla="*/ 2992758 w 4176308"/>
              <a:gd name="csY110" fmla="*/ 792918 h 1801856"/>
              <a:gd name="csX111" fmla="*/ 2992758 w 4176308"/>
              <a:gd name="csY111" fmla="*/ 765028 h 1801856"/>
              <a:gd name="csX112" fmla="*/ 2998023 w 4176308"/>
              <a:gd name="csY112" fmla="*/ 765028 h 1801856"/>
              <a:gd name="csX113" fmla="*/ 2998023 w 4176308"/>
              <a:gd name="csY113" fmla="*/ 625579 h 1801856"/>
              <a:gd name="csX114" fmla="*/ 3001420 w 4176308"/>
              <a:gd name="csY114" fmla="*/ 625579 h 1801856"/>
              <a:gd name="csX115" fmla="*/ 3003288 w 4176308"/>
              <a:gd name="csY115" fmla="*/ 625579 h 1801856"/>
              <a:gd name="csX116" fmla="*/ 3004986 w 4176308"/>
              <a:gd name="csY116" fmla="*/ 625579 h 1801856"/>
              <a:gd name="csX117" fmla="*/ 3004986 w 4176308"/>
              <a:gd name="csY117" fmla="*/ 568109 h 1801856"/>
              <a:gd name="csX118" fmla="*/ 3017384 w 4176308"/>
              <a:gd name="csY118" fmla="*/ 568109 h 1801856"/>
              <a:gd name="csX119" fmla="*/ 3017384 w 4176308"/>
              <a:gd name="csY119" fmla="*/ 540050 h 1801856"/>
              <a:gd name="csX120" fmla="*/ 3020780 w 4176308"/>
              <a:gd name="csY120" fmla="*/ 540050 h 1801856"/>
              <a:gd name="csX121" fmla="*/ 3022649 w 4176308"/>
              <a:gd name="csY121" fmla="*/ 540050 h 1801856"/>
              <a:gd name="csX122" fmla="*/ 3024347 w 4176308"/>
              <a:gd name="csY122" fmla="*/ 540050 h 1801856"/>
              <a:gd name="csX123" fmla="*/ 3026045 w 4176308"/>
              <a:gd name="csY123" fmla="*/ 540050 h 1801856"/>
              <a:gd name="csX124" fmla="*/ 3027744 w 4176308"/>
              <a:gd name="csY124" fmla="*/ 540050 h 1801856"/>
              <a:gd name="csX125" fmla="*/ 3041840 w 4176308"/>
              <a:gd name="csY125" fmla="*/ 540050 h 1801856"/>
              <a:gd name="csX126" fmla="*/ 3043538 w 4176308"/>
              <a:gd name="csY126" fmla="*/ 540050 h 1801856"/>
              <a:gd name="csX127" fmla="*/ 3045236 w 4176308"/>
              <a:gd name="csY127" fmla="*/ 540050 h 1801856"/>
              <a:gd name="csX128" fmla="*/ 3047104 w 4176308"/>
              <a:gd name="csY128" fmla="*/ 540050 h 1801856"/>
              <a:gd name="csX129" fmla="*/ 3064597 w 4176308"/>
              <a:gd name="csY129" fmla="*/ 540050 h 1801856"/>
              <a:gd name="csX130" fmla="*/ 3066465 w 4176308"/>
              <a:gd name="csY130" fmla="*/ 540050 h 1801856"/>
              <a:gd name="csX131" fmla="*/ 3076825 w 4176308"/>
              <a:gd name="csY131" fmla="*/ 540050 h 1801856"/>
              <a:gd name="csX132" fmla="*/ 3078693 w 4176308"/>
              <a:gd name="csY132" fmla="*/ 540050 h 1801856"/>
              <a:gd name="csX133" fmla="*/ 3080391 w 4176308"/>
              <a:gd name="csY133" fmla="*/ 540050 h 1801856"/>
              <a:gd name="csX134" fmla="*/ 3082089 w 4176308"/>
              <a:gd name="csY134" fmla="*/ 540050 h 1801856"/>
              <a:gd name="csX135" fmla="*/ 3083958 w 4176308"/>
              <a:gd name="csY135" fmla="*/ 540050 h 1801856"/>
              <a:gd name="csX136" fmla="*/ 3089053 w 4176308"/>
              <a:gd name="csY136" fmla="*/ 540050 h 1801856"/>
              <a:gd name="csX137" fmla="*/ 3090921 w 4176308"/>
              <a:gd name="csY137" fmla="*/ 540050 h 1801856"/>
              <a:gd name="csX138" fmla="*/ 3117244 w 4176308"/>
              <a:gd name="csY138" fmla="*/ 540050 h 1801856"/>
              <a:gd name="csX139" fmla="*/ 3118943 w 4176308"/>
              <a:gd name="csY139" fmla="*/ 540050 h 1801856"/>
              <a:gd name="csX140" fmla="*/ 3132869 w 4176308"/>
              <a:gd name="csY140" fmla="*/ 540050 h 1801856"/>
              <a:gd name="csX141" fmla="*/ 3134737 w 4176308"/>
              <a:gd name="csY141" fmla="*/ 540050 h 1801856"/>
              <a:gd name="csX142" fmla="*/ 3148663 w 4176308"/>
              <a:gd name="csY142" fmla="*/ 540050 h 1801856"/>
              <a:gd name="csX143" fmla="*/ 3150361 w 4176308"/>
              <a:gd name="csY143" fmla="*/ 540050 h 1801856"/>
              <a:gd name="csX144" fmla="*/ 3153928 w 4176308"/>
              <a:gd name="csY144" fmla="*/ 540050 h 1801856"/>
              <a:gd name="csX145" fmla="*/ 3155626 w 4176308"/>
              <a:gd name="csY145" fmla="*/ 540050 h 1801856"/>
              <a:gd name="csX146" fmla="*/ 3157494 w 4176308"/>
              <a:gd name="csY146" fmla="*/ 540050 h 1801856"/>
              <a:gd name="csX147" fmla="*/ 3159192 w 4176308"/>
              <a:gd name="csY147" fmla="*/ 540050 h 1801856"/>
              <a:gd name="csX148" fmla="*/ 3161061 w 4176308"/>
              <a:gd name="csY148" fmla="*/ 540050 h 1801856"/>
              <a:gd name="csX149" fmla="*/ 3162759 w 4176308"/>
              <a:gd name="csY149" fmla="*/ 540050 h 1801856"/>
              <a:gd name="csX150" fmla="*/ 3173288 w 4176308"/>
              <a:gd name="csY150" fmla="*/ 540050 h 1801856"/>
              <a:gd name="csX151" fmla="*/ 3174987 w 4176308"/>
              <a:gd name="csY151" fmla="*/ 540050 h 1801856"/>
              <a:gd name="csX152" fmla="*/ 3185516 w 4176308"/>
              <a:gd name="csY152" fmla="*/ 540050 h 1801856"/>
              <a:gd name="csX153" fmla="*/ 3187215 w 4176308"/>
              <a:gd name="csY153" fmla="*/ 540050 h 1801856"/>
              <a:gd name="csX154" fmla="*/ 3192479 w 4176308"/>
              <a:gd name="csY154" fmla="*/ 540050 h 1801856"/>
              <a:gd name="csX155" fmla="*/ 3194178 w 4176308"/>
              <a:gd name="csY155" fmla="*/ 540050 h 1801856"/>
              <a:gd name="csX156" fmla="*/ 3217105 w 4176308"/>
              <a:gd name="csY156" fmla="*/ 540050 h 1801856"/>
              <a:gd name="csX157" fmla="*/ 3218803 w 4176308"/>
              <a:gd name="csY157" fmla="*/ 540050 h 1801856"/>
              <a:gd name="csX158" fmla="*/ 3241560 w 4176308"/>
              <a:gd name="csY158" fmla="*/ 540050 h 1801856"/>
              <a:gd name="csX159" fmla="*/ 3243259 w 4176308"/>
              <a:gd name="csY159" fmla="*/ 540050 h 1801856"/>
              <a:gd name="csX160" fmla="*/ 3253788 w 4176308"/>
              <a:gd name="csY160" fmla="*/ 540050 h 1801856"/>
              <a:gd name="csX161" fmla="*/ 3255486 w 4176308"/>
              <a:gd name="csY161" fmla="*/ 540050 h 1801856"/>
              <a:gd name="csX162" fmla="*/ 3264318 w 4176308"/>
              <a:gd name="csY162" fmla="*/ 540050 h 1801856"/>
              <a:gd name="csX163" fmla="*/ 3264318 w 4176308"/>
              <a:gd name="csY163" fmla="*/ 503539 h 1801856"/>
              <a:gd name="csX164" fmla="*/ 3267884 w 4176308"/>
              <a:gd name="csY164" fmla="*/ 503539 h 1801856"/>
              <a:gd name="csX165" fmla="*/ 3269583 w 4176308"/>
              <a:gd name="csY165" fmla="*/ 503539 h 1801856"/>
              <a:gd name="csX166" fmla="*/ 3273149 w 4176308"/>
              <a:gd name="csY166" fmla="*/ 503539 h 1801856"/>
              <a:gd name="csX167" fmla="*/ 3274847 w 4176308"/>
              <a:gd name="csY167" fmla="*/ 503539 h 1801856"/>
              <a:gd name="csX168" fmla="*/ 3301171 w 4176308"/>
              <a:gd name="csY168" fmla="*/ 503539 h 1801856"/>
              <a:gd name="csX169" fmla="*/ 3302869 w 4176308"/>
              <a:gd name="csY169" fmla="*/ 503539 h 1801856"/>
              <a:gd name="csX170" fmla="*/ 3316965 w 4176308"/>
              <a:gd name="csY170" fmla="*/ 503539 h 1801856"/>
              <a:gd name="csX171" fmla="*/ 3318664 w 4176308"/>
              <a:gd name="csY171" fmla="*/ 503539 h 1801856"/>
              <a:gd name="csX172" fmla="*/ 3320532 w 4176308"/>
              <a:gd name="csY172" fmla="*/ 503539 h 1801856"/>
              <a:gd name="csX173" fmla="*/ 3322230 w 4176308"/>
              <a:gd name="csY173" fmla="*/ 503539 h 1801856"/>
              <a:gd name="csX174" fmla="*/ 3325627 w 4176308"/>
              <a:gd name="csY174" fmla="*/ 503539 h 1801856"/>
              <a:gd name="csX175" fmla="*/ 3327495 w 4176308"/>
              <a:gd name="csY175" fmla="*/ 503539 h 1801856"/>
              <a:gd name="csX176" fmla="*/ 3329193 w 4176308"/>
              <a:gd name="csY176" fmla="*/ 503539 h 1801856"/>
              <a:gd name="csX177" fmla="*/ 3330891 w 4176308"/>
              <a:gd name="csY177" fmla="*/ 503539 h 1801856"/>
              <a:gd name="csX178" fmla="*/ 3348384 w 4176308"/>
              <a:gd name="csY178" fmla="*/ 503539 h 1801856"/>
              <a:gd name="csX179" fmla="*/ 3350252 w 4176308"/>
              <a:gd name="csY179" fmla="*/ 503539 h 1801856"/>
              <a:gd name="csX180" fmla="*/ 3351950 w 4176308"/>
              <a:gd name="csY180" fmla="*/ 503539 h 1801856"/>
              <a:gd name="csX181" fmla="*/ 3353649 w 4176308"/>
              <a:gd name="csY181" fmla="*/ 503539 h 1801856"/>
              <a:gd name="csX182" fmla="*/ 3357215 w 4176308"/>
              <a:gd name="csY182" fmla="*/ 503539 h 1801856"/>
              <a:gd name="csX183" fmla="*/ 3359083 w 4176308"/>
              <a:gd name="csY183" fmla="*/ 503539 h 1801856"/>
              <a:gd name="csX184" fmla="*/ 3367745 w 4176308"/>
              <a:gd name="csY184" fmla="*/ 503539 h 1801856"/>
              <a:gd name="csX185" fmla="*/ 3367745 w 4176308"/>
              <a:gd name="csY185" fmla="*/ 425110 h 1801856"/>
              <a:gd name="csX186" fmla="*/ 3369443 w 4176308"/>
              <a:gd name="csY186" fmla="*/ 425110 h 1801856"/>
              <a:gd name="csX187" fmla="*/ 3369443 w 4176308"/>
              <a:gd name="csY187" fmla="*/ 385050 h 1801856"/>
              <a:gd name="csX188" fmla="*/ 3381671 w 4176308"/>
              <a:gd name="csY188" fmla="*/ 385050 h 1801856"/>
              <a:gd name="csX189" fmla="*/ 3383539 w 4176308"/>
              <a:gd name="csY189" fmla="*/ 385050 h 1801856"/>
              <a:gd name="csX190" fmla="*/ 3388804 w 4176308"/>
              <a:gd name="csY190" fmla="*/ 385050 h 1801856"/>
              <a:gd name="csX191" fmla="*/ 3390502 w 4176308"/>
              <a:gd name="csY191" fmla="*/ 385050 h 1801856"/>
              <a:gd name="csX192" fmla="*/ 3392201 w 4176308"/>
              <a:gd name="csY192" fmla="*/ 385050 h 1801856"/>
              <a:gd name="csX193" fmla="*/ 3392201 w 4176308"/>
              <a:gd name="csY193" fmla="*/ 344990 h 1801856"/>
              <a:gd name="csX194" fmla="*/ 3395767 w 4176308"/>
              <a:gd name="csY194" fmla="*/ 344990 h 1801856"/>
              <a:gd name="csX195" fmla="*/ 3395767 w 4176308"/>
              <a:gd name="csY195" fmla="*/ 304930 h 1801856"/>
              <a:gd name="csX196" fmla="*/ 3423789 w 4176308"/>
              <a:gd name="csY196" fmla="*/ 304930 h 1801856"/>
              <a:gd name="csX197" fmla="*/ 3423789 w 4176308"/>
              <a:gd name="csY197" fmla="*/ 263179 h 1801856"/>
              <a:gd name="csX198" fmla="*/ 3436017 w 4176308"/>
              <a:gd name="csY198" fmla="*/ 263179 h 1801856"/>
              <a:gd name="csX199" fmla="*/ 3437885 w 4176308"/>
              <a:gd name="csY199" fmla="*/ 263179 h 1801856"/>
              <a:gd name="csX200" fmla="*/ 3441281 w 4176308"/>
              <a:gd name="csY200" fmla="*/ 263179 h 1801856"/>
              <a:gd name="csX201" fmla="*/ 3441281 w 4176308"/>
              <a:gd name="csY201" fmla="*/ 221260 h 1801856"/>
              <a:gd name="csX202" fmla="*/ 3453679 w 4176308"/>
              <a:gd name="csY202" fmla="*/ 221260 h 1801856"/>
              <a:gd name="csX203" fmla="*/ 3455378 w 4176308"/>
              <a:gd name="csY203" fmla="*/ 221260 h 1801856"/>
              <a:gd name="csX204" fmla="*/ 3467605 w 4176308"/>
              <a:gd name="csY204" fmla="*/ 221260 h 1801856"/>
              <a:gd name="csX205" fmla="*/ 3467605 w 4176308"/>
              <a:gd name="csY205" fmla="*/ 179340 h 1801856"/>
              <a:gd name="csX206" fmla="*/ 3469473 w 4176308"/>
              <a:gd name="csY206" fmla="*/ 179340 h 1801856"/>
              <a:gd name="csX207" fmla="*/ 3471172 w 4176308"/>
              <a:gd name="csY207" fmla="*/ 179340 h 1801856"/>
              <a:gd name="csX208" fmla="*/ 3476436 w 4176308"/>
              <a:gd name="csY208" fmla="*/ 179340 h 1801856"/>
              <a:gd name="csX209" fmla="*/ 3478135 w 4176308"/>
              <a:gd name="csY209" fmla="*/ 179340 h 1801856"/>
              <a:gd name="csX210" fmla="*/ 3479833 w 4176308"/>
              <a:gd name="csY210" fmla="*/ 179340 h 1801856"/>
              <a:gd name="csX211" fmla="*/ 3481701 w 4176308"/>
              <a:gd name="csY211" fmla="*/ 179340 h 1801856"/>
              <a:gd name="csX212" fmla="*/ 3495627 w 4176308"/>
              <a:gd name="csY212" fmla="*/ 179340 h 1801856"/>
              <a:gd name="csX213" fmla="*/ 3497326 w 4176308"/>
              <a:gd name="csY213" fmla="*/ 179340 h 1801856"/>
              <a:gd name="csX214" fmla="*/ 3499194 w 4176308"/>
              <a:gd name="csY214" fmla="*/ 179340 h 1801856"/>
              <a:gd name="csX215" fmla="*/ 3523649 w 4176308"/>
              <a:gd name="csY215" fmla="*/ 179340 h 1801856"/>
              <a:gd name="csX216" fmla="*/ 3525517 w 4176308"/>
              <a:gd name="csY216" fmla="*/ 179340 h 1801856"/>
              <a:gd name="csX217" fmla="*/ 3527216 w 4176308"/>
              <a:gd name="csY217" fmla="*/ 179340 h 1801856"/>
              <a:gd name="csX218" fmla="*/ 3539444 w 4176308"/>
              <a:gd name="csY218" fmla="*/ 179340 h 1801856"/>
              <a:gd name="csX219" fmla="*/ 3541142 w 4176308"/>
              <a:gd name="csY219" fmla="*/ 179340 h 1801856"/>
              <a:gd name="csX220" fmla="*/ 3567466 w 4176308"/>
              <a:gd name="csY220" fmla="*/ 179340 h 1801856"/>
              <a:gd name="csX221" fmla="*/ 3569334 w 4176308"/>
              <a:gd name="csY221" fmla="*/ 179340 h 1801856"/>
              <a:gd name="csX222" fmla="*/ 3597186 w 4176308"/>
              <a:gd name="csY222" fmla="*/ 179340 h 1801856"/>
              <a:gd name="csX223" fmla="*/ 3599054 w 4176308"/>
              <a:gd name="csY223" fmla="*/ 179340 h 1801856"/>
              <a:gd name="csX224" fmla="*/ 3604319 w 4176308"/>
              <a:gd name="csY224" fmla="*/ 179340 h 1801856"/>
              <a:gd name="csX225" fmla="*/ 3606017 w 4176308"/>
              <a:gd name="csY225" fmla="*/ 179340 h 1801856"/>
              <a:gd name="csX226" fmla="*/ 3613150 w 4176308"/>
              <a:gd name="csY226" fmla="*/ 179340 h 1801856"/>
              <a:gd name="csX227" fmla="*/ 3614848 w 4176308"/>
              <a:gd name="csY227" fmla="*/ 179340 h 1801856"/>
              <a:gd name="csX228" fmla="*/ 3644569 w 4176308"/>
              <a:gd name="csY228" fmla="*/ 179340 h 1801856"/>
              <a:gd name="csX229" fmla="*/ 3646267 w 4176308"/>
              <a:gd name="csY229" fmla="*/ 179340 h 1801856"/>
              <a:gd name="csX230" fmla="*/ 3651702 w 4176308"/>
              <a:gd name="csY230" fmla="*/ 179340 h 1801856"/>
              <a:gd name="csX231" fmla="*/ 3653400 w 4176308"/>
              <a:gd name="csY231" fmla="*/ 179340 h 1801856"/>
              <a:gd name="csX232" fmla="*/ 3672591 w 4176308"/>
              <a:gd name="csY232" fmla="*/ 179340 h 1801856"/>
              <a:gd name="csX233" fmla="*/ 3674459 w 4176308"/>
              <a:gd name="csY233" fmla="*/ 179340 h 1801856"/>
              <a:gd name="csX234" fmla="*/ 3684819 w 4176308"/>
              <a:gd name="csY234" fmla="*/ 179340 h 1801856"/>
              <a:gd name="csX235" fmla="*/ 3686687 w 4176308"/>
              <a:gd name="csY235" fmla="*/ 179340 h 1801856"/>
              <a:gd name="csX236" fmla="*/ 3695348 w 4176308"/>
              <a:gd name="csY236" fmla="*/ 179340 h 1801856"/>
              <a:gd name="csX237" fmla="*/ 3697217 w 4176308"/>
              <a:gd name="csY237" fmla="*/ 179340 h 1801856"/>
              <a:gd name="csX238" fmla="*/ 3698915 w 4176308"/>
              <a:gd name="csY238" fmla="*/ 179340 h 1801856"/>
              <a:gd name="csX239" fmla="*/ 3719974 w 4176308"/>
              <a:gd name="csY239" fmla="*/ 179340 h 1801856"/>
              <a:gd name="csX240" fmla="*/ 3721672 w 4176308"/>
              <a:gd name="csY240" fmla="*/ 179340 h 1801856"/>
              <a:gd name="csX241" fmla="*/ 3728635 w 4176308"/>
              <a:gd name="csY241" fmla="*/ 179340 h 1801856"/>
              <a:gd name="csX242" fmla="*/ 3730503 w 4176308"/>
              <a:gd name="csY242" fmla="*/ 179340 h 1801856"/>
              <a:gd name="csX243" fmla="*/ 3740863 w 4176308"/>
              <a:gd name="csY243" fmla="*/ 179340 h 1801856"/>
              <a:gd name="csX244" fmla="*/ 3740863 w 4176308"/>
              <a:gd name="csY244" fmla="*/ 121870 h 1801856"/>
              <a:gd name="csX245" fmla="*/ 3751562 w 4176308"/>
              <a:gd name="csY245" fmla="*/ 121870 h 1801856"/>
              <a:gd name="csX246" fmla="*/ 3753260 w 4176308"/>
              <a:gd name="csY246" fmla="*/ 121870 h 1801856"/>
              <a:gd name="csX247" fmla="*/ 3756827 w 4176308"/>
              <a:gd name="csY247" fmla="*/ 121870 h 1801856"/>
              <a:gd name="csX248" fmla="*/ 3756827 w 4176308"/>
              <a:gd name="csY248" fmla="*/ 62710 h 1801856"/>
              <a:gd name="csX249" fmla="*/ 3763790 w 4176308"/>
              <a:gd name="csY249" fmla="*/ 62710 h 1801856"/>
              <a:gd name="csX250" fmla="*/ 3765488 w 4176308"/>
              <a:gd name="csY250" fmla="*/ 62710 h 1801856"/>
              <a:gd name="csX251" fmla="*/ 3784679 w 4176308"/>
              <a:gd name="csY251" fmla="*/ 62710 h 1801856"/>
              <a:gd name="csX252" fmla="*/ 3786548 w 4176308"/>
              <a:gd name="csY252" fmla="*/ 62710 h 1801856"/>
              <a:gd name="csX253" fmla="*/ 3791812 w 4176308"/>
              <a:gd name="csY253" fmla="*/ 62710 h 1801856"/>
              <a:gd name="csX254" fmla="*/ 3791812 w 4176308"/>
              <a:gd name="csY254" fmla="*/ 0 h 1801856"/>
              <a:gd name="csX255" fmla="*/ 3807607 w 4176308"/>
              <a:gd name="csY255" fmla="*/ 0 h 1801856"/>
              <a:gd name="csX256" fmla="*/ 3809305 w 4176308"/>
              <a:gd name="csY256" fmla="*/ 0 h 1801856"/>
              <a:gd name="csX257" fmla="*/ 3812871 w 4176308"/>
              <a:gd name="csY257" fmla="*/ 0 h 1801856"/>
              <a:gd name="csX258" fmla="*/ 3814570 w 4176308"/>
              <a:gd name="csY258" fmla="*/ 0 h 1801856"/>
              <a:gd name="csX259" fmla="*/ 3828496 w 4176308"/>
              <a:gd name="csY259" fmla="*/ 0 h 1801856"/>
              <a:gd name="csX260" fmla="*/ 3830364 w 4176308"/>
              <a:gd name="csY260" fmla="*/ 0 h 1801856"/>
              <a:gd name="csX261" fmla="*/ 3870614 w 4176308"/>
              <a:gd name="csY261" fmla="*/ 0 h 1801856"/>
              <a:gd name="csX262" fmla="*/ 3872312 w 4176308"/>
              <a:gd name="csY262" fmla="*/ 0 h 1801856"/>
              <a:gd name="csX263" fmla="*/ 3891672 w 4176308"/>
              <a:gd name="csY263" fmla="*/ 0 h 1801856"/>
              <a:gd name="csX264" fmla="*/ 3893541 w 4176308"/>
              <a:gd name="csY264" fmla="*/ 0 h 1801856"/>
              <a:gd name="csX265" fmla="*/ 3895239 w 4176308"/>
              <a:gd name="csY265" fmla="*/ 0 h 1801856"/>
              <a:gd name="csX266" fmla="*/ 3896938 w 4176308"/>
              <a:gd name="csY266" fmla="*/ 0 h 1801856"/>
              <a:gd name="csX267" fmla="*/ 3903900 w 4176308"/>
              <a:gd name="csY267" fmla="*/ 0 h 1801856"/>
              <a:gd name="csX268" fmla="*/ 3905769 w 4176308"/>
              <a:gd name="csY268" fmla="*/ 0 h 1801856"/>
              <a:gd name="csX269" fmla="*/ 3912732 w 4176308"/>
              <a:gd name="csY269" fmla="*/ 0 h 1801856"/>
              <a:gd name="csX270" fmla="*/ 3914430 w 4176308"/>
              <a:gd name="csY270" fmla="*/ 0 h 1801856"/>
              <a:gd name="csX271" fmla="*/ 3982702 w 4176308"/>
              <a:gd name="csY271" fmla="*/ 0 h 1801856"/>
              <a:gd name="csX272" fmla="*/ 3984570 w 4176308"/>
              <a:gd name="csY272" fmla="*/ 0 h 1801856"/>
              <a:gd name="csX273" fmla="*/ 3995100 w 4176308"/>
              <a:gd name="csY273" fmla="*/ 0 h 1801856"/>
              <a:gd name="csX274" fmla="*/ 3996798 w 4176308"/>
              <a:gd name="csY274" fmla="*/ 0 h 1801856"/>
              <a:gd name="csX275" fmla="*/ 4003761 w 4176308"/>
              <a:gd name="csY275" fmla="*/ 0 h 1801856"/>
              <a:gd name="csX276" fmla="*/ 4005629 w 4176308"/>
              <a:gd name="csY276" fmla="*/ 0 h 1801856"/>
              <a:gd name="csX277" fmla="*/ 4012592 w 4176308"/>
              <a:gd name="csY277" fmla="*/ 0 h 1801856"/>
              <a:gd name="csX278" fmla="*/ 4014290 w 4176308"/>
              <a:gd name="csY278" fmla="*/ 0 h 1801856"/>
              <a:gd name="csX279" fmla="*/ 4028387 w 4176308"/>
              <a:gd name="csY279" fmla="*/ 0 h 1801856"/>
              <a:gd name="csX280" fmla="*/ 4030085 w 4176308"/>
              <a:gd name="csY280" fmla="*/ 0 h 1801856"/>
              <a:gd name="csX281" fmla="*/ 4044181 w 4176308"/>
              <a:gd name="csY281" fmla="*/ 0 h 1801856"/>
              <a:gd name="csX282" fmla="*/ 4045879 w 4176308"/>
              <a:gd name="csY282" fmla="*/ 0 h 1801856"/>
              <a:gd name="csX283" fmla="*/ 4047578 w 4176308"/>
              <a:gd name="csY283" fmla="*/ 0 h 1801856"/>
              <a:gd name="csX284" fmla="*/ 4049445 w 4176308"/>
              <a:gd name="csY284" fmla="*/ 0 h 1801856"/>
              <a:gd name="csX285" fmla="*/ 4063372 w 4176308"/>
              <a:gd name="csY285" fmla="*/ 0 h 1801856"/>
              <a:gd name="csX286" fmla="*/ 4065070 w 4176308"/>
              <a:gd name="csY286" fmla="*/ 0 h 1801856"/>
              <a:gd name="csX287" fmla="*/ 4070335 w 4176308"/>
              <a:gd name="csY287" fmla="*/ 0 h 1801856"/>
              <a:gd name="csX288" fmla="*/ 4072203 w 4176308"/>
              <a:gd name="csY288" fmla="*/ 0 h 1801856"/>
              <a:gd name="csX289" fmla="*/ 4075600 w 4176308"/>
              <a:gd name="csY289" fmla="*/ 0 h 1801856"/>
              <a:gd name="csX290" fmla="*/ 4077298 w 4176308"/>
              <a:gd name="csY290" fmla="*/ 0 h 1801856"/>
              <a:gd name="csX291" fmla="*/ 4091394 w 4176308"/>
              <a:gd name="csY291" fmla="*/ 0 h 1801856"/>
              <a:gd name="csX292" fmla="*/ 4093262 w 4176308"/>
              <a:gd name="csY292" fmla="*/ 0 h 1801856"/>
              <a:gd name="csX293" fmla="*/ 4103621 w 4176308"/>
              <a:gd name="csY293" fmla="*/ 0 h 1801856"/>
              <a:gd name="csX294" fmla="*/ 4105490 w 4176308"/>
              <a:gd name="csY294" fmla="*/ 0 h 1801856"/>
              <a:gd name="csX295" fmla="*/ 4107188 w 4176308"/>
              <a:gd name="csY295" fmla="*/ 0 h 1801856"/>
              <a:gd name="csX296" fmla="*/ 4108886 w 4176308"/>
              <a:gd name="csY296" fmla="*/ 0 h 1801856"/>
              <a:gd name="csX297" fmla="*/ 4128247 w 4176308"/>
              <a:gd name="csY297" fmla="*/ 0 h 1801856"/>
              <a:gd name="csX298" fmla="*/ 4129946 w 4176308"/>
              <a:gd name="csY298" fmla="*/ 0 h 1801856"/>
              <a:gd name="csX299" fmla="*/ 4135210 w 4176308"/>
              <a:gd name="csY299" fmla="*/ 0 h 1801856"/>
              <a:gd name="csX300" fmla="*/ 4137078 w 4176308"/>
              <a:gd name="csY300" fmla="*/ 0 h 1801856"/>
              <a:gd name="csX301" fmla="*/ 4138777 w 4176308"/>
              <a:gd name="csY301" fmla="*/ 0 h 1801856"/>
              <a:gd name="csX302" fmla="*/ 4140475 w 4176308"/>
              <a:gd name="csY302" fmla="*/ 0 h 1801856"/>
              <a:gd name="csX303" fmla="*/ 4159835 w 4176308"/>
              <a:gd name="csY303" fmla="*/ 0 h 1801856"/>
              <a:gd name="csX304" fmla="*/ 4161534 w 4176308"/>
              <a:gd name="csY304" fmla="*/ 0 h 1801856"/>
              <a:gd name="csX305" fmla="*/ 4163232 w 4176308"/>
              <a:gd name="csY305" fmla="*/ 0 h 1801856"/>
              <a:gd name="csX306" fmla="*/ 4164931 w 4176308"/>
              <a:gd name="csY306" fmla="*/ 0 h 1801856"/>
              <a:gd name="csX307" fmla="*/ 4176309 w 4176308"/>
              <a:gd name="csY307" fmla="*/ 0 h 18018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Lst>
            <a:rect l="l" t="t" r="r" b="b"/>
            <a:pathLst>
              <a:path w="4176308" h="1801856">
                <a:moveTo>
                  <a:pt x="0" y="1801856"/>
                </a:moveTo>
                <a:lnTo>
                  <a:pt x="166434" y="1801856"/>
                </a:lnTo>
                <a:lnTo>
                  <a:pt x="168133" y="1801856"/>
                </a:lnTo>
                <a:lnTo>
                  <a:pt x="266295" y="1801856"/>
                </a:lnTo>
                <a:lnTo>
                  <a:pt x="267993" y="1801856"/>
                </a:lnTo>
                <a:lnTo>
                  <a:pt x="490641" y="1801856"/>
                </a:lnTo>
                <a:lnTo>
                  <a:pt x="492339" y="1801856"/>
                </a:lnTo>
                <a:lnTo>
                  <a:pt x="543119" y="1801856"/>
                </a:lnTo>
                <a:lnTo>
                  <a:pt x="544817" y="1801856"/>
                </a:lnTo>
                <a:lnTo>
                  <a:pt x="550082" y="1801856"/>
                </a:lnTo>
                <a:lnTo>
                  <a:pt x="550082" y="1775826"/>
                </a:lnTo>
                <a:lnTo>
                  <a:pt x="562310" y="1775826"/>
                </a:lnTo>
                <a:lnTo>
                  <a:pt x="564178" y="1775826"/>
                </a:lnTo>
                <a:lnTo>
                  <a:pt x="565876" y="1775826"/>
                </a:lnTo>
                <a:lnTo>
                  <a:pt x="567575" y="1775826"/>
                </a:lnTo>
                <a:lnTo>
                  <a:pt x="600861" y="1775826"/>
                </a:lnTo>
                <a:lnTo>
                  <a:pt x="602729" y="1775826"/>
                </a:lnTo>
                <a:lnTo>
                  <a:pt x="758634" y="1775826"/>
                </a:lnTo>
                <a:lnTo>
                  <a:pt x="760333" y="1775826"/>
                </a:lnTo>
                <a:lnTo>
                  <a:pt x="834039" y="1775826"/>
                </a:lnTo>
                <a:lnTo>
                  <a:pt x="834039" y="1751316"/>
                </a:lnTo>
                <a:lnTo>
                  <a:pt x="858495" y="1751316"/>
                </a:lnTo>
                <a:lnTo>
                  <a:pt x="860193" y="1751316"/>
                </a:lnTo>
                <a:lnTo>
                  <a:pt x="1024929" y="1751316"/>
                </a:lnTo>
                <a:lnTo>
                  <a:pt x="1026797" y="1751316"/>
                </a:lnTo>
                <a:lnTo>
                  <a:pt x="1108995" y="1751316"/>
                </a:lnTo>
                <a:lnTo>
                  <a:pt x="1108995" y="1725286"/>
                </a:lnTo>
                <a:lnTo>
                  <a:pt x="1116128" y="1725286"/>
                </a:lnTo>
                <a:lnTo>
                  <a:pt x="1116128" y="1700777"/>
                </a:lnTo>
                <a:lnTo>
                  <a:pt x="1489246" y="1700777"/>
                </a:lnTo>
                <a:lnTo>
                  <a:pt x="1489246" y="1650237"/>
                </a:lnTo>
                <a:lnTo>
                  <a:pt x="1520835" y="1650237"/>
                </a:lnTo>
                <a:lnTo>
                  <a:pt x="1520835" y="1624037"/>
                </a:lnTo>
                <a:lnTo>
                  <a:pt x="1536629" y="1624037"/>
                </a:lnTo>
                <a:lnTo>
                  <a:pt x="1536629" y="1598007"/>
                </a:lnTo>
                <a:lnTo>
                  <a:pt x="1620695" y="1598007"/>
                </a:lnTo>
                <a:lnTo>
                  <a:pt x="1620695" y="1573666"/>
                </a:lnTo>
                <a:lnTo>
                  <a:pt x="1675041" y="1573666"/>
                </a:lnTo>
                <a:lnTo>
                  <a:pt x="1676740" y="1573666"/>
                </a:lnTo>
                <a:lnTo>
                  <a:pt x="1708328" y="1573666"/>
                </a:lnTo>
                <a:lnTo>
                  <a:pt x="1708328" y="1547467"/>
                </a:lnTo>
                <a:lnTo>
                  <a:pt x="1852005" y="1547467"/>
                </a:lnTo>
                <a:lnTo>
                  <a:pt x="1852005" y="1523126"/>
                </a:lnTo>
                <a:lnTo>
                  <a:pt x="1874762" y="1523126"/>
                </a:lnTo>
                <a:lnTo>
                  <a:pt x="1874762" y="1496927"/>
                </a:lnTo>
                <a:lnTo>
                  <a:pt x="1880027" y="1496927"/>
                </a:lnTo>
                <a:lnTo>
                  <a:pt x="1880027" y="1470727"/>
                </a:lnTo>
                <a:lnTo>
                  <a:pt x="1886990" y="1470727"/>
                </a:lnTo>
                <a:lnTo>
                  <a:pt x="1886990" y="1444697"/>
                </a:lnTo>
                <a:lnTo>
                  <a:pt x="1895821" y="1444697"/>
                </a:lnTo>
                <a:lnTo>
                  <a:pt x="1897689" y="1444697"/>
                </a:lnTo>
                <a:lnTo>
                  <a:pt x="1927410" y="1444697"/>
                </a:lnTo>
                <a:lnTo>
                  <a:pt x="1929108" y="1444697"/>
                </a:lnTo>
                <a:lnTo>
                  <a:pt x="2046631" y="1444697"/>
                </a:lnTo>
                <a:lnTo>
                  <a:pt x="2046631" y="1420187"/>
                </a:lnTo>
                <a:lnTo>
                  <a:pt x="2170947" y="1420187"/>
                </a:lnTo>
                <a:lnTo>
                  <a:pt x="2170947" y="1393988"/>
                </a:lnTo>
                <a:lnTo>
                  <a:pt x="2223425" y="1393988"/>
                </a:lnTo>
                <a:lnTo>
                  <a:pt x="2223425" y="1367957"/>
                </a:lnTo>
                <a:lnTo>
                  <a:pt x="2234124" y="1367957"/>
                </a:lnTo>
                <a:lnTo>
                  <a:pt x="2234124" y="1315727"/>
                </a:lnTo>
                <a:lnTo>
                  <a:pt x="2239389" y="1315727"/>
                </a:lnTo>
                <a:lnTo>
                  <a:pt x="2239389" y="1291218"/>
                </a:lnTo>
                <a:lnTo>
                  <a:pt x="2249749" y="1291218"/>
                </a:lnTo>
                <a:lnTo>
                  <a:pt x="2249749" y="1265187"/>
                </a:lnTo>
                <a:lnTo>
                  <a:pt x="2251617" y="1265187"/>
                </a:lnTo>
                <a:lnTo>
                  <a:pt x="2251617" y="1238988"/>
                </a:lnTo>
                <a:lnTo>
                  <a:pt x="2255013" y="1238988"/>
                </a:lnTo>
                <a:lnTo>
                  <a:pt x="2255013" y="1212788"/>
                </a:lnTo>
                <a:lnTo>
                  <a:pt x="2258580" y="1212788"/>
                </a:lnTo>
                <a:lnTo>
                  <a:pt x="2258580" y="1186588"/>
                </a:lnTo>
                <a:lnTo>
                  <a:pt x="2267241" y="1186588"/>
                </a:lnTo>
                <a:lnTo>
                  <a:pt x="2267241" y="1160558"/>
                </a:lnTo>
                <a:lnTo>
                  <a:pt x="2302396" y="1160558"/>
                </a:lnTo>
                <a:lnTo>
                  <a:pt x="2304095" y="1160558"/>
                </a:lnTo>
                <a:lnTo>
                  <a:pt x="2351477" y="1160558"/>
                </a:lnTo>
                <a:lnTo>
                  <a:pt x="2351477" y="1134527"/>
                </a:lnTo>
                <a:lnTo>
                  <a:pt x="2533706" y="1134527"/>
                </a:lnTo>
                <a:lnTo>
                  <a:pt x="2535404" y="1134527"/>
                </a:lnTo>
                <a:lnTo>
                  <a:pt x="2595015" y="1134527"/>
                </a:lnTo>
                <a:lnTo>
                  <a:pt x="2595015" y="1108328"/>
                </a:lnTo>
                <a:lnTo>
                  <a:pt x="2601978" y="1108328"/>
                </a:lnTo>
                <a:lnTo>
                  <a:pt x="2601978" y="1082128"/>
                </a:lnTo>
                <a:lnTo>
                  <a:pt x="2605544" y="1082128"/>
                </a:lnTo>
                <a:lnTo>
                  <a:pt x="2605544" y="1056097"/>
                </a:lnTo>
                <a:lnTo>
                  <a:pt x="2610809" y="1056097"/>
                </a:lnTo>
                <a:lnTo>
                  <a:pt x="2610809" y="1029898"/>
                </a:lnTo>
                <a:lnTo>
                  <a:pt x="2621169" y="1029898"/>
                </a:lnTo>
                <a:lnTo>
                  <a:pt x="2621169" y="977668"/>
                </a:lnTo>
                <a:lnTo>
                  <a:pt x="2626603" y="977668"/>
                </a:lnTo>
                <a:lnTo>
                  <a:pt x="2626603" y="925268"/>
                </a:lnTo>
                <a:lnTo>
                  <a:pt x="2630000" y="925268"/>
                </a:lnTo>
                <a:lnTo>
                  <a:pt x="2630000" y="899069"/>
                </a:lnTo>
                <a:lnTo>
                  <a:pt x="2642397" y="899069"/>
                </a:lnTo>
                <a:lnTo>
                  <a:pt x="2642397" y="873038"/>
                </a:lnTo>
                <a:lnTo>
                  <a:pt x="2689610" y="873038"/>
                </a:lnTo>
                <a:lnTo>
                  <a:pt x="2689610" y="845148"/>
                </a:lnTo>
                <a:lnTo>
                  <a:pt x="2793037" y="845148"/>
                </a:lnTo>
                <a:lnTo>
                  <a:pt x="2794736" y="845148"/>
                </a:lnTo>
                <a:lnTo>
                  <a:pt x="2973568" y="845148"/>
                </a:lnTo>
                <a:lnTo>
                  <a:pt x="2973568" y="818949"/>
                </a:lnTo>
                <a:lnTo>
                  <a:pt x="2976964" y="818949"/>
                </a:lnTo>
                <a:lnTo>
                  <a:pt x="2978832" y="818949"/>
                </a:lnTo>
                <a:lnTo>
                  <a:pt x="2980531" y="818949"/>
                </a:lnTo>
                <a:lnTo>
                  <a:pt x="2982229" y="818949"/>
                </a:lnTo>
                <a:lnTo>
                  <a:pt x="2983927" y="818949"/>
                </a:lnTo>
                <a:lnTo>
                  <a:pt x="2985795" y="818949"/>
                </a:lnTo>
                <a:lnTo>
                  <a:pt x="2987494" y="818949"/>
                </a:lnTo>
                <a:lnTo>
                  <a:pt x="2989192" y="818949"/>
                </a:lnTo>
                <a:lnTo>
                  <a:pt x="2989192" y="792918"/>
                </a:lnTo>
                <a:lnTo>
                  <a:pt x="2992758" y="792918"/>
                </a:lnTo>
                <a:lnTo>
                  <a:pt x="2992758" y="765028"/>
                </a:lnTo>
                <a:lnTo>
                  <a:pt x="2998023" y="765028"/>
                </a:lnTo>
                <a:lnTo>
                  <a:pt x="2998023" y="625579"/>
                </a:lnTo>
                <a:lnTo>
                  <a:pt x="3001420" y="625579"/>
                </a:lnTo>
                <a:lnTo>
                  <a:pt x="3003288" y="625579"/>
                </a:lnTo>
                <a:lnTo>
                  <a:pt x="3004986" y="625579"/>
                </a:lnTo>
                <a:lnTo>
                  <a:pt x="3004986" y="568109"/>
                </a:lnTo>
                <a:lnTo>
                  <a:pt x="3017384" y="568109"/>
                </a:lnTo>
                <a:lnTo>
                  <a:pt x="3017384" y="540050"/>
                </a:lnTo>
                <a:lnTo>
                  <a:pt x="3020780" y="540050"/>
                </a:lnTo>
                <a:lnTo>
                  <a:pt x="3022649" y="540050"/>
                </a:lnTo>
                <a:lnTo>
                  <a:pt x="3024347" y="540050"/>
                </a:lnTo>
                <a:lnTo>
                  <a:pt x="3026045" y="540050"/>
                </a:lnTo>
                <a:lnTo>
                  <a:pt x="3027744" y="540050"/>
                </a:lnTo>
                <a:lnTo>
                  <a:pt x="3041840" y="540050"/>
                </a:lnTo>
                <a:lnTo>
                  <a:pt x="3043538" y="540050"/>
                </a:lnTo>
                <a:lnTo>
                  <a:pt x="3045236" y="540050"/>
                </a:lnTo>
                <a:lnTo>
                  <a:pt x="3047104" y="540050"/>
                </a:lnTo>
                <a:lnTo>
                  <a:pt x="3064597" y="540050"/>
                </a:lnTo>
                <a:lnTo>
                  <a:pt x="3066465" y="540050"/>
                </a:lnTo>
                <a:lnTo>
                  <a:pt x="3076825" y="540050"/>
                </a:lnTo>
                <a:lnTo>
                  <a:pt x="3078693" y="540050"/>
                </a:lnTo>
                <a:lnTo>
                  <a:pt x="3080391" y="540050"/>
                </a:lnTo>
                <a:lnTo>
                  <a:pt x="3082089" y="540050"/>
                </a:lnTo>
                <a:lnTo>
                  <a:pt x="3083958" y="540050"/>
                </a:lnTo>
                <a:lnTo>
                  <a:pt x="3089053" y="540050"/>
                </a:lnTo>
                <a:lnTo>
                  <a:pt x="3090921" y="540050"/>
                </a:lnTo>
                <a:lnTo>
                  <a:pt x="3117244" y="540050"/>
                </a:lnTo>
                <a:lnTo>
                  <a:pt x="3118943" y="540050"/>
                </a:lnTo>
                <a:lnTo>
                  <a:pt x="3132869" y="540050"/>
                </a:lnTo>
                <a:lnTo>
                  <a:pt x="3134737" y="540050"/>
                </a:lnTo>
                <a:lnTo>
                  <a:pt x="3148663" y="540050"/>
                </a:lnTo>
                <a:lnTo>
                  <a:pt x="3150361" y="540050"/>
                </a:lnTo>
                <a:lnTo>
                  <a:pt x="3153928" y="540050"/>
                </a:lnTo>
                <a:lnTo>
                  <a:pt x="3155626" y="540050"/>
                </a:lnTo>
                <a:lnTo>
                  <a:pt x="3157494" y="540050"/>
                </a:lnTo>
                <a:lnTo>
                  <a:pt x="3159192" y="540050"/>
                </a:lnTo>
                <a:lnTo>
                  <a:pt x="3161061" y="540050"/>
                </a:lnTo>
                <a:lnTo>
                  <a:pt x="3162759" y="540050"/>
                </a:lnTo>
                <a:lnTo>
                  <a:pt x="3173288" y="540050"/>
                </a:lnTo>
                <a:lnTo>
                  <a:pt x="3174987" y="540050"/>
                </a:lnTo>
                <a:lnTo>
                  <a:pt x="3185516" y="540050"/>
                </a:lnTo>
                <a:lnTo>
                  <a:pt x="3187215" y="540050"/>
                </a:lnTo>
                <a:lnTo>
                  <a:pt x="3192479" y="540050"/>
                </a:lnTo>
                <a:lnTo>
                  <a:pt x="3194178" y="540050"/>
                </a:lnTo>
                <a:lnTo>
                  <a:pt x="3217105" y="540050"/>
                </a:lnTo>
                <a:lnTo>
                  <a:pt x="3218803" y="540050"/>
                </a:lnTo>
                <a:lnTo>
                  <a:pt x="3241560" y="540050"/>
                </a:lnTo>
                <a:lnTo>
                  <a:pt x="3243259" y="540050"/>
                </a:lnTo>
                <a:lnTo>
                  <a:pt x="3253788" y="540050"/>
                </a:lnTo>
                <a:lnTo>
                  <a:pt x="3255486" y="540050"/>
                </a:lnTo>
                <a:lnTo>
                  <a:pt x="3264318" y="540050"/>
                </a:lnTo>
                <a:lnTo>
                  <a:pt x="3264318" y="503539"/>
                </a:lnTo>
                <a:lnTo>
                  <a:pt x="3267884" y="503539"/>
                </a:lnTo>
                <a:lnTo>
                  <a:pt x="3269583" y="503539"/>
                </a:lnTo>
                <a:lnTo>
                  <a:pt x="3273149" y="503539"/>
                </a:lnTo>
                <a:lnTo>
                  <a:pt x="3274847" y="503539"/>
                </a:lnTo>
                <a:lnTo>
                  <a:pt x="3301171" y="503539"/>
                </a:lnTo>
                <a:lnTo>
                  <a:pt x="3302869" y="503539"/>
                </a:lnTo>
                <a:lnTo>
                  <a:pt x="3316965" y="503539"/>
                </a:lnTo>
                <a:lnTo>
                  <a:pt x="3318664" y="503539"/>
                </a:lnTo>
                <a:lnTo>
                  <a:pt x="3320532" y="503539"/>
                </a:lnTo>
                <a:lnTo>
                  <a:pt x="3322230" y="503539"/>
                </a:lnTo>
                <a:lnTo>
                  <a:pt x="3325627" y="503539"/>
                </a:lnTo>
                <a:lnTo>
                  <a:pt x="3327495" y="503539"/>
                </a:lnTo>
                <a:lnTo>
                  <a:pt x="3329193" y="503539"/>
                </a:lnTo>
                <a:lnTo>
                  <a:pt x="3330891" y="503539"/>
                </a:lnTo>
                <a:lnTo>
                  <a:pt x="3348384" y="503539"/>
                </a:lnTo>
                <a:lnTo>
                  <a:pt x="3350252" y="503539"/>
                </a:lnTo>
                <a:lnTo>
                  <a:pt x="3351950" y="503539"/>
                </a:lnTo>
                <a:lnTo>
                  <a:pt x="3353649" y="503539"/>
                </a:lnTo>
                <a:lnTo>
                  <a:pt x="3357215" y="503539"/>
                </a:lnTo>
                <a:lnTo>
                  <a:pt x="3359083" y="503539"/>
                </a:lnTo>
                <a:lnTo>
                  <a:pt x="3367745" y="503539"/>
                </a:lnTo>
                <a:lnTo>
                  <a:pt x="3367745" y="425110"/>
                </a:lnTo>
                <a:lnTo>
                  <a:pt x="3369443" y="425110"/>
                </a:lnTo>
                <a:lnTo>
                  <a:pt x="3369443" y="385050"/>
                </a:lnTo>
                <a:lnTo>
                  <a:pt x="3381671" y="385050"/>
                </a:lnTo>
                <a:lnTo>
                  <a:pt x="3383539" y="385050"/>
                </a:lnTo>
                <a:lnTo>
                  <a:pt x="3388804" y="385050"/>
                </a:lnTo>
                <a:lnTo>
                  <a:pt x="3390502" y="385050"/>
                </a:lnTo>
                <a:lnTo>
                  <a:pt x="3392201" y="385050"/>
                </a:lnTo>
                <a:lnTo>
                  <a:pt x="3392201" y="344990"/>
                </a:lnTo>
                <a:lnTo>
                  <a:pt x="3395767" y="344990"/>
                </a:lnTo>
                <a:lnTo>
                  <a:pt x="3395767" y="304930"/>
                </a:lnTo>
                <a:lnTo>
                  <a:pt x="3423789" y="304930"/>
                </a:lnTo>
                <a:lnTo>
                  <a:pt x="3423789" y="263179"/>
                </a:lnTo>
                <a:lnTo>
                  <a:pt x="3436017" y="263179"/>
                </a:lnTo>
                <a:lnTo>
                  <a:pt x="3437885" y="263179"/>
                </a:lnTo>
                <a:lnTo>
                  <a:pt x="3441281" y="263179"/>
                </a:lnTo>
                <a:lnTo>
                  <a:pt x="3441281" y="221260"/>
                </a:lnTo>
                <a:lnTo>
                  <a:pt x="3453679" y="221260"/>
                </a:lnTo>
                <a:lnTo>
                  <a:pt x="3455378" y="221260"/>
                </a:lnTo>
                <a:lnTo>
                  <a:pt x="3467605" y="221260"/>
                </a:lnTo>
                <a:lnTo>
                  <a:pt x="3467605" y="179340"/>
                </a:lnTo>
                <a:lnTo>
                  <a:pt x="3469473" y="179340"/>
                </a:lnTo>
                <a:lnTo>
                  <a:pt x="3471172" y="179340"/>
                </a:lnTo>
                <a:lnTo>
                  <a:pt x="3476436" y="179340"/>
                </a:lnTo>
                <a:lnTo>
                  <a:pt x="3478135" y="179340"/>
                </a:lnTo>
                <a:lnTo>
                  <a:pt x="3479833" y="179340"/>
                </a:lnTo>
                <a:lnTo>
                  <a:pt x="3481701" y="179340"/>
                </a:lnTo>
                <a:lnTo>
                  <a:pt x="3495627" y="179340"/>
                </a:lnTo>
                <a:lnTo>
                  <a:pt x="3497326" y="179340"/>
                </a:lnTo>
                <a:lnTo>
                  <a:pt x="3499194" y="179340"/>
                </a:lnTo>
                <a:lnTo>
                  <a:pt x="3523649" y="179340"/>
                </a:lnTo>
                <a:lnTo>
                  <a:pt x="3525517" y="179340"/>
                </a:lnTo>
                <a:lnTo>
                  <a:pt x="3527216" y="179340"/>
                </a:lnTo>
                <a:lnTo>
                  <a:pt x="3539444" y="179340"/>
                </a:lnTo>
                <a:lnTo>
                  <a:pt x="3541142" y="179340"/>
                </a:lnTo>
                <a:lnTo>
                  <a:pt x="3567466" y="179340"/>
                </a:lnTo>
                <a:lnTo>
                  <a:pt x="3569334" y="179340"/>
                </a:lnTo>
                <a:lnTo>
                  <a:pt x="3597186" y="179340"/>
                </a:lnTo>
                <a:lnTo>
                  <a:pt x="3599054" y="179340"/>
                </a:lnTo>
                <a:lnTo>
                  <a:pt x="3604319" y="179340"/>
                </a:lnTo>
                <a:lnTo>
                  <a:pt x="3606017" y="179340"/>
                </a:lnTo>
                <a:lnTo>
                  <a:pt x="3613150" y="179340"/>
                </a:lnTo>
                <a:lnTo>
                  <a:pt x="3614848" y="179340"/>
                </a:lnTo>
                <a:lnTo>
                  <a:pt x="3644569" y="179340"/>
                </a:lnTo>
                <a:lnTo>
                  <a:pt x="3646267" y="179340"/>
                </a:lnTo>
                <a:lnTo>
                  <a:pt x="3651702" y="179340"/>
                </a:lnTo>
                <a:lnTo>
                  <a:pt x="3653400" y="179340"/>
                </a:lnTo>
                <a:lnTo>
                  <a:pt x="3672591" y="179340"/>
                </a:lnTo>
                <a:lnTo>
                  <a:pt x="3674459" y="179340"/>
                </a:lnTo>
                <a:lnTo>
                  <a:pt x="3684819" y="179340"/>
                </a:lnTo>
                <a:lnTo>
                  <a:pt x="3686687" y="179340"/>
                </a:lnTo>
                <a:lnTo>
                  <a:pt x="3695348" y="179340"/>
                </a:lnTo>
                <a:lnTo>
                  <a:pt x="3697217" y="179340"/>
                </a:lnTo>
                <a:lnTo>
                  <a:pt x="3698915" y="179340"/>
                </a:lnTo>
                <a:lnTo>
                  <a:pt x="3719974" y="179340"/>
                </a:lnTo>
                <a:lnTo>
                  <a:pt x="3721672" y="179340"/>
                </a:lnTo>
                <a:lnTo>
                  <a:pt x="3728635" y="179340"/>
                </a:lnTo>
                <a:lnTo>
                  <a:pt x="3730503" y="179340"/>
                </a:lnTo>
                <a:lnTo>
                  <a:pt x="3740863" y="179340"/>
                </a:lnTo>
                <a:lnTo>
                  <a:pt x="3740863" y="121870"/>
                </a:lnTo>
                <a:lnTo>
                  <a:pt x="3751562" y="121870"/>
                </a:lnTo>
                <a:lnTo>
                  <a:pt x="3753260" y="121870"/>
                </a:lnTo>
                <a:lnTo>
                  <a:pt x="3756827" y="121870"/>
                </a:lnTo>
                <a:lnTo>
                  <a:pt x="3756827" y="62710"/>
                </a:lnTo>
                <a:lnTo>
                  <a:pt x="3763790" y="62710"/>
                </a:lnTo>
                <a:lnTo>
                  <a:pt x="3765488" y="62710"/>
                </a:lnTo>
                <a:lnTo>
                  <a:pt x="3784679" y="62710"/>
                </a:lnTo>
                <a:lnTo>
                  <a:pt x="3786548" y="62710"/>
                </a:lnTo>
                <a:lnTo>
                  <a:pt x="3791812" y="62710"/>
                </a:lnTo>
                <a:lnTo>
                  <a:pt x="3791812" y="0"/>
                </a:lnTo>
                <a:lnTo>
                  <a:pt x="3807607" y="0"/>
                </a:lnTo>
                <a:lnTo>
                  <a:pt x="3809305" y="0"/>
                </a:lnTo>
                <a:lnTo>
                  <a:pt x="3812871" y="0"/>
                </a:lnTo>
                <a:lnTo>
                  <a:pt x="3814570" y="0"/>
                </a:lnTo>
                <a:lnTo>
                  <a:pt x="3828496" y="0"/>
                </a:lnTo>
                <a:lnTo>
                  <a:pt x="3830364" y="0"/>
                </a:lnTo>
                <a:lnTo>
                  <a:pt x="3870614" y="0"/>
                </a:lnTo>
                <a:lnTo>
                  <a:pt x="3872312" y="0"/>
                </a:lnTo>
                <a:lnTo>
                  <a:pt x="3891672" y="0"/>
                </a:lnTo>
                <a:lnTo>
                  <a:pt x="3893541" y="0"/>
                </a:lnTo>
                <a:lnTo>
                  <a:pt x="3895239" y="0"/>
                </a:lnTo>
                <a:lnTo>
                  <a:pt x="3896938" y="0"/>
                </a:lnTo>
                <a:lnTo>
                  <a:pt x="3903900" y="0"/>
                </a:lnTo>
                <a:lnTo>
                  <a:pt x="3905769" y="0"/>
                </a:lnTo>
                <a:lnTo>
                  <a:pt x="3912732" y="0"/>
                </a:lnTo>
                <a:lnTo>
                  <a:pt x="3914430" y="0"/>
                </a:lnTo>
                <a:lnTo>
                  <a:pt x="3982702" y="0"/>
                </a:lnTo>
                <a:lnTo>
                  <a:pt x="3984570" y="0"/>
                </a:lnTo>
                <a:lnTo>
                  <a:pt x="3995100" y="0"/>
                </a:lnTo>
                <a:lnTo>
                  <a:pt x="3996798" y="0"/>
                </a:lnTo>
                <a:lnTo>
                  <a:pt x="4003761" y="0"/>
                </a:lnTo>
                <a:lnTo>
                  <a:pt x="4005629" y="0"/>
                </a:lnTo>
                <a:lnTo>
                  <a:pt x="4012592" y="0"/>
                </a:lnTo>
                <a:lnTo>
                  <a:pt x="4014290" y="0"/>
                </a:lnTo>
                <a:lnTo>
                  <a:pt x="4028387" y="0"/>
                </a:lnTo>
                <a:lnTo>
                  <a:pt x="4030085" y="0"/>
                </a:lnTo>
                <a:lnTo>
                  <a:pt x="4044181" y="0"/>
                </a:lnTo>
                <a:lnTo>
                  <a:pt x="4045879" y="0"/>
                </a:lnTo>
                <a:lnTo>
                  <a:pt x="4047578" y="0"/>
                </a:lnTo>
                <a:lnTo>
                  <a:pt x="4049445" y="0"/>
                </a:lnTo>
                <a:lnTo>
                  <a:pt x="4063372" y="0"/>
                </a:lnTo>
                <a:lnTo>
                  <a:pt x="4065070" y="0"/>
                </a:lnTo>
                <a:lnTo>
                  <a:pt x="4070335" y="0"/>
                </a:lnTo>
                <a:lnTo>
                  <a:pt x="4072203" y="0"/>
                </a:lnTo>
                <a:lnTo>
                  <a:pt x="4075600" y="0"/>
                </a:lnTo>
                <a:lnTo>
                  <a:pt x="4077298" y="0"/>
                </a:lnTo>
                <a:lnTo>
                  <a:pt x="4091394" y="0"/>
                </a:lnTo>
                <a:lnTo>
                  <a:pt x="4093262" y="0"/>
                </a:lnTo>
                <a:lnTo>
                  <a:pt x="4103621" y="0"/>
                </a:lnTo>
                <a:lnTo>
                  <a:pt x="4105490" y="0"/>
                </a:lnTo>
                <a:lnTo>
                  <a:pt x="4107188" y="0"/>
                </a:lnTo>
                <a:lnTo>
                  <a:pt x="4108886" y="0"/>
                </a:lnTo>
                <a:lnTo>
                  <a:pt x="4128247" y="0"/>
                </a:lnTo>
                <a:lnTo>
                  <a:pt x="4129946" y="0"/>
                </a:lnTo>
                <a:lnTo>
                  <a:pt x="4135210" y="0"/>
                </a:lnTo>
                <a:lnTo>
                  <a:pt x="4137078" y="0"/>
                </a:lnTo>
                <a:lnTo>
                  <a:pt x="4138777" y="0"/>
                </a:lnTo>
                <a:lnTo>
                  <a:pt x="4140475" y="0"/>
                </a:lnTo>
                <a:lnTo>
                  <a:pt x="4159835" y="0"/>
                </a:lnTo>
                <a:lnTo>
                  <a:pt x="4161534" y="0"/>
                </a:lnTo>
                <a:lnTo>
                  <a:pt x="4163232" y="0"/>
                </a:lnTo>
                <a:lnTo>
                  <a:pt x="4164931" y="0"/>
                </a:lnTo>
                <a:lnTo>
                  <a:pt x="4176309" y="0"/>
                </a:lnTo>
              </a:path>
            </a:pathLst>
          </a:custGeom>
          <a:noFill/>
          <a:ln w="25400" cap="flat">
            <a:solidFill>
              <a:srgbClr val="53585A"/>
            </a:solidFill>
            <a:prstDash val="solid"/>
            <a:miter/>
          </a:ln>
        </p:spPr>
        <p:txBody>
          <a:bodyPr/>
          <a:lstStyle/>
          <a:p>
            <a:endParaRPr lang="en-GB" noProof="0" dirty="0"/>
          </a:p>
        </p:txBody>
      </p:sp>
      <p:sp>
        <p:nvSpPr>
          <p:cNvPr id="256" name="Freeform 120">
            <a:extLst>
              <a:ext uri="{FF2B5EF4-FFF2-40B4-BE49-F238E27FC236}">
                <a16:creationId xmlns:a16="http://schemas.microsoft.com/office/drawing/2014/main" id="{6D0AB26D-CEF3-F11D-1E8F-7229640DDFD7}"/>
              </a:ext>
            </a:extLst>
          </p:cNvPr>
          <p:cNvSpPr/>
          <p:nvPr/>
        </p:nvSpPr>
        <p:spPr>
          <a:xfrm>
            <a:off x="7148110" y="2534837"/>
            <a:ext cx="4176308" cy="1687318"/>
          </a:xfrm>
          <a:custGeom>
            <a:avLst/>
            <a:gdLst>
              <a:gd name="csX0" fmla="*/ 0 w 4176308"/>
              <a:gd name="csY0" fmla="*/ 1699086 h 1699086"/>
              <a:gd name="csX1" fmla="*/ 99860 w 4176308"/>
              <a:gd name="csY1" fmla="*/ 1699086 h 1699086"/>
              <a:gd name="csX2" fmla="*/ 99860 w 4176308"/>
              <a:gd name="csY2" fmla="*/ 1674746 h 1699086"/>
              <a:gd name="csX3" fmla="*/ 231140 w 4176308"/>
              <a:gd name="csY3" fmla="*/ 1674746 h 1699086"/>
              <a:gd name="csX4" fmla="*/ 232838 w 4176308"/>
              <a:gd name="csY4" fmla="*/ 1674746 h 1699086"/>
              <a:gd name="csX5" fmla="*/ 274956 w 4176308"/>
              <a:gd name="csY5" fmla="*/ 1674746 h 1699086"/>
              <a:gd name="csX6" fmla="*/ 276654 w 4176308"/>
              <a:gd name="csY6" fmla="*/ 1674746 h 1699086"/>
              <a:gd name="csX7" fmla="*/ 287354 w 4176308"/>
              <a:gd name="csY7" fmla="*/ 1674746 h 1699086"/>
              <a:gd name="csX8" fmla="*/ 289052 w 4176308"/>
              <a:gd name="csY8" fmla="*/ 1674746 h 1699086"/>
              <a:gd name="csX9" fmla="*/ 557045 w 4176308"/>
              <a:gd name="csY9" fmla="*/ 1674746 h 1699086"/>
              <a:gd name="csX10" fmla="*/ 558913 w 4176308"/>
              <a:gd name="csY10" fmla="*/ 1674746 h 1699086"/>
              <a:gd name="csX11" fmla="*/ 562310 w 4176308"/>
              <a:gd name="csY11" fmla="*/ 1674746 h 1699086"/>
              <a:gd name="csX12" fmla="*/ 564178 w 4176308"/>
              <a:gd name="csY12" fmla="*/ 1674746 h 1699086"/>
              <a:gd name="csX13" fmla="*/ 571141 w 4176308"/>
              <a:gd name="csY13" fmla="*/ 1674746 h 1699086"/>
              <a:gd name="csX14" fmla="*/ 571141 w 4176308"/>
              <a:gd name="csY14" fmla="*/ 1652096 h 1699086"/>
              <a:gd name="csX15" fmla="*/ 614957 w 4176308"/>
              <a:gd name="csY15" fmla="*/ 1652096 h 1699086"/>
              <a:gd name="csX16" fmla="*/ 616656 w 4176308"/>
              <a:gd name="csY16" fmla="*/ 1652096 h 1699086"/>
              <a:gd name="csX17" fmla="*/ 830473 w 4176308"/>
              <a:gd name="csY17" fmla="*/ 1652096 h 1699086"/>
              <a:gd name="csX18" fmla="*/ 832171 w 4176308"/>
              <a:gd name="csY18" fmla="*/ 1652096 h 1699086"/>
              <a:gd name="csX19" fmla="*/ 846267 w 4176308"/>
              <a:gd name="csY19" fmla="*/ 1652096 h 1699086"/>
              <a:gd name="csX20" fmla="*/ 847965 w 4176308"/>
              <a:gd name="csY20" fmla="*/ 1652096 h 1699086"/>
              <a:gd name="csX21" fmla="*/ 858495 w 4176308"/>
              <a:gd name="csY21" fmla="*/ 1652096 h 1699086"/>
              <a:gd name="csX22" fmla="*/ 860193 w 4176308"/>
              <a:gd name="csY22" fmla="*/ 1652096 h 1699086"/>
              <a:gd name="csX23" fmla="*/ 1045988 w 4176308"/>
              <a:gd name="csY23" fmla="*/ 1652096 h 1699086"/>
              <a:gd name="csX24" fmla="*/ 1047686 w 4176308"/>
              <a:gd name="csY24" fmla="*/ 1652096 h 1699086"/>
              <a:gd name="csX25" fmla="*/ 1144150 w 4176308"/>
              <a:gd name="csY25" fmla="*/ 1652096 h 1699086"/>
              <a:gd name="csX26" fmla="*/ 1145848 w 4176308"/>
              <a:gd name="csY26" fmla="*/ 1652096 h 1699086"/>
              <a:gd name="csX27" fmla="*/ 1371893 w 4176308"/>
              <a:gd name="csY27" fmla="*/ 1652096 h 1699086"/>
              <a:gd name="csX28" fmla="*/ 1371893 w 4176308"/>
              <a:gd name="csY28" fmla="*/ 1627587 h 1699086"/>
              <a:gd name="csX29" fmla="*/ 1492813 w 4176308"/>
              <a:gd name="csY29" fmla="*/ 1627587 h 1699086"/>
              <a:gd name="csX30" fmla="*/ 1492813 w 4176308"/>
              <a:gd name="csY30" fmla="*/ 1603246 h 1699086"/>
              <a:gd name="csX31" fmla="*/ 1496209 w 4176308"/>
              <a:gd name="csY31" fmla="*/ 1603246 h 1699086"/>
              <a:gd name="csX32" fmla="*/ 1496209 w 4176308"/>
              <a:gd name="csY32" fmla="*/ 1578906 h 1699086"/>
              <a:gd name="csX33" fmla="*/ 1503342 w 4176308"/>
              <a:gd name="csY33" fmla="*/ 1578906 h 1699086"/>
              <a:gd name="csX34" fmla="*/ 1505210 w 4176308"/>
              <a:gd name="csY34" fmla="*/ 1578906 h 1699086"/>
              <a:gd name="csX35" fmla="*/ 1543592 w 4176308"/>
              <a:gd name="csY35" fmla="*/ 1578906 h 1699086"/>
              <a:gd name="csX36" fmla="*/ 1543592 w 4176308"/>
              <a:gd name="csY36" fmla="*/ 1552707 h 1699086"/>
              <a:gd name="csX37" fmla="*/ 1830946 w 4176308"/>
              <a:gd name="csY37" fmla="*/ 1552707 h 1699086"/>
              <a:gd name="csX38" fmla="*/ 1832814 w 4176308"/>
              <a:gd name="csY38" fmla="*/ 1552707 h 1699086"/>
              <a:gd name="csX39" fmla="*/ 1855571 w 4176308"/>
              <a:gd name="csY39" fmla="*/ 1552707 h 1699086"/>
              <a:gd name="csX40" fmla="*/ 1857270 w 4176308"/>
              <a:gd name="csY40" fmla="*/ 1552707 h 1699086"/>
              <a:gd name="csX41" fmla="*/ 1862534 w 4176308"/>
              <a:gd name="csY41" fmla="*/ 1552707 h 1699086"/>
              <a:gd name="csX42" fmla="*/ 1862534 w 4176308"/>
              <a:gd name="csY42" fmla="*/ 1528366 h 1699086"/>
              <a:gd name="csX43" fmla="*/ 1876630 w 4176308"/>
              <a:gd name="csY43" fmla="*/ 1528366 h 1699086"/>
              <a:gd name="csX44" fmla="*/ 1876630 w 4176308"/>
              <a:gd name="csY44" fmla="*/ 1455176 h 1699086"/>
              <a:gd name="csX45" fmla="*/ 1883593 w 4176308"/>
              <a:gd name="csY45" fmla="*/ 1455176 h 1699086"/>
              <a:gd name="csX46" fmla="*/ 1883593 w 4176308"/>
              <a:gd name="csY46" fmla="*/ 1404637 h 1699086"/>
              <a:gd name="csX47" fmla="*/ 2074483 w 4176308"/>
              <a:gd name="csY47" fmla="*/ 1404637 h 1699086"/>
              <a:gd name="csX48" fmla="*/ 2074483 w 4176308"/>
              <a:gd name="csY48" fmla="*/ 1380296 h 1699086"/>
              <a:gd name="csX49" fmla="*/ 2118300 w 4176308"/>
              <a:gd name="csY49" fmla="*/ 1380296 h 1699086"/>
              <a:gd name="csX50" fmla="*/ 2118300 w 4176308"/>
              <a:gd name="csY50" fmla="*/ 1355787 h 1699086"/>
              <a:gd name="csX51" fmla="*/ 2234124 w 4176308"/>
              <a:gd name="csY51" fmla="*/ 1355787 h 1699086"/>
              <a:gd name="csX52" fmla="*/ 2234124 w 4176308"/>
              <a:gd name="csY52" fmla="*/ 1331447 h 1699086"/>
              <a:gd name="csX53" fmla="*/ 2239389 w 4176308"/>
              <a:gd name="csY53" fmla="*/ 1331447 h 1699086"/>
              <a:gd name="csX54" fmla="*/ 2239389 w 4176308"/>
              <a:gd name="csY54" fmla="*/ 1305247 h 1699086"/>
              <a:gd name="csX55" fmla="*/ 2242786 w 4176308"/>
              <a:gd name="csY55" fmla="*/ 1305247 h 1699086"/>
              <a:gd name="csX56" fmla="*/ 2244654 w 4176308"/>
              <a:gd name="csY56" fmla="*/ 1305247 h 1699086"/>
              <a:gd name="csX57" fmla="*/ 2255013 w 4176308"/>
              <a:gd name="csY57" fmla="*/ 1305247 h 1699086"/>
              <a:gd name="csX58" fmla="*/ 2255013 w 4176308"/>
              <a:gd name="csY58" fmla="*/ 1280907 h 1699086"/>
              <a:gd name="csX59" fmla="*/ 2270808 w 4176308"/>
              <a:gd name="csY59" fmla="*/ 1280907 h 1699086"/>
              <a:gd name="csX60" fmla="*/ 2270808 w 4176308"/>
              <a:gd name="csY60" fmla="*/ 1230198 h 1699086"/>
              <a:gd name="csX61" fmla="*/ 2605544 w 4176308"/>
              <a:gd name="csY61" fmla="*/ 1230198 h 1699086"/>
              <a:gd name="csX62" fmla="*/ 2605544 w 4176308"/>
              <a:gd name="csY62" fmla="*/ 1155318 h 1699086"/>
              <a:gd name="csX63" fmla="*/ 2617772 w 4176308"/>
              <a:gd name="csY63" fmla="*/ 1155318 h 1699086"/>
              <a:gd name="csX64" fmla="*/ 2617772 w 4176308"/>
              <a:gd name="csY64" fmla="*/ 1130977 h 1699086"/>
              <a:gd name="csX65" fmla="*/ 2621169 w 4176308"/>
              <a:gd name="csY65" fmla="*/ 1130977 h 1699086"/>
              <a:gd name="csX66" fmla="*/ 2621169 w 4176308"/>
              <a:gd name="csY66" fmla="*/ 1106637 h 1699086"/>
              <a:gd name="csX67" fmla="*/ 2626603 w 4176308"/>
              <a:gd name="csY67" fmla="*/ 1106637 h 1699086"/>
              <a:gd name="csX68" fmla="*/ 2626603 w 4176308"/>
              <a:gd name="csY68" fmla="*/ 1080438 h 1699086"/>
              <a:gd name="csX69" fmla="*/ 2637133 w 4176308"/>
              <a:gd name="csY69" fmla="*/ 1080438 h 1699086"/>
              <a:gd name="csX70" fmla="*/ 2637133 w 4176308"/>
              <a:gd name="csY70" fmla="*/ 1056097 h 1699086"/>
              <a:gd name="csX71" fmla="*/ 2661588 w 4176308"/>
              <a:gd name="csY71" fmla="*/ 1056097 h 1699086"/>
              <a:gd name="csX72" fmla="*/ 2661588 w 4176308"/>
              <a:gd name="csY72" fmla="*/ 1031757 h 1699086"/>
              <a:gd name="csX73" fmla="*/ 2670250 w 4176308"/>
              <a:gd name="csY73" fmla="*/ 1031757 h 1699086"/>
              <a:gd name="csX74" fmla="*/ 2672118 w 4176308"/>
              <a:gd name="csY74" fmla="*/ 1031757 h 1699086"/>
              <a:gd name="csX75" fmla="*/ 2933148 w 4176308"/>
              <a:gd name="csY75" fmla="*/ 1031757 h 1699086"/>
              <a:gd name="csX76" fmla="*/ 2935016 w 4176308"/>
              <a:gd name="csY76" fmla="*/ 1031757 h 1699086"/>
              <a:gd name="csX77" fmla="*/ 2976964 w 4176308"/>
              <a:gd name="csY77" fmla="*/ 1031757 h 1699086"/>
              <a:gd name="csX78" fmla="*/ 2976964 w 4176308"/>
              <a:gd name="csY78" fmla="*/ 981048 h 1699086"/>
              <a:gd name="csX79" fmla="*/ 2985795 w 4176308"/>
              <a:gd name="csY79" fmla="*/ 981048 h 1699086"/>
              <a:gd name="csX80" fmla="*/ 2985795 w 4176308"/>
              <a:gd name="csY80" fmla="*/ 955018 h 1699086"/>
              <a:gd name="csX81" fmla="*/ 2989192 w 4176308"/>
              <a:gd name="csY81" fmla="*/ 955018 h 1699086"/>
              <a:gd name="csX82" fmla="*/ 2989192 w 4176308"/>
              <a:gd name="csY82" fmla="*/ 928818 h 1699086"/>
              <a:gd name="csX83" fmla="*/ 2992758 w 4176308"/>
              <a:gd name="csY83" fmla="*/ 928818 h 1699086"/>
              <a:gd name="csX84" fmla="*/ 2992758 w 4176308"/>
              <a:gd name="csY84" fmla="*/ 876588 h 1699086"/>
              <a:gd name="csX85" fmla="*/ 2994457 w 4176308"/>
              <a:gd name="csY85" fmla="*/ 876588 h 1699086"/>
              <a:gd name="csX86" fmla="*/ 2996325 w 4176308"/>
              <a:gd name="csY86" fmla="*/ 876588 h 1699086"/>
              <a:gd name="csX87" fmla="*/ 2998023 w 4176308"/>
              <a:gd name="csY87" fmla="*/ 876588 h 1699086"/>
              <a:gd name="csX88" fmla="*/ 2999721 w 4176308"/>
              <a:gd name="csY88" fmla="*/ 876588 h 1699086"/>
              <a:gd name="csX89" fmla="*/ 3001420 w 4176308"/>
              <a:gd name="csY89" fmla="*/ 876588 h 1699086"/>
              <a:gd name="csX90" fmla="*/ 3001420 w 4176308"/>
              <a:gd name="csY90" fmla="*/ 850388 h 1699086"/>
              <a:gd name="csX91" fmla="*/ 3004986 w 4176308"/>
              <a:gd name="csY91" fmla="*/ 850388 h 1699086"/>
              <a:gd name="csX92" fmla="*/ 3006684 w 4176308"/>
              <a:gd name="csY92" fmla="*/ 850388 h 1699086"/>
              <a:gd name="csX93" fmla="*/ 3008553 w 4176308"/>
              <a:gd name="csY93" fmla="*/ 850388 h 1699086"/>
              <a:gd name="csX94" fmla="*/ 3010251 w 4176308"/>
              <a:gd name="csY94" fmla="*/ 850388 h 1699086"/>
              <a:gd name="csX95" fmla="*/ 3010251 w 4176308"/>
              <a:gd name="csY95" fmla="*/ 822498 h 1699086"/>
              <a:gd name="csX96" fmla="*/ 3017384 w 4176308"/>
              <a:gd name="csY96" fmla="*/ 822498 h 1699086"/>
              <a:gd name="csX97" fmla="*/ 3019082 w 4176308"/>
              <a:gd name="csY97" fmla="*/ 822498 h 1699086"/>
              <a:gd name="csX98" fmla="*/ 3020780 w 4176308"/>
              <a:gd name="csY98" fmla="*/ 822498 h 1699086"/>
              <a:gd name="csX99" fmla="*/ 3022649 w 4176308"/>
              <a:gd name="csY99" fmla="*/ 822498 h 1699086"/>
              <a:gd name="csX100" fmla="*/ 3024347 w 4176308"/>
              <a:gd name="csY100" fmla="*/ 822498 h 1699086"/>
              <a:gd name="csX101" fmla="*/ 3026045 w 4176308"/>
              <a:gd name="csY101" fmla="*/ 822498 h 1699086"/>
              <a:gd name="csX102" fmla="*/ 3054067 w 4176308"/>
              <a:gd name="csY102" fmla="*/ 822498 h 1699086"/>
              <a:gd name="csX103" fmla="*/ 3055766 w 4176308"/>
              <a:gd name="csY103" fmla="*/ 822498 h 1699086"/>
              <a:gd name="csX104" fmla="*/ 3076825 w 4176308"/>
              <a:gd name="csY104" fmla="*/ 822498 h 1699086"/>
              <a:gd name="csX105" fmla="*/ 3078693 w 4176308"/>
              <a:gd name="csY105" fmla="*/ 822498 h 1699086"/>
              <a:gd name="csX106" fmla="*/ 3089053 w 4176308"/>
              <a:gd name="csY106" fmla="*/ 822498 h 1699086"/>
              <a:gd name="csX107" fmla="*/ 3090921 w 4176308"/>
              <a:gd name="csY107" fmla="*/ 822498 h 1699086"/>
              <a:gd name="csX108" fmla="*/ 3113678 w 4176308"/>
              <a:gd name="csY108" fmla="*/ 822498 h 1699086"/>
              <a:gd name="csX109" fmla="*/ 3115546 w 4176308"/>
              <a:gd name="csY109" fmla="*/ 822498 h 1699086"/>
              <a:gd name="csX110" fmla="*/ 3120641 w 4176308"/>
              <a:gd name="csY110" fmla="*/ 822498 h 1699086"/>
              <a:gd name="csX111" fmla="*/ 3122509 w 4176308"/>
              <a:gd name="csY111" fmla="*/ 822498 h 1699086"/>
              <a:gd name="csX112" fmla="*/ 3136435 w 4176308"/>
              <a:gd name="csY112" fmla="*/ 822498 h 1699086"/>
              <a:gd name="csX113" fmla="*/ 3138134 w 4176308"/>
              <a:gd name="csY113" fmla="*/ 822498 h 1699086"/>
              <a:gd name="csX114" fmla="*/ 3140002 w 4176308"/>
              <a:gd name="csY114" fmla="*/ 822498 h 1699086"/>
              <a:gd name="csX115" fmla="*/ 3141700 w 4176308"/>
              <a:gd name="csY115" fmla="*/ 822498 h 1699086"/>
              <a:gd name="csX116" fmla="*/ 3143398 w 4176308"/>
              <a:gd name="csY116" fmla="*/ 822498 h 1699086"/>
              <a:gd name="csX117" fmla="*/ 3152230 w 4176308"/>
              <a:gd name="csY117" fmla="*/ 822498 h 1699086"/>
              <a:gd name="csX118" fmla="*/ 3153928 w 4176308"/>
              <a:gd name="csY118" fmla="*/ 822498 h 1699086"/>
              <a:gd name="csX119" fmla="*/ 3157494 w 4176308"/>
              <a:gd name="csY119" fmla="*/ 822498 h 1699086"/>
              <a:gd name="csX120" fmla="*/ 3159192 w 4176308"/>
              <a:gd name="csY120" fmla="*/ 822498 h 1699086"/>
              <a:gd name="csX121" fmla="*/ 3161061 w 4176308"/>
              <a:gd name="csY121" fmla="*/ 822498 h 1699086"/>
              <a:gd name="csX122" fmla="*/ 3162759 w 4176308"/>
              <a:gd name="csY122" fmla="*/ 822498 h 1699086"/>
              <a:gd name="csX123" fmla="*/ 3169722 w 4176308"/>
              <a:gd name="csY123" fmla="*/ 822498 h 1699086"/>
              <a:gd name="csX124" fmla="*/ 3171590 w 4176308"/>
              <a:gd name="csY124" fmla="*/ 822498 h 1699086"/>
              <a:gd name="csX125" fmla="*/ 3176685 w 4176308"/>
              <a:gd name="csY125" fmla="*/ 822498 h 1699086"/>
              <a:gd name="csX126" fmla="*/ 3178553 w 4176308"/>
              <a:gd name="csY126" fmla="*/ 822498 h 1699086"/>
              <a:gd name="csX127" fmla="*/ 3196046 w 4176308"/>
              <a:gd name="csY127" fmla="*/ 822498 h 1699086"/>
              <a:gd name="csX128" fmla="*/ 3197744 w 4176308"/>
              <a:gd name="csY128" fmla="*/ 822498 h 1699086"/>
              <a:gd name="csX129" fmla="*/ 3210142 w 4176308"/>
              <a:gd name="csY129" fmla="*/ 822498 h 1699086"/>
              <a:gd name="csX130" fmla="*/ 3211840 w 4176308"/>
              <a:gd name="csY130" fmla="*/ 822498 h 1699086"/>
              <a:gd name="csX131" fmla="*/ 3257355 w 4176308"/>
              <a:gd name="csY131" fmla="*/ 822498 h 1699086"/>
              <a:gd name="csX132" fmla="*/ 3259223 w 4176308"/>
              <a:gd name="csY132" fmla="*/ 822498 h 1699086"/>
              <a:gd name="csX133" fmla="*/ 3281811 w 4176308"/>
              <a:gd name="csY133" fmla="*/ 822498 h 1699086"/>
              <a:gd name="csX134" fmla="*/ 3283678 w 4176308"/>
              <a:gd name="csY134" fmla="*/ 822498 h 1699086"/>
              <a:gd name="csX135" fmla="*/ 3325627 w 4176308"/>
              <a:gd name="csY135" fmla="*/ 822498 h 1699086"/>
              <a:gd name="csX136" fmla="*/ 3327495 w 4176308"/>
              <a:gd name="csY136" fmla="*/ 822498 h 1699086"/>
              <a:gd name="csX137" fmla="*/ 3351950 w 4176308"/>
              <a:gd name="csY137" fmla="*/ 822498 h 1699086"/>
              <a:gd name="csX138" fmla="*/ 3353649 w 4176308"/>
              <a:gd name="csY138" fmla="*/ 822498 h 1699086"/>
              <a:gd name="csX139" fmla="*/ 3360782 w 4176308"/>
              <a:gd name="csY139" fmla="*/ 822498 h 1699086"/>
              <a:gd name="csX140" fmla="*/ 3360782 w 4176308"/>
              <a:gd name="csY140" fmla="*/ 791059 h 1699086"/>
              <a:gd name="csX141" fmla="*/ 3364348 w 4176308"/>
              <a:gd name="csY141" fmla="*/ 791059 h 1699086"/>
              <a:gd name="csX142" fmla="*/ 3366046 w 4176308"/>
              <a:gd name="csY142" fmla="*/ 791059 h 1699086"/>
              <a:gd name="csX143" fmla="*/ 3373010 w 4176308"/>
              <a:gd name="csY143" fmla="*/ 791059 h 1699086"/>
              <a:gd name="csX144" fmla="*/ 3374708 w 4176308"/>
              <a:gd name="csY144" fmla="*/ 791059 h 1699086"/>
              <a:gd name="csX145" fmla="*/ 3392201 w 4176308"/>
              <a:gd name="csY145" fmla="*/ 791059 h 1699086"/>
              <a:gd name="csX146" fmla="*/ 3392201 w 4176308"/>
              <a:gd name="csY146" fmla="*/ 758098 h 1699086"/>
              <a:gd name="csX147" fmla="*/ 3397465 w 4176308"/>
              <a:gd name="csY147" fmla="*/ 758098 h 1699086"/>
              <a:gd name="csX148" fmla="*/ 3397465 w 4176308"/>
              <a:gd name="csY148" fmla="*/ 724968 h 1699086"/>
              <a:gd name="csX149" fmla="*/ 3420392 w 4176308"/>
              <a:gd name="csY149" fmla="*/ 724968 h 1699086"/>
              <a:gd name="csX150" fmla="*/ 3422090 w 4176308"/>
              <a:gd name="csY150" fmla="*/ 724968 h 1699086"/>
              <a:gd name="csX151" fmla="*/ 3425487 w 4176308"/>
              <a:gd name="csY151" fmla="*/ 724968 h 1699086"/>
              <a:gd name="csX152" fmla="*/ 3427355 w 4176308"/>
              <a:gd name="csY152" fmla="*/ 724968 h 1699086"/>
              <a:gd name="csX153" fmla="*/ 3436017 w 4176308"/>
              <a:gd name="csY153" fmla="*/ 724968 h 1699086"/>
              <a:gd name="csX154" fmla="*/ 3437885 w 4176308"/>
              <a:gd name="csY154" fmla="*/ 724968 h 1699086"/>
              <a:gd name="csX155" fmla="*/ 3444848 w 4176308"/>
              <a:gd name="csY155" fmla="*/ 724968 h 1699086"/>
              <a:gd name="csX156" fmla="*/ 3446546 w 4176308"/>
              <a:gd name="csY156" fmla="*/ 724968 h 1699086"/>
              <a:gd name="csX157" fmla="*/ 3457076 w 4176308"/>
              <a:gd name="csY157" fmla="*/ 724968 h 1699086"/>
              <a:gd name="csX158" fmla="*/ 3458944 w 4176308"/>
              <a:gd name="csY158" fmla="*/ 724968 h 1699086"/>
              <a:gd name="csX159" fmla="*/ 3460642 w 4176308"/>
              <a:gd name="csY159" fmla="*/ 724968 h 1699086"/>
              <a:gd name="csX160" fmla="*/ 3462340 w 4176308"/>
              <a:gd name="csY160" fmla="*/ 724968 h 1699086"/>
              <a:gd name="csX161" fmla="*/ 3469473 w 4176308"/>
              <a:gd name="csY161" fmla="*/ 724968 h 1699086"/>
              <a:gd name="csX162" fmla="*/ 3471172 w 4176308"/>
              <a:gd name="csY162" fmla="*/ 724968 h 1699086"/>
              <a:gd name="csX163" fmla="*/ 3495627 w 4176308"/>
              <a:gd name="csY163" fmla="*/ 724968 h 1699086"/>
              <a:gd name="csX164" fmla="*/ 3497326 w 4176308"/>
              <a:gd name="csY164" fmla="*/ 724968 h 1699086"/>
              <a:gd name="csX165" fmla="*/ 3499194 w 4176308"/>
              <a:gd name="csY165" fmla="*/ 724968 h 1699086"/>
              <a:gd name="csX166" fmla="*/ 3504458 w 4176308"/>
              <a:gd name="csY166" fmla="*/ 724968 h 1699086"/>
              <a:gd name="csX167" fmla="*/ 3506157 w 4176308"/>
              <a:gd name="csY167" fmla="*/ 724968 h 1699086"/>
              <a:gd name="csX168" fmla="*/ 3516686 w 4176308"/>
              <a:gd name="csY168" fmla="*/ 724968 h 1699086"/>
              <a:gd name="csX169" fmla="*/ 3518385 w 4176308"/>
              <a:gd name="csY169" fmla="*/ 724968 h 1699086"/>
              <a:gd name="csX170" fmla="*/ 3525517 w 4176308"/>
              <a:gd name="csY170" fmla="*/ 724968 h 1699086"/>
              <a:gd name="csX171" fmla="*/ 3527216 w 4176308"/>
              <a:gd name="csY171" fmla="*/ 724968 h 1699086"/>
              <a:gd name="csX172" fmla="*/ 3535877 w 4176308"/>
              <a:gd name="csY172" fmla="*/ 724968 h 1699086"/>
              <a:gd name="csX173" fmla="*/ 3537745 w 4176308"/>
              <a:gd name="csY173" fmla="*/ 724968 h 1699086"/>
              <a:gd name="csX174" fmla="*/ 3541142 w 4176308"/>
              <a:gd name="csY174" fmla="*/ 724968 h 1699086"/>
              <a:gd name="csX175" fmla="*/ 3543010 w 4176308"/>
              <a:gd name="csY175" fmla="*/ 724968 h 1699086"/>
              <a:gd name="csX176" fmla="*/ 3544708 w 4176308"/>
              <a:gd name="csY176" fmla="*/ 724968 h 1699086"/>
              <a:gd name="csX177" fmla="*/ 3546407 w 4176308"/>
              <a:gd name="csY177" fmla="*/ 724968 h 1699086"/>
              <a:gd name="csX178" fmla="*/ 3564069 w 4176308"/>
              <a:gd name="csY178" fmla="*/ 724968 h 1699086"/>
              <a:gd name="csX179" fmla="*/ 3565768 w 4176308"/>
              <a:gd name="csY179" fmla="*/ 724968 h 1699086"/>
              <a:gd name="csX180" fmla="*/ 3567466 w 4176308"/>
              <a:gd name="csY180" fmla="*/ 724968 h 1699086"/>
              <a:gd name="csX181" fmla="*/ 3569334 w 4176308"/>
              <a:gd name="csY181" fmla="*/ 724968 h 1699086"/>
              <a:gd name="csX182" fmla="*/ 3588525 w 4176308"/>
              <a:gd name="csY182" fmla="*/ 724968 h 1699086"/>
              <a:gd name="csX183" fmla="*/ 3590223 w 4176308"/>
              <a:gd name="csY183" fmla="*/ 724968 h 1699086"/>
              <a:gd name="csX184" fmla="*/ 3600922 w 4176308"/>
              <a:gd name="csY184" fmla="*/ 724968 h 1699086"/>
              <a:gd name="csX185" fmla="*/ 3602621 w 4176308"/>
              <a:gd name="csY185" fmla="*/ 724968 h 1699086"/>
              <a:gd name="csX186" fmla="*/ 3611282 w 4176308"/>
              <a:gd name="csY186" fmla="*/ 724968 h 1699086"/>
              <a:gd name="csX187" fmla="*/ 3613150 w 4176308"/>
              <a:gd name="csY187" fmla="*/ 724968 h 1699086"/>
              <a:gd name="csX188" fmla="*/ 3620113 w 4176308"/>
              <a:gd name="csY188" fmla="*/ 724968 h 1699086"/>
              <a:gd name="csX189" fmla="*/ 3620113 w 4176308"/>
              <a:gd name="csY189" fmla="*/ 681359 h 1699086"/>
              <a:gd name="csX190" fmla="*/ 3625378 w 4176308"/>
              <a:gd name="csY190" fmla="*/ 681359 h 1699086"/>
              <a:gd name="csX191" fmla="*/ 3627076 w 4176308"/>
              <a:gd name="csY191" fmla="*/ 681359 h 1699086"/>
              <a:gd name="csX192" fmla="*/ 3632341 w 4176308"/>
              <a:gd name="csY192" fmla="*/ 681359 h 1699086"/>
              <a:gd name="csX193" fmla="*/ 3634039 w 4176308"/>
              <a:gd name="csY193" fmla="*/ 681359 h 1699086"/>
              <a:gd name="csX194" fmla="*/ 3655098 w 4176308"/>
              <a:gd name="csY194" fmla="*/ 681359 h 1699086"/>
              <a:gd name="csX195" fmla="*/ 3656967 w 4176308"/>
              <a:gd name="csY195" fmla="*/ 681359 h 1699086"/>
              <a:gd name="csX196" fmla="*/ 3658665 w 4176308"/>
              <a:gd name="csY196" fmla="*/ 681359 h 1699086"/>
              <a:gd name="csX197" fmla="*/ 3660363 w 4176308"/>
              <a:gd name="csY197" fmla="*/ 681359 h 1699086"/>
              <a:gd name="csX198" fmla="*/ 3662061 w 4176308"/>
              <a:gd name="csY198" fmla="*/ 681359 h 1699086"/>
              <a:gd name="csX199" fmla="*/ 3676158 w 4176308"/>
              <a:gd name="csY199" fmla="*/ 681359 h 1699086"/>
              <a:gd name="csX200" fmla="*/ 3676158 w 4176308"/>
              <a:gd name="csY200" fmla="*/ 637749 h 1699086"/>
              <a:gd name="csX201" fmla="*/ 3679554 w 4176308"/>
              <a:gd name="csY201" fmla="*/ 637749 h 1699086"/>
              <a:gd name="csX202" fmla="*/ 3681422 w 4176308"/>
              <a:gd name="csY202" fmla="*/ 637749 h 1699086"/>
              <a:gd name="csX203" fmla="*/ 3695348 w 4176308"/>
              <a:gd name="csY203" fmla="*/ 637749 h 1699086"/>
              <a:gd name="csX204" fmla="*/ 3697217 w 4176308"/>
              <a:gd name="csY204" fmla="*/ 637749 h 1699086"/>
              <a:gd name="csX205" fmla="*/ 3711143 w 4176308"/>
              <a:gd name="csY205" fmla="*/ 637749 h 1699086"/>
              <a:gd name="csX206" fmla="*/ 3713011 w 4176308"/>
              <a:gd name="csY206" fmla="*/ 637749 h 1699086"/>
              <a:gd name="csX207" fmla="*/ 3728635 w 4176308"/>
              <a:gd name="csY207" fmla="*/ 637749 h 1699086"/>
              <a:gd name="csX208" fmla="*/ 3728635 w 4176308"/>
              <a:gd name="csY208" fmla="*/ 590759 h 1699086"/>
              <a:gd name="csX209" fmla="*/ 3739165 w 4176308"/>
              <a:gd name="csY209" fmla="*/ 590759 h 1699086"/>
              <a:gd name="csX210" fmla="*/ 3739165 w 4176308"/>
              <a:gd name="csY210" fmla="*/ 541909 h 1699086"/>
              <a:gd name="csX211" fmla="*/ 3740863 w 4176308"/>
              <a:gd name="csY211" fmla="*/ 541909 h 1699086"/>
              <a:gd name="csX212" fmla="*/ 3742731 w 4176308"/>
              <a:gd name="csY212" fmla="*/ 541909 h 1699086"/>
              <a:gd name="csX213" fmla="*/ 3747996 w 4176308"/>
              <a:gd name="csY213" fmla="*/ 541909 h 1699086"/>
              <a:gd name="csX214" fmla="*/ 3747996 w 4176308"/>
              <a:gd name="csY214" fmla="*/ 493060 h 1699086"/>
              <a:gd name="csX215" fmla="*/ 3751562 w 4176308"/>
              <a:gd name="csY215" fmla="*/ 493060 h 1699086"/>
              <a:gd name="csX216" fmla="*/ 3753260 w 4176308"/>
              <a:gd name="csY216" fmla="*/ 493060 h 1699086"/>
              <a:gd name="csX217" fmla="*/ 3754959 w 4176308"/>
              <a:gd name="csY217" fmla="*/ 493060 h 1699086"/>
              <a:gd name="csX218" fmla="*/ 3756827 w 4176308"/>
              <a:gd name="csY218" fmla="*/ 493060 h 1699086"/>
              <a:gd name="csX219" fmla="*/ 3760224 w 4176308"/>
              <a:gd name="csY219" fmla="*/ 493060 h 1699086"/>
              <a:gd name="csX220" fmla="*/ 3760224 w 4176308"/>
              <a:gd name="csY220" fmla="*/ 442689 h 1699086"/>
              <a:gd name="csX221" fmla="*/ 3763790 w 4176308"/>
              <a:gd name="csY221" fmla="*/ 442689 h 1699086"/>
              <a:gd name="csX222" fmla="*/ 3763790 w 4176308"/>
              <a:gd name="csY222" fmla="*/ 390290 h 1699086"/>
              <a:gd name="csX223" fmla="*/ 3782981 w 4176308"/>
              <a:gd name="csY223" fmla="*/ 390290 h 1699086"/>
              <a:gd name="csX224" fmla="*/ 3784679 w 4176308"/>
              <a:gd name="csY224" fmla="*/ 390290 h 1699086"/>
              <a:gd name="csX225" fmla="*/ 3786548 w 4176308"/>
              <a:gd name="csY225" fmla="*/ 390290 h 1699086"/>
              <a:gd name="csX226" fmla="*/ 3807607 w 4176308"/>
              <a:gd name="csY226" fmla="*/ 390290 h 1699086"/>
              <a:gd name="csX227" fmla="*/ 3809305 w 4176308"/>
              <a:gd name="csY227" fmla="*/ 390290 h 1699086"/>
              <a:gd name="csX228" fmla="*/ 3812871 w 4176308"/>
              <a:gd name="csY228" fmla="*/ 390290 h 1699086"/>
              <a:gd name="csX229" fmla="*/ 3814570 w 4176308"/>
              <a:gd name="csY229" fmla="*/ 390290 h 1699086"/>
              <a:gd name="csX230" fmla="*/ 3819834 w 4176308"/>
              <a:gd name="csY230" fmla="*/ 390290 h 1699086"/>
              <a:gd name="csX231" fmla="*/ 3821533 w 4176308"/>
              <a:gd name="csY231" fmla="*/ 390290 h 1699086"/>
              <a:gd name="csX232" fmla="*/ 3828496 w 4176308"/>
              <a:gd name="csY232" fmla="*/ 390290 h 1699086"/>
              <a:gd name="csX233" fmla="*/ 3830364 w 4176308"/>
              <a:gd name="csY233" fmla="*/ 390290 h 1699086"/>
              <a:gd name="csX234" fmla="*/ 3832062 w 4176308"/>
              <a:gd name="csY234" fmla="*/ 390290 h 1699086"/>
              <a:gd name="csX235" fmla="*/ 3833761 w 4176308"/>
              <a:gd name="csY235" fmla="*/ 390290 h 1699086"/>
              <a:gd name="csX236" fmla="*/ 3847856 w 4176308"/>
              <a:gd name="csY236" fmla="*/ 390290 h 1699086"/>
              <a:gd name="csX237" fmla="*/ 3849725 w 4176308"/>
              <a:gd name="csY237" fmla="*/ 390290 h 1699086"/>
              <a:gd name="csX238" fmla="*/ 3854819 w 4176308"/>
              <a:gd name="csY238" fmla="*/ 390290 h 1699086"/>
              <a:gd name="csX239" fmla="*/ 3856687 w 4176308"/>
              <a:gd name="csY239" fmla="*/ 390290 h 1699086"/>
              <a:gd name="csX240" fmla="*/ 3867217 w 4176308"/>
              <a:gd name="csY240" fmla="*/ 390290 h 1699086"/>
              <a:gd name="csX241" fmla="*/ 3868915 w 4176308"/>
              <a:gd name="csY241" fmla="*/ 390290 h 1699086"/>
              <a:gd name="csX242" fmla="*/ 3879445 w 4176308"/>
              <a:gd name="csY242" fmla="*/ 390290 h 1699086"/>
              <a:gd name="csX243" fmla="*/ 3881143 w 4176308"/>
              <a:gd name="csY243" fmla="*/ 390290 h 1699086"/>
              <a:gd name="csX244" fmla="*/ 3898636 w 4176308"/>
              <a:gd name="csY244" fmla="*/ 390290 h 1699086"/>
              <a:gd name="csX245" fmla="*/ 3900504 w 4176308"/>
              <a:gd name="csY245" fmla="*/ 390290 h 1699086"/>
              <a:gd name="csX246" fmla="*/ 3902202 w 4176308"/>
              <a:gd name="csY246" fmla="*/ 390290 h 1699086"/>
              <a:gd name="csX247" fmla="*/ 3912732 w 4176308"/>
              <a:gd name="csY247" fmla="*/ 390290 h 1699086"/>
              <a:gd name="csX248" fmla="*/ 3914430 w 4176308"/>
              <a:gd name="csY248" fmla="*/ 390290 h 1699086"/>
              <a:gd name="csX249" fmla="*/ 3919695 w 4176308"/>
              <a:gd name="csY249" fmla="*/ 390290 h 1699086"/>
              <a:gd name="csX250" fmla="*/ 3921393 w 4176308"/>
              <a:gd name="csY250" fmla="*/ 390290 h 1699086"/>
              <a:gd name="csX251" fmla="*/ 3938886 w 4176308"/>
              <a:gd name="csY251" fmla="*/ 390290 h 1699086"/>
              <a:gd name="csX252" fmla="*/ 3940754 w 4176308"/>
              <a:gd name="csY252" fmla="*/ 390290 h 1699086"/>
              <a:gd name="csX253" fmla="*/ 3944320 w 4176308"/>
              <a:gd name="csY253" fmla="*/ 390290 h 1699086"/>
              <a:gd name="csX254" fmla="*/ 3946019 w 4176308"/>
              <a:gd name="csY254" fmla="*/ 390290 h 1699086"/>
              <a:gd name="csX255" fmla="*/ 3947717 w 4176308"/>
              <a:gd name="csY255" fmla="*/ 390290 h 1699086"/>
              <a:gd name="csX256" fmla="*/ 3949585 w 4176308"/>
              <a:gd name="csY256" fmla="*/ 390290 h 1699086"/>
              <a:gd name="csX257" fmla="*/ 3956548 w 4176308"/>
              <a:gd name="csY257" fmla="*/ 390290 h 1699086"/>
              <a:gd name="csX258" fmla="*/ 3958246 w 4176308"/>
              <a:gd name="csY258" fmla="*/ 390290 h 1699086"/>
              <a:gd name="csX259" fmla="*/ 3970474 w 4176308"/>
              <a:gd name="csY259" fmla="*/ 390290 h 1699086"/>
              <a:gd name="csX260" fmla="*/ 3972173 w 4176308"/>
              <a:gd name="csY260" fmla="*/ 390290 h 1699086"/>
              <a:gd name="csX261" fmla="*/ 3982702 w 4176308"/>
              <a:gd name="csY261" fmla="*/ 390290 h 1699086"/>
              <a:gd name="csX262" fmla="*/ 3984570 w 4176308"/>
              <a:gd name="csY262" fmla="*/ 390290 h 1699086"/>
              <a:gd name="csX263" fmla="*/ 3986268 w 4176308"/>
              <a:gd name="csY263" fmla="*/ 390290 h 1699086"/>
              <a:gd name="csX264" fmla="*/ 3998666 w 4176308"/>
              <a:gd name="csY264" fmla="*/ 390290 h 1699086"/>
              <a:gd name="csX265" fmla="*/ 4000365 w 4176308"/>
              <a:gd name="csY265" fmla="*/ 390290 h 1699086"/>
              <a:gd name="csX266" fmla="*/ 4003761 w 4176308"/>
              <a:gd name="csY266" fmla="*/ 390290 h 1699086"/>
              <a:gd name="csX267" fmla="*/ 4003761 w 4176308"/>
              <a:gd name="csY267" fmla="*/ 308479 h 1699086"/>
              <a:gd name="csX268" fmla="*/ 4026518 w 4176308"/>
              <a:gd name="csY268" fmla="*/ 308479 h 1699086"/>
              <a:gd name="csX269" fmla="*/ 4028387 w 4176308"/>
              <a:gd name="csY269" fmla="*/ 308479 h 1699086"/>
              <a:gd name="csX270" fmla="*/ 4038916 w 4176308"/>
              <a:gd name="csY270" fmla="*/ 308479 h 1699086"/>
              <a:gd name="csX271" fmla="*/ 4040614 w 4176308"/>
              <a:gd name="csY271" fmla="*/ 308479 h 1699086"/>
              <a:gd name="csX272" fmla="*/ 4042482 w 4176308"/>
              <a:gd name="csY272" fmla="*/ 308479 h 1699086"/>
              <a:gd name="csX273" fmla="*/ 4044181 w 4176308"/>
              <a:gd name="csY273" fmla="*/ 308479 h 1699086"/>
              <a:gd name="csX274" fmla="*/ 4047578 w 4176308"/>
              <a:gd name="csY274" fmla="*/ 308479 h 1699086"/>
              <a:gd name="csX275" fmla="*/ 4049445 w 4176308"/>
              <a:gd name="csY275" fmla="*/ 308479 h 1699086"/>
              <a:gd name="csX276" fmla="*/ 4066938 w 4176308"/>
              <a:gd name="csY276" fmla="*/ 308479 h 1699086"/>
              <a:gd name="csX277" fmla="*/ 4068636 w 4176308"/>
              <a:gd name="csY277" fmla="*/ 308479 h 1699086"/>
              <a:gd name="csX278" fmla="*/ 4070335 w 4176308"/>
              <a:gd name="csY278" fmla="*/ 308479 h 1699086"/>
              <a:gd name="csX279" fmla="*/ 4072203 w 4176308"/>
              <a:gd name="csY279" fmla="*/ 308479 h 1699086"/>
              <a:gd name="csX280" fmla="*/ 4091394 w 4176308"/>
              <a:gd name="csY280" fmla="*/ 308479 h 1699086"/>
              <a:gd name="csX281" fmla="*/ 4093262 w 4176308"/>
              <a:gd name="csY281" fmla="*/ 308479 h 1699086"/>
              <a:gd name="csX282" fmla="*/ 4100225 w 4176308"/>
              <a:gd name="csY282" fmla="*/ 308479 h 1699086"/>
              <a:gd name="csX283" fmla="*/ 4100225 w 4176308"/>
              <a:gd name="csY283" fmla="*/ 207399 h 1699086"/>
              <a:gd name="csX284" fmla="*/ 4103621 w 4176308"/>
              <a:gd name="csY284" fmla="*/ 207399 h 1699086"/>
              <a:gd name="csX285" fmla="*/ 4103621 w 4176308"/>
              <a:gd name="csY285" fmla="*/ 104629 h 1699086"/>
              <a:gd name="csX286" fmla="*/ 4114151 w 4176308"/>
              <a:gd name="csY286" fmla="*/ 104629 h 1699086"/>
              <a:gd name="csX287" fmla="*/ 4114151 w 4176308"/>
              <a:gd name="csY287" fmla="*/ 0 h 1699086"/>
              <a:gd name="csX288" fmla="*/ 4144041 w 4176308"/>
              <a:gd name="csY288" fmla="*/ 0 h 1699086"/>
              <a:gd name="csX289" fmla="*/ 4145740 w 4176308"/>
              <a:gd name="csY289" fmla="*/ 0 h 1699086"/>
              <a:gd name="csX290" fmla="*/ 4176309 w 4176308"/>
              <a:gd name="csY290" fmla="*/ 0 h 16990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Lst>
            <a:rect l="l" t="t" r="r" b="b"/>
            <a:pathLst>
              <a:path w="4176308" h="1699086">
                <a:moveTo>
                  <a:pt x="0" y="1699086"/>
                </a:moveTo>
                <a:lnTo>
                  <a:pt x="99860" y="1699086"/>
                </a:lnTo>
                <a:lnTo>
                  <a:pt x="99860" y="1674746"/>
                </a:lnTo>
                <a:lnTo>
                  <a:pt x="231140" y="1674746"/>
                </a:lnTo>
                <a:lnTo>
                  <a:pt x="232838" y="1674746"/>
                </a:lnTo>
                <a:lnTo>
                  <a:pt x="274956" y="1674746"/>
                </a:lnTo>
                <a:lnTo>
                  <a:pt x="276654" y="1674746"/>
                </a:lnTo>
                <a:lnTo>
                  <a:pt x="287354" y="1674746"/>
                </a:lnTo>
                <a:lnTo>
                  <a:pt x="289052" y="1674746"/>
                </a:lnTo>
                <a:lnTo>
                  <a:pt x="557045" y="1674746"/>
                </a:lnTo>
                <a:lnTo>
                  <a:pt x="558913" y="1674746"/>
                </a:lnTo>
                <a:lnTo>
                  <a:pt x="562310" y="1674746"/>
                </a:lnTo>
                <a:lnTo>
                  <a:pt x="564178" y="1674746"/>
                </a:lnTo>
                <a:lnTo>
                  <a:pt x="571141" y="1674746"/>
                </a:lnTo>
                <a:lnTo>
                  <a:pt x="571141" y="1652096"/>
                </a:lnTo>
                <a:lnTo>
                  <a:pt x="614957" y="1652096"/>
                </a:lnTo>
                <a:lnTo>
                  <a:pt x="616656" y="1652096"/>
                </a:lnTo>
                <a:lnTo>
                  <a:pt x="830473" y="1652096"/>
                </a:lnTo>
                <a:lnTo>
                  <a:pt x="832171" y="1652096"/>
                </a:lnTo>
                <a:lnTo>
                  <a:pt x="846267" y="1652096"/>
                </a:lnTo>
                <a:lnTo>
                  <a:pt x="847965" y="1652096"/>
                </a:lnTo>
                <a:lnTo>
                  <a:pt x="858495" y="1652096"/>
                </a:lnTo>
                <a:lnTo>
                  <a:pt x="860193" y="1652096"/>
                </a:lnTo>
                <a:lnTo>
                  <a:pt x="1045988" y="1652096"/>
                </a:lnTo>
                <a:lnTo>
                  <a:pt x="1047686" y="1652096"/>
                </a:lnTo>
                <a:lnTo>
                  <a:pt x="1144150" y="1652096"/>
                </a:lnTo>
                <a:lnTo>
                  <a:pt x="1145848" y="1652096"/>
                </a:lnTo>
                <a:lnTo>
                  <a:pt x="1371893" y="1652096"/>
                </a:lnTo>
                <a:lnTo>
                  <a:pt x="1371893" y="1627587"/>
                </a:lnTo>
                <a:lnTo>
                  <a:pt x="1492813" y="1627587"/>
                </a:lnTo>
                <a:lnTo>
                  <a:pt x="1492813" y="1603246"/>
                </a:lnTo>
                <a:lnTo>
                  <a:pt x="1496209" y="1603246"/>
                </a:lnTo>
                <a:lnTo>
                  <a:pt x="1496209" y="1578906"/>
                </a:lnTo>
                <a:lnTo>
                  <a:pt x="1503342" y="1578906"/>
                </a:lnTo>
                <a:lnTo>
                  <a:pt x="1505210" y="1578906"/>
                </a:lnTo>
                <a:lnTo>
                  <a:pt x="1543592" y="1578906"/>
                </a:lnTo>
                <a:lnTo>
                  <a:pt x="1543592" y="1552707"/>
                </a:lnTo>
                <a:lnTo>
                  <a:pt x="1830946" y="1552707"/>
                </a:lnTo>
                <a:lnTo>
                  <a:pt x="1832814" y="1552707"/>
                </a:lnTo>
                <a:lnTo>
                  <a:pt x="1855571" y="1552707"/>
                </a:lnTo>
                <a:lnTo>
                  <a:pt x="1857270" y="1552707"/>
                </a:lnTo>
                <a:lnTo>
                  <a:pt x="1862534" y="1552707"/>
                </a:lnTo>
                <a:lnTo>
                  <a:pt x="1862534" y="1528366"/>
                </a:lnTo>
                <a:lnTo>
                  <a:pt x="1876630" y="1528366"/>
                </a:lnTo>
                <a:lnTo>
                  <a:pt x="1876630" y="1455176"/>
                </a:lnTo>
                <a:lnTo>
                  <a:pt x="1883593" y="1455176"/>
                </a:lnTo>
                <a:lnTo>
                  <a:pt x="1883593" y="1404637"/>
                </a:lnTo>
                <a:lnTo>
                  <a:pt x="2074483" y="1404637"/>
                </a:lnTo>
                <a:lnTo>
                  <a:pt x="2074483" y="1380296"/>
                </a:lnTo>
                <a:lnTo>
                  <a:pt x="2118300" y="1380296"/>
                </a:lnTo>
                <a:lnTo>
                  <a:pt x="2118300" y="1355787"/>
                </a:lnTo>
                <a:lnTo>
                  <a:pt x="2234124" y="1355787"/>
                </a:lnTo>
                <a:lnTo>
                  <a:pt x="2234124" y="1331447"/>
                </a:lnTo>
                <a:lnTo>
                  <a:pt x="2239389" y="1331447"/>
                </a:lnTo>
                <a:lnTo>
                  <a:pt x="2239389" y="1305247"/>
                </a:lnTo>
                <a:lnTo>
                  <a:pt x="2242786" y="1305247"/>
                </a:lnTo>
                <a:lnTo>
                  <a:pt x="2244654" y="1305247"/>
                </a:lnTo>
                <a:lnTo>
                  <a:pt x="2255013" y="1305247"/>
                </a:lnTo>
                <a:lnTo>
                  <a:pt x="2255013" y="1280907"/>
                </a:lnTo>
                <a:lnTo>
                  <a:pt x="2270808" y="1280907"/>
                </a:lnTo>
                <a:lnTo>
                  <a:pt x="2270808" y="1230198"/>
                </a:lnTo>
                <a:lnTo>
                  <a:pt x="2605544" y="1230198"/>
                </a:lnTo>
                <a:lnTo>
                  <a:pt x="2605544" y="1155318"/>
                </a:lnTo>
                <a:lnTo>
                  <a:pt x="2617772" y="1155318"/>
                </a:lnTo>
                <a:lnTo>
                  <a:pt x="2617772" y="1130977"/>
                </a:lnTo>
                <a:lnTo>
                  <a:pt x="2621169" y="1130977"/>
                </a:lnTo>
                <a:lnTo>
                  <a:pt x="2621169" y="1106637"/>
                </a:lnTo>
                <a:lnTo>
                  <a:pt x="2626603" y="1106637"/>
                </a:lnTo>
                <a:lnTo>
                  <a:pt x="2626603" y="1080438"/>
                </a:lnTo>
                <a:lnTo>
                  <a:pt x="2637133" y="1080438"/>
                </a:lnTo>
                <a:lnTo>
                  <a:pt x="2637133" y="1056097"/>
                </a:lnTo>
                <a:lnTo>
                  <a:pt x="2661588" y="1056097"/>
                </a:lnTo>
                <a:lnTo>
                  <a:pt x="2661588" y="1031757"/>
                </a:lnTo>
                <a:lnTo>
                  <a:pt x="2670250" y="1031757"/>
                </a:lnTo>
                <a:lnTo>
                  <a:pt x="2672118" y="1031757"/>
                </a:lnTo>
                <a:lnTo>
                  <a:pt x="2933148" y="1031757"/>
                </a:lnTo>
                <a:lnTo>
                  <a:pt x="2935016" y="1031757"/>
                </a:lnTo>
                <a:lnTo>
                  <a:pt x="2976964" y="1031757"/>
                </a:lnTo>
                <a:lnTo>
                  <a:pt x="2976964" y="981048"/>
                </a:lnTo>
                <a:lnTo>
                  <a:pt x="2985795" y="981048"/>
                </a:lnTo>
                <a:lnTo>
                  <a:pt x="2985795" y="955018"/>
                </a:lnTo>
                <a:lnTo>
                  <a:pt x="2989192" y="955018"/>
                </a:lnTo>
                <a:lnTo>
                  <a:pt x="2989192" y="928818"/>
                </a:lnTo>
                <a:lnTo>
                  <a:pt x="2992758" y="928818"/>
                </a:lnTo>
                <a:lnTo>
                  <a:pt x="2992758" y="876588"/>
                </a:lnTo>
                <a:lnTo>
                  <a:pt x="2994457" y="876588"/>
                </a:lnTo>
                <a:lnTo>
                  <a:pt x="2996325" y="876588"/>
                </a:lnTo>
                <a:lnTo>
                  <a:pt x="2998023" y="876588"/>
                </a:lnTo>
                <a:lnTo>
                  <a:pt x="2999721" y="876588"/>
                </a:lnTo>
                <a:lnTo>
                  <a:pt x="3001420" y="876588"/>
                </a:lnTo>
                <a:lnTo>
                  <a:pt x="3001420" y="850388"/>
                </a:lnTo>
                <a:lnTo>
                  <a:pt x="3004986" y="850388"/>
                </a:lnTo>
                <a:lnTo>
                  <a:pt x="3006684" y="850388"/>
                </a:lnTo>
                <a:lnTo>
                  <a:pt x="3008553" y="850388"/>
                </a:lnTo>
                <a:lnTo>
                  <a:pt x="3010251" y="850388"/>
                </a:lnTo>
                <a:lnTo>
                  <a:pt x="3010251" y="822498"/>
                </a:lnTo>
                <a:lnTo>
                  <a:pt x="3017384" y="822498"/>
                </a:lnTo>
                <a:lnTo>
                  <a:pt x="3019082" y="822498"/>
                </a:lnTo>
                <a:lnTo>
                  <a:pt x="3020780" y="822498"/>
                </a:lnTo>
                <a:lnTo>
                  <a:pt x="3022649" y="822498"/>
                </a:lnTo>
                <a:lnTo>
                  <a:pt x="3024347" y="822498"/>
                </a:lnTo>
                <a:lnTo>
                  <a:pt x="3026045" y="822498"/>
                </a:lnTo>
                <a:lnTo>
                  <a:pt x="3054067" y="822498"/>
                </a:lnTo>
                <a:lnTo>
                  <a:pt x="3055766" y="822498"/>
                </a:lnTo>
                <a:lnTo>
                  <a:pt x="3076825" y="822498"/>
                </a:lnTo>
                <a:lnTo>
                  <a:pt x="3078693" y="822498"/>
                </a:lnTo>
                <a:lnTo>
                  <a:pt x="3089053" y="822498"/>
                </a:lnTo>
                <a:lnTo>
                  <a:pt x="3090921" y="822498"/>
                </a:lnTo>
                <a:lnTo>
                  <a:pt x="3113678" y="822498"/>
                </a:lnTo>
                <a:lnTo>
                  <a:pt x="3115546" y="822498"/>
                </a:lnTo>
                <a:lnTo>
                  <a:pt x="3120641" y="822498"/>
                </a:lnTo>
                <a:lnTo>
                  <a:pt x="3122509" y="822498"/>
                </a:lnTo>
                <a:lnTo>
                  <a:pt x="3136435" y="822498"/>
                </a:lnTo>
                <a:lnTo>
                  <a:pt x="3138134" y="822498"/>
                </a:lnTo>
                <a:lnTo>
                  <a:pt x="3140002" y="822498"/>
                </a:lnTo>
                <a:lnTo>
                  <a:pt x="3141700" y="822498"/>
                </a:lnTo>
                <a:lnTo>
                  <a:pt x="3143398" y="822498"/>
                </a:lnTo>
                <a:lnTo>
                  <a:pt x="3152230" y="822498"/>
                </a:lnTo>
                <a:lnTo>
                  <a:pt x="3153928" y="822498"/>
                </a:lnTo>
                <a:lnTo>
                  <a:pt x="3157494" y="822498"/>
                </a:lnTo>
                <a:lnTo>
                  <a:pt x="3159192" y="822498"/>
                </a:lnTo>
                <a:lnTo>
                  <a:pt x="3161061" y="822498"/>
                </a:lnTo>
                <a:lnTo>
                  <a:pt x="3162759" y="822498"/>
                </a:lnTo>
                <a:lnTo>
                  <a:pt x="3169722" y="822498"/>
                </a:lnTo>
                <a:lnTo>
                  <a:pt x="3171590" y="822498"/>
                </a:lnTo>
                <a:lnTo>
                  <a:pt x="3176685" y="822498"/>
                </a:lnTo>
                <a:lnTo>
                  <a:pt x="3178553" y="822498"/>
                </a:lnTo>
                <a:lnTo>
                  <a:pt x="3196046" y="822498"/>
                </a:lnTo>
                <a:lnTo>
                  <a:pt x="3197744" y="822498"/>
                </a:lnTo>
                <a:lnTo>
                  <a:pt x="3210142" y="822498"/>
                </a:lnTo>
                <a:lnTo>
                  <a:pt x="3211840" y="822498"/>
                </a:lnTo>
                <a:lnTo>
                  <a:pt x="3257355" y="822498"/>
                </a:lnTo>
                <a:lnTo>
                  <a:pt x="3259223" y="822498"/>
                </a:lnTo>
                <a:lnTo>
                  <a:pt x="3281811" y="822498"/>
                </a:lnTo>
                <a:lnTo>
                  <a:pt x="3283678" y="822498"/>
                </a:lnTo>
                <a:lnTo>
                  <a:pt x="3325627" y="822498"/>
                </a:lnTo>
                <a:lnTo>
                  <a:pt x="3327495" y="822498"/>
                </a:lnTo>
                <a:lnTo>
                  <a:pt x="3351950" y="822498"/>
                </a:lnTo>
                <a:lnTo>
                  <a:pt x="3353649" y="822498"/>
                </a:lnTo>
                <a:lnTo>
                  <a:pt x="3360782" y="822498"/>
                </a:lnTo>
                <a:lnTo>
                  <a:pt x="3360782" y="791059"/>
                </a:lnTo>
                <a:lnTo>
                  <a:pt x="3364348" y="791059"/>
                </a:lnTo>
                <a:lnTo>
                  <a:pt x="3366046" y="791059"/>
                </a:lnTo>
                <a:lnTo>
                  <a:pt x="3373010" y="791059"/>
                </a:lnTo>
                <a:lnTo>
                  <a:pt x="3374708" y="791059"/>
                </a:lnTo>
                <a:lnTo>
                  <a:pt x="3392201" y="791059"/>
                </a:lnTo>
                <a:lnTo>
                  <a:pt x="3392201" y="758098"/>
                </a:lnTo>
                <a:lnTo>
                  <a:pt x="3397465" y="758098"/>
                </a:lnTo>
                <a:lnTo>
                  <a:pt x="3397465" y="724968"/>
                </a:lnTo>
                <a:lnTo>
                  <a:pt x="3420392" y="724968"/>
                </a:lnTo>
                <a:lnTo>
                  <a:pt x="3422090" y="724968"/>
                </a:lnTo>
                <a:lnTo>
                  <a:pt x="3425487" y="724968"/>
                </a:lnTo>
                <a:lnTo>
                  <a:pt x="3427355" y="724968"/>
                </a:lnTo>
                <a:lnTo>
                  <a:pt x="3436017" y="724968"/>
                </a:lnTo>
                <a:lnTo>
                  <a:pt x="3437885" y="724968"/>
                </a:lnTo>
                <a:lnTo>
                  <a:pt x="3444848" y="724968"/>
                </a:lnTo>
                <a:lnTo>
                  <a:pt x="3446546" y="724968"/>
                </a:lnTo>
                <a:lnTo>
                  <a:pt x="3457076" y="724968"/>
                </a:lnTo>
                <a:lnTo>
                  <a:pt x="3458944" y="724968"/>
                </a:lnTo>
                <a:lnTo>
                  <a:pt x="3460642" y="724968"/>
                </a:lnTo>
                <a:lnTo>
                  <a:pt x="3462340" y="724968"/>
                </a:lnTo>
                <a:lnTo>
                  <a:pt x="3469473" y="724968"/>
                </a:lnTo>
                <a:lnTo>
                  <a:pt x="3471172" y="724968"/>
                </a:lnTo>
                <a:lnTo>
                  <a:pt x="3495627" y="724968"/>
                </a:lnTo>
                <a:lnTo>
                  <a:pt x="3497326" y="724968"/>
                </a:lnTo>
                <a:lnTo>
                  <a:pt x="3499194" y="724968"/>
                </a:lnTo>
                <a:lnTo>
                  <a:pt x="3504458" y="724968"/>
                </a:lnTo>
                <a:lnTo>
                  <a:pt x="3506157" y="724968"/>
                </a:lnTo>
                <a:lnTo>
                  <a:pt x="3516686" y="724968"/>
                </a:lnTo>
                <a:lnTo>
                  <a:pt x="3518385" y="724968"/>
                </a:lnTo>
                <a:lnTo>
                  <a:pt x="3525517" y="724968"/>
                </a:lnTo>
                <a:lnTo>
                  <a:pt x="3527216" y="724968"/>
                </a:lnTo>
                <a:lnTo>
                  <a:pt x="3535877" y="724968"/>
                </a:lnTo>
                <a:lnTo>
                  <a:pt x="3537745" y="724968"/>
                </a:lnTo>
                <a:lnTo>
                  <a:pt x="3541142" y="724968"/>
                </a:lnTo>
                <a:lnTo>
                  <a:pt x="3543010" y="724968"/>
                </a:lnTo>
                <a:lnTo>
                  <a:pt x="3544708" y="724968"/>
                </a:lnTo>
                <a:lnTo>
                  <a:pt x="3546407" y="724968"/>
                </a:lnTo>
                <a:lnTo>
                  <a:pt x="3564069" y="724968"/>
                </a:lnTo>
                <a:lnTo>
                  <a:pt x="3565768" y="724968"/>
                </a:lnTo>
                <a:lnTo>
                  <a:pt x="3567466" y="724968"/>
                </a:lnTo>
                <a:lnTo>
                  <a:pt x="3569334" y="724968"/>
                </a:lnTo>
                <a:lnTo>
                  <a:pt x="3588525" y="724968"/>
                </a:lnTo>
                <a:lnTo>
                  <a:pt x="3590223" y="724968"/>
                </a:lnTo>
                <a:lnTo>
                  <a:pt x="3600922" y="724968"/>
                </a:lnTo>
                <a:lnTo>
                  <a:pt x="3602621" y="724968"/>
                </a:lnTo>
                <a:lnTo>
                  <a:pt x="3611282" y="724968"/>
                </a:lnTo>
                <a:lnTo>
                  <a:pt x="3613150" y="724968"/>
                </a:lnTo>
                <a:lnTo>
                  <a:pt x="3620113" y="724968"/>
                </a:lnTo>
                <a:lnTo>
                  <a:pt x="3620113" y="681359"/>
                </a:lnTo>
                <a:lnTo>
                  <a:pt x="3625378" y="681359"/>
                </a:lnTo>
                <a:lnTo>
                  <a:pt x="3627076" y="681359"/>
                </a:lnTo>
                <a:lnTo>
                  <a:pt x="3632341" y="681359"/>
                </a:lnTo>
                <a:lnTo>
                  <a:pt x="3634039" y="681359"/>
                </a:lnTo>
                <a:lnTo>
                  <a:pt x="3655098" y="681359"/>
                </a:lnTo>
                <a:lnTo>
                  <a:pt x="3656967" y="681359"/>
                </a:lnTo>
                <a:lnTo>
                  <a:pt x="3658665" y="681359"/>
                </a:lnTo>
                <a:lnTo>
                  <a:pt x="3660363" y="681359"/>
                </a:lnTo>
                <a:lnTo>
                  <a:pt x="3662061" y="681359"/>
                </a:lnTo>
                <a:lnTo>
                  <a:pt x="3676158" y="681359"/>
                </a:lnTo>
                <a:lnTo>
                  <a:pt x="3676158" y="637749"/>
                </a:lnTo>
                <a:lnTo>
                  <a:pt x="3679554" y="637749"/>
                </a:lnTo>
                <a:lnTo>
                  <a:pt x="3681422" y="637749"/>
                </a:lnTo>
                <a:lnTo>
                  <a:pt x="3695348" y="637749"/>
                </a:lnTo>
                <a:lnTo>
                  <a:pt x="3697217" y="637749"/>
                </a:lnTo>
                <a:lnTo>
                  <a:pt x="3711143" y="637749"/>
                </a:lnTo>
                <a:lnTo>
                  <a:pt x="3713011" y="637749"/>
                </a:lnTo>
                <a:lnTo>
                  <a:pt x="3728635" y="637749"/>
                </a:lnTo>
                <a:lnTo>
                  <a:pt x="3728635" y="590759"/>
                </a:lnTo>
                <a:lnTo>
                  <a:pt x="3739165" y="590759"/>
                </a:lnTo>
                <a:lnTo>
                  <a:pt x="3739165" y="541909"/>
                </a:lnTo>
                <a:lnTo>
                  <a:pt x="3740863" y="541909"/>
                </a:lnTo>
                <a:lnTo>
                  <a:pt x="3742731" y="541909"/>
                </a:lnTo>
                <a:lnTo>
                  <a:pt x="3747996" y="541909"/>
                </a:lnTo>
                <a:lnTo>
                  <a:pt x="3747996" y="493060"/>
                </a:lnTo>
                <a:lnTo>
                  <a:pt x="3751562" y="493060"/>
                </a:lnTo>
                <a:lnTo>
                  <a:pt x="3753260" y="493060"/>
                </a:lnTo>
                <a:lnTo>
                  <a:pt x="3754959" y="493060"/>
                </a:lnTo>
                <a:lnTo>
                  <a:pt x="3756827" y="493060"/>
                </a:lnTo>
                <a:lnTo>
                  <a:pt x="3760224" y="493060"/>
                </a:lnTo>
                <a:lnTo>
                  <a:pt x="3760224" y="442689"/>
                </a:lnTo>
                <a:lnTo>
                  <a:pt x="3763790" y="442689"/>
                </a:lnTo>
                <a:lnTo>
                  <a:pt x="3763790" y="390290"/>
                </a:lnTo>
                <a:lnTo>
                  <a:pt x="3782981" y="390290"/>
                </a:lnTo>
                <a:lnTo>
                  <a:pt x="3784679" y="390290"/>
                </a:lnTo>
                <a:lnTo>
                  <a:pt x="3786548" y="390290"/>
                </a:lnTo>
                <a:lnTo>
                  <a:pt x="3807607" y="390290"/>
                </a:lnTo>
                <a:lnTo>
                  <a:pt x="3809305" y="390290"/>
                </a:lnTo>
                <a:lnTo>
                  <a:pt x="3812871" y="390290"/>
                </a:lnTo>
                <a:lnTo>
                  <a:pt x="3814570" y="390290"/>
                </a:lnTo>
                <a:lnTo>
                  <a:pt x="3819834" y="390290"/>
                </a:lnTo>
                <a:lnTo>
                  <a:pt x="3821533" y="390290"/>
                </a:lnTo>
                <a:lnTo>
                  <a:pt x="3828496" y="390290"/>
                </a:lnTo>
                <a:lnTo>
                  <a:pt x="3830364" y="390290"/>
                </a:lnTo>
                <a:lnTo>
                  <a:pt x="3832062" y="390290"/>
                </a:lnTo>
                <a:lnTo>
                  <a:pt x="3833761" y="390290"/>
                </a:lnTo>
                <a:lnTo>
                  <a:pt x="3847856" y="390290"/>
                </a:lnTo>
                <a:lnTo>
                  <a:pt x="3849725" y="390290"/>
                </a:lnTo>
                <a:lnTo>
                  <a:pt x="3854819" y="390290"/>
                </a:lnTo>
                <a:lnTo>
                  <a:pt x="3856687" y="390290"/>
                </a:lnTo>
                <a:lnTo>
                  <a:pt x="3867217" y="390290"/>
                </a:lnTo>
                <a:lnTo>
                  <a:pt x="3868915" y="390290"/>
                </a:lnTo>
                <a:lnTo>
                  <a:pt x="3879445" y="390290"/>
                </a:lnTo>
                <a:lnTo>
                  <a:pt x="3881143" y="390290"/>
                </a:lnTo>
                <a:lnTo>
                  <a:pt x="3898636" y="390290"/>
                </a:lnTo>
                <a:lnTo>
                  <a:pt x="3900504" y="390290"/>
                </a:lnTo>
                <a:lnTo>
                  <a:pt x="3902202" y="390290"/>
                </a:lnTo>
                <a:lnTo>
                  <a:pt x="3912732" y="390290"/>
                </a:lnTo>
                <a:lnTo>
                  <a:pt x="3914430" y="390290"/>
                </a:lnTo>
                <a:lnTo>
                  <a:pt x="3919695" y="390290"/>
                </a:lnTo>
                <a:lnTo>
                  <a:pt x="3921393" y="390290"/>
                </a:lnTo>
                <a:lnTo>
                  <a:pt x="3938886" y="390290"/>
                </a:lnTo>
                <a:lnTo>
                  <a:pt x="3940754" y="390290"/>
                </a:lnTo>
                <a:lnTo>
                  <a:pt x="3944320" y="390290"/>
                </a:lnTo>
                <a:lnTo>
                  <a:pt x="3946019" y="390290"/>
                </a:lnTo>
                <a:lnTo>
                  <a:pt x="3947717" y="390290"/>
                </a:lnTo>
                <a:lnTo>
                  <a:pt x="3949585" y="390290"/>
                </a:lnTo>
                <a:lnTo>
                  <a:pt x="3956548" y="390290"/>
                </a:lnTo>
                <a:lnTo>
                  <a:pt x="3958246" y="390290"/>
                </a:lnTo>
                <a:lnTo>
                  <a:pt x="3970474" y="390290"/>
                </a:lnTo>
                <a:lnTo>
                  <a:pt x="3972173" y="390290"/>
                </a:lnTo>
                <a:lnTo>
                  <a:pt x="3982702" y="390290"/>
                </a:lnTo>
                <a:lnTo>
                  <a:pt x="3984570" y="390290"/>
                </a:lnTo>
                <a:lnTo>
                  <a:pt x="3986268" y="390290"/>
                </a:lnTo>
                <a:lnTo>
                  <a:pt x="3998666" y="390290"/>
                </a:lnTo>
                <a:lnTo>
                  <a:pt x="4000365" y="390290"/>
                </a:lnTo>
                <a:lnTo>
                  <a:pt x="4003761" y="390290"/>
                </a:lnTo>
                <a:lnTo>
                  <a:pt x="4003761" y="308479"/>
                </a:lnTo>
                <a:lnTo>
                  <a:pt x="4026518" y="308479"/>
                </a:lnTo>
                <a:lnTo>
                  <a:pt x="4028387" y="308479"/>
                </a:lnTo>
                <a:lnTo>
                  <a:pt x="4038916" y="308479"/>
                </a:lnTo>
                <a:lnTo>
                  <a:pt x="4040614" y="308479"/>
                </a:lnTo>
                <a:lnTo>
                  <a:pt x="4042482" y="308479"/>
                </a:lnTo>
                <a:lnTo>
                  <a:pt x="4044181" y="308479"/>
                </a:lnTo>
                <a:lnTo>
                  <a:pt x="4047578" y="308479"/>
                </a:lnTo>
                <a:lnTo>
                  <a:pt x="4049445" y="308479"/>
                </a:lnTo>
                <a:lnTo>
                  <a:pt x="4066938" y="308479"/>
                </a:lnTo>
                <a:lnTo>
                  <a:pt x="4068636" y="308479"/>
                </a:lnTo>
                <a:lnTo>
                  <a:pt x="4070335" y="308479"/>
                </a:lnTo>
                <a:lnTo>
                  <a:pt x="4072203" y="308479"/>
                </a:lnTo>
                <a:lnTo>
                  <a:pt x="4091394" y="308479"/>
                </a:lnTo>
                <a:lnTo>
                  <a:pt x="4093262" y="308479"/>
                </a:lnTo>
                <a:lnTo>
                  <a:pt x="4100225" y="308479"/>
                </a:lnTo>
                <a:lnTo>
                  <a:pt x="4100225" y="207399"/>
                </a:lnTo>
                <a:lnTo>
                  <a:pt x="4103621" y="207399"/>
                </a:lnTo>
                <a:lnTo>
                  <a:pt x="4103621" y="104629"/>
                </a:lnTo>
                <a:lnTo>
                  <a:pt x="4114151" y="104629"/>
                </a:lnTo>
                <a:lnTo>
                  <a:pt x="4114151" y="0"/>
                </a:lnTo>
                <a:lnTo>
                  <a:pt x="4144041" y="0"/>
                </a:lnTo>
                <a:lnTo>
                  <a:pt x="4145740" y="0"/>
                </a:lnTo>
                <a:lnTo>
                  <a:pt x="4176309" y="0"/>
                </a:lnTo>
              </a:path>
            </a:pathLst>
          </a:custGeom>
          <a:noFill/>
          <a:ln w="25400" cap="flat">
            <a:solidFill>
              <a:srgbClr val="669BD2"/>
            </a:solidFill>
            <a:prstDash val="solid"/>
            <a:miter/>
          </a:ln>
        </p:spPr>
        <p:txBody>
          <a:bodyPr/>
          <a:lstStyle/>
          <a:p>
            <a:endParaRPr lang="en-GB" noProof="0" dirty="0"/>
          </a:p>
        </p:txBody>
      </p:sp>
      <p:sp>
        <p:nvSpPr>
          <p:cNvPr id="257" name="TextBox 256">
            <a:extLst>
              <a:ext uri="{FF2B5EF4-FFF2-40B4-BE49-F238E27FC236}">
                <a16:creationId xmlns:a16="http://schemas.microsoft.com/office/drawing/2014/main" id="{4AD2869F-3FD9-A0AD-4EB9-43EC7735E4C4}"/>
              </a:ext>
            </a:extLst>
          </p:cNvPr>
          <p:cNvSpPr txBox="1"/>
          <p:nvPr/>
        </p:nvSpPr>
        <p:spPr>
          <a:xfrm>
            <a:off x="7473685" y="3683810"/>
            <a:ext cx="0" cy="0"/>
          </a:xfrm>
          <a:prstGeom prst="rect">
            <a:avLst/>
          </a:prstGeom>
        </p:spPr>
        <p:txBody>
          <a:bodyPr vert="horz" wrap="none" lIns="91440" tIns="45720" rIns="91440" bIns="45720" rtlCol="0">
            <a:noAutofit/>
          </a:bodyPr>
          <a:lstStyle/>
          <a:p>
            <a:pPr algn="l">
              <a:spcBef>
                <a:spcPts val="600"/>
              </a:spcBef>
            </a:pPr>
            <a:endParaRPr lang="en-GB" sz="1200" noProof="0" dirty="0">
              <a:latin typeface="+mn-lt"/>
            </a:endParaRPr>
          </a:p>
        </p:txBody>
      </p:sp>
      <p:sp>
        <p:nvSpPr>
          <p:cNvPr id="5" name="TextBox 4">
            <a:extLst>
              <a:ext uri="{FF2B5EF4-FFF2-40B4-BE49-F238E27FC236}">
                <a16:creationId xmlns:a16="http://schemas.microsoft.com/office/drawing/2014/main" id="{712D61B9-CB4A-AA33-067C-006809DE9246}"/>
              </a:ext>
            </a:extLst>
          </p:cNvPr>
          <p:cNvSpPr txBox="1"/>
          <p:nvPr/>
        </p:nvSpPr>
        <p:spPr>
          <a:xfrm>
            <a:off x="286730" y="4846191"/>
            <a:ext cx="902811" cy="276999"/>
          </a:xfrm>
          <a:prstGeom prst="rect">
            <a:avLst/>
          </a:prstGeom>
          <a:noFill/>
        </p:spPr>
        <p:txBody>
          <a:bodyPr vert="horz" wrap="none" lIns="91440" tIns="45720" rIns="91440" bIns="45720" rtlCol="0">
            <a:spAutoFit/>
          </a:bodyPr>
          <a:lstStyle/>
          <a:p>
            <a:r>
              <a:rPr lang="en-GB" sz="1200" b="1" noProof="0" dirty="0">
                <a:solidFill>
                  <a:srgbClr val="54595B"/>
                </a:solidFill>
                <a:latin typeface="+mn-lt"/>
              </a:rPr>
              <a:t>At risk (n)</a:t>
            </a:r>
          </a:p>
        </p:txBody>
      </p:sp>
      <p:sp>
        <p:nvSpPr>
          <p:cNvPr id="7" name="TextBox 6">
            <a:extLst>
              <a:ext uri="{FF2B5EF4-FFF2-40B4-BE49-F238E27FC236}">
                <a16:creationId xmlns:a16="http://schemas.microsoft.com/office/drawing/2014/main" id="{23A4D686-728E-36CE-135F-3CC36CE48644}"/>
              </a:ext>
            </a:extLst>
          </p:cNvPr>
          <p:cNvSpPr txBox="1"/>
          <p:nvPr/>
        </p:nvSpPr>
        <p:spPr>
          <a:xfrm>
            <a:off x="6035699" y="4846191"/>
            <a:ext cx="902811" cy="276999"/>
          </a:xfrm>
          <a:prstGeom prst="rect">
            <a:avLst/>
          </a:prstGeom>
          <a:noFill/>
        </p:spPr>
        <p:txBody>
          <a:bodyPr vert="horz" wrap="none" lIns="91440" tIns="45720" rIns="91440" bIns="45720" rtlCol="0">
            <a:spAutoFit/>
          </a:bodyPr>
          <a:lstStyle/>
          <a:p>
            <a:r>
              <a:rPr lang="en-GB" sz="1200" b="1" noProof="0" dirty="0">
                <a:solidFill>
                  <a:srgbClr val="54595B"/>
                </a:solidFill>
                <a:latin typeface="+mn-lt"/>
              </a:rPr>
              <a:t>At risk (n)</a:t>
            </a:r>
          </a:p>
        </p:txBody>
      </p:sp>
      <p:sp>
        <p:nvSpPr>
          <p:cNvPr id="20" name="TextBox 19">
            <a:extLst>
              <a:ext uri="{FF2B5EF4-FFF2-40B4-BE49-F238E27FC236}">
                <a16:creationId xmlns:a16="http://schemas.microsoft.com/office/drawing/2014/main" id="{502016F5-2D3A-1086-3584-ABD3D14A0CF1}"/>
              </a:ext>
            </a:extLst>
          </p:cNvPr>
          <p:cNvSpPr txBox="1"/>
          <p:nvPr/>
        </p:nvSpPr>
        <p:spPr>
          <a:xfrm>
            <a:off x="222887" y="5042170"/>
            <a:ext cx="1015021" cy="276999"/>
          </a:xfrm>
          <a:prstGeom prst="rect">
            <a:avLst/>
          </a:prstGeom>
          <a:noFill/>
        </p:spPr>
        <p:txBody>
          <a:bodyPr vert="horz" wrap="none" lIns="91440" tIns="45720" rIns="91440" bIns="45720" rtlCol="0">
            <a:spAutoFit/>
          </a:bodyPr>
          <a:lstStyle/>
          <a:p>
            <a:pPr>
              <a:spcBef>
                <a:spcPts val="600"/>
              </a:spcBef>
            </a:pPr>
            <a:r>
              <a:rPr lang="en-GB" sz="1200" b="1" dirty="0">
                <a:ln/>
                <a:solidFill>
                  <a:srgbClr val="669BD2"/>
                </a:solidFill>
                <a:latin typeface="Arial"/>
                <a:cs typeface="Arial"/>
                <a:sym typeface="Arial"/>
                <a:rtl val="0"/>
              </a:rPr>
              <a:t>Finerenone</a:t>
            </a:r>
          </a:p>
        </p:txBody>
      </p:sp>
      <p:sp>
        <p:nvSpPr>
          <p:cNvPr id="33" name="TextBox 32">
            <a:extLst>
              <a:ext uri="{FF2B5EF4-FFF2-40B4-BE49-F238E27FC236}">
                <a16:creationId xmlns:a16="http://schemas.microsoft.com/office/drawing/2014/main" id="{417B54DC-B078-FEE5-5967-D78DF8A87782}"/>
              </a:ext>
            </a:extLst>
          </p:cNvPr>
          <p:cNvSpPr txBox="1"/>
          <p:nvPr/>
        </p:nvSpPr>
        <p:spPr>
          <a:xfrm>
            <a:off x="461424" y="5260873"/>
            <a:ext cx="774571" cy="276999"/>
          </a:xfrm>
          <a:prstGeom prst="rect">
            <a:avLst/>
          </a:prstGeom>
          <a:noFill/>
        </p:spPr>
        <p:txBody>
          <a:bodyPr vert="horz" wrap="none" lIns="91440" tIns="45720" rIns="91440" bIns="45720" rtlCol="0">
            <a:spAutoFit/>
          </a:bodyPr>
          <a:lstStyle/>
          <a:p>
            <a:pPr>
              <a:spcBef>
                <a:spcPts val="600"/>
              </a:spcBef>
            </a:pPr>
            <a:r>
              <a:rPr lang="en-GB" sz="1200" b="1" dirty="0">
                <a:ln/>
                <a:solidFill>
                  <a:srgbClr val="53585A"/>
                </a:solidFill>
                <a:latin typeface="Arial"/>
                <a:cs typeface="Arial"/>
                <a:sym typeface="Arial"/>
                <a:rtl val="0"/>
              </a:rPr>
              <a:t>Placebo</a:t>
            </a:r>
          </a:p>
        </p:txBody>
      </p:sp>
      <p:sp>
        <p:nvSpPr>
          <p:cNvPr id="79" name="TextBox 78">
            <a:extLst>
              <a:ext uri="{FF2B5EF4-FFF2-40B4-BE49-F238E27FC236}">
                <a16:creationId xmlns:a16="http://schemas.microsoft.com/office/drawing/2014/main" id="{B6D9CCF0-52A1-E277-8215-A7AA48606956}"/>
              </a:ext>
            </a:extLst>
          </p:cNvPr>
          <p:cNvSpPr txBox="1"/>
          <p:nvPr/>
        </p:nvSpPr>
        <p:spPr>
          <a:xfrm>
            <a:off x="5953127" y="5039122"/>
            <a:ext cx="1015021" cy="276999"/>
          </a:xfrm>
          <a:prstGeom prst="rect">
            <a:avLst/>
          </a:prstGeom>
          <a:noFill/>
        </p:spPr>
        <p:txBody>
          <a:bodyPr vert="horz" wrap="none" lIns="91440" tIns="45720" rIns="91440" bIns="45720" rtlCol="0">
            <a:spAutoFit/>
          </a:bodyPr>
          <a:lstStyle/>
          <a:p>
            <a:pPr>
              <a:spcBef>
                <a:spcPts val="600"/>
              </a:spcBef>
            </a:pPr>
            <a:r>
              <a:rPr lang="en-GB" sz="1200" b="1" dirty="0">
                <a:ln/>
                <a:solidFill>
                  <a:srgbClr val="669BD2"/>
                </a:solidFill>
                <a:latin typeface="Arial"/>
                <a:cs typeface="Arial"/>
                <a:sym typeface="Arial"/>
                <a:rtl val="0"/>
              </a:rPr>
              <a:t>Finerenone</a:t>
            </a:r>
          </a:p>
        </p:txBody>
      </p:sp>
      <p:sp>
        <p:nvSpPr>
          <p:cNvPr id="95" name="TextBox 94">
            <a:extLst>
              <a:ext uri="{FF2B5EF4-FFF2-40B4-BE49-F238E27FC236}">
                <a16:creationId xmlns:a16="http://schemas.microsoft.com/office/drawing/2014/main" id="{20D902E1-BE6B-0C2B-CFF7-6F6CDC4977F2}"/>
              </a:ext>
            </a:extLst>
          </p:cNvPr>
          <p:cNvSpPr txBox="1"/>
          <p:nvPr/>
        </p:nvSpPr>
        <p:spPr>
          <a:xfrm>
            <a:off x="6191664" y="5257825"/>
            <a:ext cx="774571" cy="276999"/>
          </a:xfrm>
          <a:prstGeom prst="rect">
            <a:avLst/>
          </a:prstGeom>
          <a:noFill/>
        </p:spPr>
        <p:txBody>
          <a:bodyPr vert="horz" wrap="none" lIns="91440" tIns="45720" rIns="91440" bIns="45720" rtlCol="0">
            <a:spAutoFit/>
          </a:bodyPr>
          <a:lstStyle/>
          <a:p>
            <a:pPr>
              <a:spcBef>
                <a:spcPts val="600"/>
              </a:spcBef>
            </a:pPr>
            <a:r>
              <a:rPr lang="en-GB" sz="1200" b="1" dirty="0">
                <a:ln/>
                <a:solidFill>
                  <a:srgbClr val="53585A"/>
                </a:solidFill>
                <a:latin typeface="Arial"/>
                <a:cs typeface="Arial"/>
                <a:sym typeface="Arial"/>
                <a:rtl val="0"/>
              </a:rPr>
              <a:t>Placebo</a:t>
            </a:r>
          </a:p>
        </p:txBody>
      </p:sp>
    </p:spTree>
    <p:extLst>
      <p:ext uri="{BB962C8B-B14F-4D97-AF65-F5344CB8AC3E}">
        <p14:creationId xmlns:p14="http://schemas.microsoft.com/office/powerpoint/2010/main" val="41412267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D54CD8-6EAE-C1FE-1EED-52B6D4D3D951}"/>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2B04C8B-44A0-E30F-D36A-338E038A4D99}"/>
              </a:ext>
            </a:extLst>
          </p:cNvPr>
          <p:cNvSpPr>
            <a:spLocks noGrp="1"/>
          </p:cNvSpPr>
          <p:nvPr>
            <p:ph type="sldNum" sz="quarter" idx="17"/>
          </p:nvPr>
        </p:nvSpPr>
        <p:spPr/>
        <p:txBody>
          <a:bodyPr/>
          <a:lstStyle/>
          <a:p>
            <a:fld id="{7AF8E309-D608-654D-B811-6A2C46C88181}" type="slidenum">
              <a:rPr lang="en-GB" noProof="0" smtClean="0"/>
              <a:pPr/>
              <a:t>10</a:t>
            </a:fld>
            <a:endParaRPr lang="en-GB" noProof="0" dirty="0"/>
          </a:p>
        </p:txBody>
      </p:sp>
      <p:sp>
        <p:nvSpPr>
          <p:cNvPr id="5" name="Footer Placeholder 4">
            <a:extLst>
              <a:ext uri="{FF2B5EF4-FFF2-40B4-BE49-F238E27FC236}">
                <a16:creationId xmlns:a16="http://schemas.microsoft.com/office/drawing/2014/main" id="{AAFAB148-427F-A29E-B90A-70809483A1B8}"/>
              </a:ext>
            </a:extLst>
          </p:cNvPr>
          <p:cNvSpPr>
            <a:spLocks noGrp="1"/>
          </p:cNvSpPr>
          <p:nvPr>
            <p:ph type="ftr" sz="quarter" idx="18"/>
          </p:nvPr>
        </p:nvSpPr>
        <p:spPr>
          <a:xfrm>
            <a:off x="1384527" y="6033123"/>
            <a:ext cx="10296195" cy="506124"/>
          </a:xfrm>
        </p:spPr>
        <p:txBody>
          <a:bodyPr vert="horz" lIns="91440" tIns="45720" rIns="91440" bIns="45720" rtlCol="0" anchor="b"/>
          <a:lstStyle/>
          <a:p>
            <a:r>
              <a:rPr lang="en-GB" sz="800" dirty="0"/>
              <a:t>Change from baseline calculated using MMRM</a:t>
            </a:r>
          </a:p>
          <a:p>
            <a:r>
              <a:rPr lang="en-GB" sz="800" dirty="0"/>
              <a:t>*Took place when the last randomised participant reached 32 months of treatment; </a:t>
            </a:r>
            <a:r>
              <a:rPr lang="en-GB" sz="800" baseline="30000" dirty="0"/>
              <a:t>#</a:t>
            </a:r>
            <a:r>
              <a:rPr lang="en-GB" sz="800" dirty="0"/>
              <a:t>took place approximately 1 month after last administration of study drug; </a:t>
            </a:r>
          </a:p>
          <a:p>
            <a:r>
              <a:rPr lang="en-GB" sz="800" dirty="0"/>
              <a:t>CI, confidence interval; EOT, end of treatment; FU, follow-up; MMRM, mixed model for repeated measures; Q, quartile; UACR, urine albumin-to--creatinine ratio</a:t>
            </a:r>
          </a:p>
        </p:txBody>
      </p:sp>
      <p:sp>
        <p:nvSpPr>
          <p:cNvPr id="4" name="Title 3">
            <a:extLst>
              <a:ext uri="{FF2B5EF4-FFF2-40B4-BE49-F238E27FC236}">
                <a16:creationId xmlns:a16="http://schemas.microsoft.com/office/drawing/2014/main" id="{966E1B84-84B7-1578-B544-1B4E60CA5AD4}"/>
              </a:ext>
            </a:extLst>
          </p:cNvPr>
          <p:cNvSpPr>
            <a:spLocks noGrp="1"/>
          </p:cNvSpPr>
          <p:nvPr>
            <p:ph type="title"/>
          </p:nvPr>
        </p:nvSpPr>
        <p:spPr>
          <a:xfrm>
            <a:off x="623889" y="333375"/>
            <a:ext cx="9324974" cy="962377"/>
          </a:xfrm>
        </p:spPr>
        <p:txBody>
          <a:bodyPr vert="horz" lIns="91440" tIns="45720" rIns="91440" bIns="45720" rtlCol="0" anchor="t">
            <a:normAutofit/>
          </a:bodyPr>
          <a:lstStyle/>
          <a:p>
            <a:r>
              <a:rPr lang="en-GB" noProof="0" dirty="0"/>
              <a:t>Exploratory outcome</a:t>
            </a:r>
          </a:p>
        </p:txBody>
      </p:sp>
      <p:sp>
        <p:nvSpPr>
          <p:cNvPr id="98" name="Text Placeholder 11">
            <a:extLst>
              <a:ext uri="{FF2B5EF4-FFF2-40B4-BE49-F238E27FC236}">
                <a16:creationId xmlns:a16="http://schemas.microsoft.com/office/drawing/2014/main" id="{AD2BFED2-F027-8F95-38B2-7843CBEF3B80}"/>
              </a:ext>
            </a:extLst>
          </p:cNvPr>
          <p:cNvSpPr txBox="1">
            <a:spLocks/>
          </p:cNvSpPr>
          <p:nvPr/>
        </p:nvSpPr>
        <p:spPr>
          <a:xfrm>
            <a:off x="622800" y="1125791"/>
            <a:ext cx="5328000" cy="468313"/>
          </a:xfrm>
          <a:prstGeom prst="rect">
            <a:avLst/>
          </a:prstGeom>
        </p:spPr>
        <p:txBody>
          <a:bodyPr vert="horz" lIns="91440" tIns="45720" rIns="91440" bIns="45720" rtlCol="0" anchor="t">
            <a:noAutofit/>
          </a:bodyPr>
          <a:lstStyle>
            <a:lvl1pPr marL="0" indent="0" defTabSz="914400" eaLnBrk="1" latinLnBrk="0" hangingPunct="1">
              <a:lnSpc>
                <a:spcPct val="90000"/>
              </a:lnSpc>
              <a:spcBef>
                <a:spcPts val="0"/>
              </a:spcBef>
              <a:buClr>
                <a:schemeClr val="bg2"/>
              </a:buClr>
              <a:buFont typeface="Arial" panose="020B0604020202020204" pitchFamily="34" charset="0"/>
              <a:buNone/>
              <a:tabLst/>
              <a:defRPr lang="en-US" sz="2000" b="1">
                <a:solidFill>
                  <a:schemeClr val="bg2">
                    <a:lumMod val="75000"/>
                  </a:schemeClr>
                </a:solidFill>
                <a:latin typeface="+mn-lt"/>
                <a:ea typeface="+mn-ea"/>
                <a:cs typeface="+mn-cs"/>
              </a:defRPr>
            </a:lvl1pPr>
            <a:lvl2pPr marL="533400" indent="-249238" defTabSz="914400" eaLnBrk="1" latinLnBrk="0" hangingPunct="1">
              <a:lnSpc>
                <a:spcPct val="100000"/>
              </a:lnSpc>
              <a:spcBef>
                <a:spcPts val="600"/>
              </a:spcBef>
              <a:buClr>
                <a:schemeClr val="bg2"/>
              </a:buClr>
              <a:buFont typeface="System Font"/>
              <a:buChar char="–"/>
              <a:tabLst/>
              <a:defRPr lang="en-US" sz="1600" dirty="0">
                <a:solidFill>
                  <a:schemeClr val="accent3"/>
                </a:solidFill>
                <a:latin typeface="+mn-lt"/>
                <a:ea typeface="+mn-ea"/>
                <a:cs typeface="+mn-cs"/>
              </a:defRPr>
            </a:lvl2pPr>
            <a:lvl3pPr marL="800100" indent="-266700" defTabSz="914400" eaLnBrk="1" latinLnBrk="0" hangingPunct="1">
              <a:lnSpc>
                <a:spcPct val="100000"/>
              </a:lnSpc>
              <a:spcBef>
                <a:spcPts val="600"/>
              </a:spcBef>
              <a:buClr>
                <a:schemeClr val="bg2"/>
              </a:buClr>
              <a:buFont typeface="Arial" panose="020B0604020202020204" pitchFamily="34" charset="0"/>
              <a:buChar char="•"/>
              <a:tabLst/>
              <a:defRPr lang="en-US" sz="1400" dirty="0">
                <a:solidFill>
                  <a:schemeClr val="accent3"/>
                </a:solidFill>
                <a:latin typeface="+mn-lt"/>
                <a:ea typeface="+mn-ea"/>
                <a:cs typeface="+mn-cs"/>
              </a:defRPr>
            </a:lvl3pPr>
            <a:lvl4pPr marL="1016000" indent="-215900" defTabSz="914400" eaLnBrk="1" latinLnBrk="0" hangingPunct="1">
              <a:lnSpc>
                <a:spcPct val="100000"/>
              </a:lnSpc>
              <a:spcBef>
                <a:spcPts val="600"/>
              </a:spcBef>
              <a:buClr>
                <a:schemeClr val="bg2"/>
              </a:buClr>
              <a:buFont typeface="System Font"/>
              <a:buChar char="–"/>
              <a:tabLst/>
              <a:defRPr lang="en-US" sz="1200" dirty="0">
                <a:solidFill>
                  <a:schemeClr val="accent3"/>
                </a:solidFill>
                <a:latin typeface="+mn-lt"/>
                <a:ea typeface="+mn-ea"/>
                <a:cs typeface="+mn-cs"/>
              </a:defRPr>
            </a:lvl4pPr>
            <a:lvl5pPr marL="1244600" indent="-228600" defTabSz="914400" eaLnBrk="1" latinLnBrk="0" hangingPunct="1">
              <a:lnSpc>
                <a:spcPct val="100000"/>
              </a:lnSpc>
              <a:spcBef>
                <a:spcPts val="600"/>
              </a:spcBef>
              <a:buClr>
                <a:schemeClr val="bg2"/>
              </a:buClr>
              <a:buFont typeface="Arial" panose="020B0604020202020204" pitchFamily="34" charset="0"/>
              <a:buChar char="•"/>
              <a:tabLst/>
              <a:defRPr lang="en-US" sz="1200" dirty="0">
                <a:solidFill>
                  <a:schemeClr val="accent3"/>
                </a:solidFill>
                <a:latin typeface="+mn-lt"/>
                <a:ea typeface="+mn-ea"/>
                <a:cs typeface="+mn-cs"/>
              </a:defRPr>
            </a:lvl5pPr>
            <a:lvl6pPr marL="2514600" indent="-228600" defTabSz="914400">
              <a:lnSpc>
                <a:spcPct val="90000"/>
              </a:lnSpc>
              <a:spcBef>
                <a:spcPts val="500"/>
              </a:spcBef>
              <a:buFont typeface="Arial" panose="020B0604020202020204" pitchFamily="34" charset="0"/>
              <a:buChar char="•"/>
              <a:defRPr sz="1800">
                <a:latin typeface="+mn-lt"/>
                <a:ea typeface="+mn-ea"/>
                <a:cs typeface="+mn-cs"/>
              </a:defRPr>
            </a:lvl6pPr>
            <a:lvl7pPr marL="2971800" indent="-228600" defTabSz="914400">
              <a:lnSpc>
                <a:spcPct val="90000"/>
              </a:lnSpc>
              <a:spcBef>
                <a:spcPts val="500"/>
              </a:spcBef>
              <a:buFont typeface="Arial" panose="020B0604020202020204" pitchFamily="34" charset="0"/>
              <a:buChar char="•"/>
              <a:defRPr sz="1800">
                <a:latin typeface="+mn-lt"/>
                <a:ea typeface="+mn-ea"/>
                <a:cs typeface="+mn-cs"/>
              </a:defRPr>
            </a:lvl7pPr>
            <a:lvl8pPr marL="3429000" indent="-228600" defTabSz="914400">
              <a:lnSpc>
                <a:spcPct val="90000"/>
              </a:lnSpc>
              <a:spcBef>
                <a:spcPts val="500"/>
              </a:spcBef>
              <a:buFont typeface="Arial" panose="020B0604020202020204" pitchFamily="34" charset="0"/>
              <a:buChar char="•"/>
              <a:defRPr sz="1800">
                <a:latin typeface="+mn-lt"/>
                <a:ea typeface="+mn-ea"/>
                <a:cs typeface="+mn-cs"/>
              </a:defRPr>
            </a:lvl8pPr>
            <a:lvl9pPr marL="3886200" indent="-228600" defTabSz="914400">
              <a:lnSpc>
                <a:spcPct val="90000"/>
              </a:lnSpc>
              <a:spcBef>
                <a:spcPts val="500"/>
              </a:spcBef>
              <a:buFont typeface="Arial" panose="020B0604020202020204" pitchFamily="34" charset="0"/>
              <a:buChar char="•"/>
              <a:defRPr sz="1800">
                <a:latin typeface="+mn-lt"/>
                <a:ea typeface="+mn-ea"/>
                <a:cs typeface="+mn-cs"/>
              </a:defRPr>
            </a:lvl9pPr>
          </a:lstStyle>
          <a:p>
            <a:r>
              <a:rPr lang="en-GB" dirty="0"/>
              <a:t>Change from baseline in UACR over time</a:t>
            </a:r>
          </a:p>
        </p:txBody>
      </p:sp>
      <p:pic>
        <p:nvPicPr>
          <p:cNvPr id="14" name="Picture 13">
            <a:extLst>
              <a:ext uri="{FF2B5EF4-FFF2-40B4-BE49-F238E27FC236}">
                <a16:creationId xmlns:a16="http://schemas.microsoft.com/office/drawing/2014/main" id="{208C7B79-B966-9501-7EC5-7231340528D5}"/>
              </a:ext>
            </a:extLst>
          </p:cNvPr>
          <p:cNvPicPr>
            <a:picLocks noChangeAspect="1"/>
          </p:cNvPicPr>
          <p:nvPr/>
        </p:nvPicPr>
        <p:blipFill>
          <a:blip r:embed="rId3">
            <a:clrChange>
              <a:clrFrom>
                <a:srgbClr val="FAFAFA"/>
              </a:clrFrom>
              <a:clrTo>
                <a:srgbClr val="FAFAFA">
                  <a:alpha val="0"/>
                </a:srgbClr>
              </a:clrTo>
            </a:clrChange>
          </a:blip>
          <a:stretch>
            <a:fillRect/>
          </a:stretch>
        </p:blipFill>
        <p:spPr>
          <a:xfrm>
            <a:off x="41733" y="6013459"/>
            <a:ext cx="1291102" cy="340129"/>
          </a:xfrm>
          <a:prstGeom prst="rect">
            <a:avLst/>
          </a:prstGeom>
        </p:spPr>
      </p:pic>
      <p:sp>
        <p:nvSpPr>
          <p:cNvPr id="7" name="Line 47">
            <a:extLst>
              <a:ext uri="{FF2B5EF4-FFF2-40B4-BE49-F238E27FC236}">
                <a16:creationId xmlns:a16="http://schemas.microsoft.com/office/drawing/2014/main" id="{2979B6F9-E554-3F3D-2D12-45C3E9E797D0}"/>
              </a:ext>
            </a:extLst>
          </p:cNvPr>
          <p:cNvSpPr>
            <a:spLocks noChangeShapeType="1"/>
          </p:cNvSpPr>
          <p:nvPr/>
        </p:nvSpPr>
        <p:spPr bwMode="auto">
          <a:xfrm>
            <a:off x="2214378" y="4882346"/>
            <a:ext cx="63500" cy="0"/>
          </a:xfrm>
          <a:prstGeom prst="line">
            <a:avLst/>
          </a:prstGeom>
          <a:noFill/>
          <a:ln w="12700" cap="sq">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4" name="Line 48">
            <a:extLst>
              <a:ext uri="{FF2B5EF4-FFF2-40B4-BE49-F238E27FC236}">
                <a16:creationId xmlns:a16="http://schemas.microsoft.com/office/drawing/2014/main" id="{7E052396-49E6-2101-9479-D98F3C91D91F}"/>
              </a:ext>
            </a:extLst>
          </p:cNvPr>
          <p:cNvSpPr>
            <a:spLocks noChangeShapeType="1"/>
          </p:cNvSpPr>
          <p:nvPr/>
        </p:nvSpPr>
        <p:spPr bwMode="auto">
          <a:xfrm>
            <a:off x="2214378" y="4552146"/>
            <a:ext cx="63500" cy="0"/>
          </a:xfrm>
          <a:prstGeom prst="line">
            <a:avLst/>
          </a:prstGeom>
          <a:noFill/>
          <a:ln w="12700" cap="sq">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5" name="Line 49">
            <a:extLst>
              <a:ext uri="{FF2B5EF4-FFF2-40B4-BE49-F238E27FC236}">
                <a16:creationId xmlns:a16="http://schemas.microsoft.com/office/drawing/2014/main" id="{CC9364C4-CB06-D27B-75E6-E239FD97C4F7}"/>
              </a:ext>
            </a:extLst>
          </p:cNvPr>
          <p:cNvSpPr>
            <a:spLocks noChangeShapeType="1"/>
          </p:cNvSpPr>
          <p:nvPr/>
        </p:nvSpPr>
        <p:spPr bwMode="auto">
          <a:xfrm>
            <a:off x="2214378" y="4226708"/>
            <a:ext cx="63500" cy="0"/>
          </a:xfrm>
          <a:prstGeom prst="line">
            <a:avLst/>
          </a:prstGeom>
          <a:noFill/>
          <a:ln w="12700" cap="sq">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6" name="Line 50">
            <a:extLst>
              <a:ext uri="{FF2B5EF4-FFF2-40B4-BE49-F238E27FC236}">
                <a16:creationId xmlns:a16="http://schemas.microsoft.com/office/drawing/2014/main" id="{DA30CE5F-4726-E71B-3C85-F9502A057AB1}"/>
              </a:ext>
            </a:extLst>
          </p:cNvPr>
          <p:cNvSpPr>
            <a:spLocks noChangeShapeType="1"/>
          </p:cNvSpPr>
          <p:nvPr/>
        </p:nvSpPr>
        <p:spPr bwMode="auto">
          <a:xfrm>
            <a:off x="2214378" y="3902858"/>
            <a:ext cx="63500" cy="0"/>
          </a:xfrm>
          <a:prstGeom prst="line">
            <a:avLst/>
          </a:prstGeom>
          <a:noFill/>
          <a:ln w="12700" cap="sq">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 name="Line 51">
            <a:extLst>
              <a:ext uri="{FF2B5EF4-FFF2-40B4-BE49-F238E27FC236}">
                <a16:creationId xmlns:a16="http://schemas.microsoft.com/office/drawing/2014/main" id="{FE4B09F5-4CB2-D4E8-80EE-C83EA6975C39}"/>
              </a:ext>
            </a:extLst>
          </p:cNvPr>
          <p:cNvSpPr>
            <a:spLocks noChangeShapeType="1"/>
          </p:cNvSpPr>
          <p:nvPr/>
        </p:nvSpPr>
        <p:spPr bwMode="auto">
          <a:xfrm>
            <a:off x="2214378" y="3577421"/>
            <a:ext cx="63500" cy="0"/>
          </a:xfrm>
          <a:prstGeom prst="line">
            <a:avLst/>
          </a:prstGeom>
          <a:noFill/>
          <a:ln w="12700" cap="sq">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5" name="Line 52">
            <a:extLst>
              <a:ext uri="{FF2B5EF4-FFF2-40B4-BE49-F238E27FC236}">
                <a16:creationId xmlns:a16="http://schemas.microsoft.com/office/drawing/2014/main" id="{F1391965-6A46-1FEE-D0E5-C9A1E4F5C662}"/>
              </a:ext>
            </a:extLst>
          </p:cNvPr>
          <p:cNvSpPr>
            <a:spLocks noChangeShapeType="1"/>
          </p:cNvSpPr>
          <p:nvPr/>
        </p:nvSpPr>
        <p:spPr bwMode="auto">
          <a:xfrm>
            <a:off x="2214378" y="3251983"/>
            <a:ext cx="63500" cy="0"/>
          </a:xfrm>
          <a:prstGeom prst="line">
            <a:avLst/>
          </a:prstGeom>
          <a:noFill/>
          <a:ln w="12700" cap="sq">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6" name="Line 53">
            <a:extLst>
              <a:ext uri="{FF2B5EF4-FFF2-40B4-BE49-F238E27FC236}">
                <a16:creationId xmlns:a16="http://schemas.microsoft.com/office/drawing/2014/main" id="{A88C9DD8-A58F-FD19-DEBB-F23206E9CB46}"/>
              </a:ext>
            </a:extLst>
          </p:cNvPr>
          <p:cNvSpPr>
            <a:spLocks noChangeShapeType="1"/>
          </p:cNvSpPr>
          <p:nvPr/>
        </p:nvSpPr>
        <p:spPr bwMode="auto">
          <a:xfrm>
            <a:off x="2214378" y="2926546"/>
            <a:ext cx="63500" cy="0"/>
          </a:xfrm>
          <a:prstGeom prst="line">
            <a:avLst/>
          </a:prstGeom>
          <a:noFill/>
          <a:ln w="12700" cap="sq">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8" name="Line 54">
            <a:extLst>
              <a:ext uri="{FF2B5EF4-FFF2-40B4-BE49-F238E27FC236}">
                <a16:creationId xmlns:a16="http://schemas.microsoft.com/office/drawing/2014/main" id="{58BC7851-6D30-C55F-48A5-49B9B725F6A9}"/>
              </a:ext>
            </a:extLst>
          </p:cNvPr>
          <p:cNvSpPr>
            <a:spLocks noChangeShapeType="1"/>
          </p:cNvSpPr>
          <p:nvPr/>
        </p:nvSpPr>
        <p:spPr bwMode="auto">
          <a:xfrm>
            <a:off x="2214378" y="2601108"/>
            <a:ext cx="63500" cy="0"/>
          </a:xfrm>
          <a:prstGeom prst="line">
            <a:avLst/>
          </a:prstGeom>
          <a:noFill/>
          <a:ln w="12700" cap="sq">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9" name="Line 55">
            <a:extLst>
              <a:ext uri="{FF2B5EF4-FFF2-40B4-BE49-F238E27FC236}">
                <a16:creationId xmlns:a16="http://schemas.microsoft.com/office/drawing/2014/main" id="{F203AAC6-40F5-9071-CDD4-E31DE81F5F0D}"/>
              </a:ext>
            </a:extLst>
          </p:cNvPr>
          <p:cNvSpPr>
            <a:spLocks noChangeShapeType="1"/>
          </p:cNvSpPr>
          <p:nvPr/>
        </p:nvSpPr>
        <p:spPr bwMode="auto">
          <a:xfrm>
            <a:off x="2214378" y="2272496"/>
            <a:ext cx="63500" cy="0"/>
          </a:xfrm>
          <a:prstGeom prst="line">
            <a:avLst/>
          </a:prstGeom>
          <a:noFill/>
          <a:ln w="12700" cap="sq">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0" name="Line 56">
            <a:extLst>
              <a:ext uri="{FF2B5EF4-FFF2-40B4-BE49-F238E27FC236}">
                <a16:creationId xmlns:a16="http://schemas.microsoft.com/office/drawing/2014/main" id="{FB109771-0DEE-B3AB-C058-79970D86B0DA}"/>
              </a:ext>
            </a:extLst>
          </p:cNvPr>
          <p:cNvSpPr>
            <a:spLocks noChangeShapeType="1"/>
          </p:cNvSpPr>
          <p:nvPr/>
        </p:nvSpPr>
        <p:spPr bwMode="auto">
          <a:xfrm>
            <a:off x="2214378" y="1947058"/>
            <a:ext cx="63500" cy="0"/>
          </a:xfrm>
          <a:prstGeom prst="line">
            <a:avLst/>
          </a:prstGeom>
          <a:noFill/>
          <a:ln w="12700" cap="sq">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1" name="Line 57">
            <a:extLst>
              <a:ext uri="{FF2B5EF4-FFF2-40B4-BE49-F238E27FC236}">
                <a16:creationId xmlns:a16="http://schemas.microsoft.com/office/drawing/2014/main" id="{9B4A3895-EA5B-2035-DC9E-84933693BD85}"/>
              </a:ext>
            </a:extLst>
          </p:cNvPr>
          <p:cNvSpPr>
            <a:spLocks noChangeShapeType="1"/>
          </p:cNvSpPr>
          <p:nvPr/>
        </p:nvSpPr>
        <p:spPr bwMode="auto">
          <a:xfrm>
            <a:off x="2214378" y="1621621"/>
            <a:ext cx="63500" cy="0"/>
          </a:xfrm>
          <a:prstGeom prst="line">
            <a:avLst/>
          </a:prstGeom>
          <a:noFill/>
          <a:ln w="12700" cap="sq">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2" name="Freeform 58">
            <a:extLst>
              <a:ext uri="{FF2B5EF4-FFF2-40B4-BE49-F238E27FC236}">
                <a16:creationId xmlns:a16="http://schemas.microsoft.com/office/drawing/2014/main" id="{D1E561E4-B707-E3E4-52FF-384A1AA68634}"/>
              </a:ext>
            </a:extLst>
          </p:cNvPr>
          <p:cNvSpPr>
            <a:spLocks/>
          </p:cNvSpPr>
          <p:nvPr/>
        </p:nvSpPr>
        <p:spPr bwMode="auto">
          <a:xfrm>
            <a:off x="2287053" y="1621254"/>
            <a:ext cx="6778382" cy="3260690"/>
          </a:xfrm>
          <a:custGeom>
            <a:avLst/>
            <a:gdLst>
              <a:gd name="T0" fmla="*/ 4500 w 4500"/>
              <a:gd name="T1" fmla="*/ 2165 h 2165"/>
              <a:gd name="T2" fmla="*/ 0 w 4500"/>
              <a:gd name="T3" fmla="*/ 2165 h 2165"/>
              <a:gd name="T4" fmla="*/ 0 w 4500"/>
              <a:gd name="T5" fmla="*/ 0 h 2165"/>
            </a:gdLst>
            <a:ahLst/>
            <a:cxnLst>
              <a:cxn ang="0">
                <a:pos x="T0" y="T1"/>
              </a:cxn>
              <a:cxn ang="0">
                <a:pos x="T2" y="T3"/>
              </a:cxn>
              <a:cxn ang="0">
                <a:pos x="T4" y="T5"/>
              </a:cxn>
            </a:cxnLst>
            <a:rect l="0" t="0" r="r" b="b"/>
            <a:pathLst>
              <a:path w="4500" h="2165">
                <a:moveTo>
                  <a:pt x="4500" y="2165"/>
                </a:moveTo>
                <a:lnTo>
                  <a:pt x="0" y="2165"/>
                </a:lnTo>
                <a:lnTo>
                  <a:pt x="0" y="0"/>
                </a:lnTo>
              </a:path>
            </a:pathLst>
          </a:custGeom>
          <a:noFill/>
          <a:ln w="12700" cap="sq">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3" name="Line 5">
            <a:extLst>
              <a:ext uri="{FF2B5EF4-FFF2-40B4-BE49-F238E27FC236}">
                <a16:creationId xmlns:a16="http://schemas.microsoft.com/office/drawing/2014/main" id="{4DE0FD37-59CB-36CF-E0C7-FE32F7CC8F25}"/>
              </a:ext>
            </a:extLst>
          </p:cNvPr>
          <p:cNvSpPr>
            <a:spLocks noChangeShapeType="1"/>
          </p:cNvSpPr>
          <p:nvPr/>
        </p:nvSpPr>
        <p:spPr bwMode="auto">
          <a:xfrm>
            <a:off x="2277005" y="2601108"/>
            <a:ext cx="6788430" cy="0"/>
          </a:xfrm>
          <a:prstGeom prst="line">
            <a:avLst/>
          </a:prstGeom>
          <a:noFill/>
          <a:ln w="15875" cap="flat">
            <a:solidFill>
              <a:srgbClr val="7F7F7F"/>
            </a:solidFill>
            <a:prstDash val="sysDash"/>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4" name="Line 6">
            <a:extLst>
              <a:ext uri="{FF2B5EF4-FFF2-40B4-BE49-F238E27FC236}">
                <a16:creationId xmlns:a16="http://schemas.microsoft.com/office/drawing/2014/main" id="{F0F92F86-561F-0BDF-9DE0-41B397E3D7C6}"/>
              </a:ext>
            </a:extLst>
          </p:cNvPr>
          <p:cNvSpPr>
            <a:spLocks noChangeShapeType="1"/>
          </p:cNvSpPr>
          <p:nvPr/>
        </p:nvSpPr>
        <p:spPr bwMode="auto">
          <a:xfrm>
            <a:off x="2253472" y="2601108"/>
            <a:ext cx="41275" cy="0"/>
          </a:xfrm>
          <a:prstGeom prst="line">
            <a:avLst/>
          </a:prstGeom>
          <a:noFill/>
          <a:ln w="12700" cap="flat">
            <a:solidFill>
              <a:srgbClr val="5358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5" name="Line 7">
            <a:extLst>
              <a:ext uri="{FF2B5EF4-FFF2-40B4-BE49-F238E27FC236}">
                <a16:creationId xmlns:a16="http://schemas.microsoft.com/office/drawing/2014/main" id="{EA2F8FE8-14B8-BDC2-858F-41DC30416C0C}"/>
              </a:ext>
            </a:extLst>
          </p:cNvPr>
          <p:cNvSpPr>
            <a:spLocks noChangeShapeType="1"/>
          </p:cNvSpPr>
          <p:nvPr/>
        </p:nvSpPr>
        <p:spPr bwMode="auto">
          <a:xfrm>
            <a:off x="2274110" y="2601108"/>
            <a:ext cx="0" cy="0"/>
          </a:xfrm>
          <a:prstGeom prst="line">
            <a:avLst/>
          </a:prstGeom>
          <a:noFill/>
          <a:ln w="12700" cap="flat">
            <a:solidFill>
              <a:srgbClr val="5358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6" name="Line 8">
            <a:extLst>
              <a:ext uri="{FF2B5EF4-FFF2-40B4-BE49-F238E27FC236}">
                <a16:creationId xmlns:a16="http://schemas.microsoft.com/office/drawing/2014/main" id="{5F5AB0C4-00A4-7E53-C3C3-EF5772CDF589}"/>
              </a:ext>
            </a:extLst>
          </p:cNvPr>
          <p:cNvSpPr>
            <a:spLocks noChangeShapeType="1"/>
          </p:cNvSpPr>
          <p:nvPr/>
        </p:nvSpPr>
        <p:spPr bwMode="auto">
          <a:xfrm>
            <a:off x="2253472" y="2601108"/>
            <a:ext cx="41275" cy="0"/>
          </a:xfrm>
          <a:prstGeom prst="line">
            <a:avLst/>
          </a:prstGeom>
          <a:noFill/>
          <a:ln w="12700" cap="flat">
            <a:solidFill>
              <a:srgbClr val="53585A"/>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7" name="Line 9">
            <a:extLst>
              <a:ext uri="{FF2B5EF4-FFF2-40B4-BE49-F238E27FC236}">
                <a16:creationId xmlns:a16="http://schemas.microsoft.com/office/drawing/2014/main" id="{D8B4952A-92E8-A7BC-7FF5-23B5502DC23E}"/>
              </a:ext>
            </a:extLst>
          </p:cNvPr>
          <p:cNvSpPr>
            <a:spLocks noChangeShapeType="1"/>
          </p:cNvSpPr>
          <p:nvPr/>
        </p:nvSpPr>
        <p:spPr bwMode="auto">
          <a:xfrm>
            <a:off x="2285222" y="2601108"/>
            <a:ext cx="38100" cy="0"/>
          </a:xfrm>
          <a:prstGeom prst="line">
            <a:avLst/>
          </a:prstGeom>
          <a:noFill/>
          <a:ln w="12700" cap="flat">
            <a:solidFill>
              <a:srgbClr val="669BD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8" name="Line 10">
            <a:extLst>
              <a:ext uri="{FF2B5EF4-FFF2-40B4-BE49-F238E27FC236}">
                <a16:creationId xmlns:a16="http://schemas.microsoft.com/office/drawing/2014/main" id="{5B979792-E105-0FA4-070A-29E076DB0974}"/>
              </a:ext>
            </a:extLst>
          </p:cNvPr>
          <p:cNvSpPr>
            <a:spLocks noChangeShapeType="1"/>
          </p:cNvSpPr>
          <p:nvPr/>
        </p:nvSpPr>
        <p:spPr bwMode="auto">
          <a:xfrm>
            <a:off x="2310622" y="2601108"/>
            <a:ext cx="0" cy="0"/>
          </a:xfrm>
          <a:prstGeom prst="line">
            <a:avLst/>
          </a:prstGeom>
          <a:noFill/>
          <a:ln w="12700" cap="flat">
            <a:solidFill>
              <a:srgbClr val="669BD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9" name="Line 11">
            <a:extLst>
              <a:ext uri="{FF2B5EF4-FFF2-40B4-BE49-F238E27FC236}">
                <a16:creationId xmlns:a16="http://schemas.microsoft.com/office/drawing/2014/main" id="{632BA3D6-AEFE-2609-A196-B1F7FE228204}"/>
              </a:ext>
            </a:extLst>
          </p:cNvPr>
          <p:cNvSpPr>
            <a:spLocks noChangeShapeType="1"/>
          </p:cNvSpPr>
          <p:nvPr/>
        </p:nvSpPr>
        <p:spPr bwMode="auto">
          <a:xfrm>
            <a:off x="2285222" y="2601108"/>
            <a:ext cx="38100" cy="0"/>
          </a:xfrm>
          <a:prstGeom prst="line">
            <a:avLst/>
          </a:prstGeom>
          <a:noFill/>
          <a:ln w="12700" cap="flat">
            <a:solidFill>
              <a:srgbClr val="669BD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0" name="Freeform 12">
            <a:extLst>
              <a:ext uri="{FF2B5EF4-FFF2-40B4-BE49-F238E27FC236}">
                <a16:creationId xmlns:a16="http://schemas.microsoft.com/office/drawing/2014/main" id="{E898E133-FD5D-3B71-CD07-6A887DAB4DF7}"/>
              </a:ext>
            </a:extLst>
          </p:cNvPr>
          <p:cNvSpPr>
            <a:spLocks noEditPoints="1"/>
          </p:cNvSpPr>
          <p:nvPr/>
        </p:nvSpPr>
        <p:spPr bwMode="auto">
          <a:xfrm>
            <a:off x="2491597" y="2563008"/>
            <a:ext cx="79375" cy="465137"/>
          </a:xfrm>
          <a:custGeom>
            <a:avLst/>
            <a:gdLst>
              <a:gd name="T0" fmla="*/ 0 w 50"/>
              <a:gd name="T1" fmla="*/ 0 h 293"/>
              <a:gd name="T2" fmla="*/ 50 w 50"/>
              <a:gd name="T3" fmla="*/ 0 h 293"/>
              <a:gd name="T4" fmla="*/ 24 w 50"/>
              <a:gd name="T5" fmla="*/ 0 h 293"/>
              <a:gd name="T6" fmla="*/ 24 w 50"/>
              <a:gd name="T7" fmla="*/ 293 h 293"/>
              <a:gd name="T8" fmla="*/ 0 w 50"/>
              <a:gd name="T9" fmla="*/ 293 h 293"/>
              <a:gd name="T10" fmla="*/ 50 w 50"/>
              <a:gd name="T11" fmla="*/ 293 h 293"/>
            </a:gdLst>
            <a:ahLst/>
            <a:cxnLst>
              <a:cxn ang="0">
                <a:pos x="T0" y="T1"/>
              </a:cxn>
              <a:cxn ang="0">
                <a:pos x="T2" y="T3"/>
              </a:cxn>
              <a:cxn ang="0">
                <a:pos x="T4" y="T5"/>
              </a:cxn>
              <a:cxn ang="0">
                <a:pos x="T6" y="T7"/>
              </a:cxn>
              <a:cxn ang="0">
                <a:pos x="T8" y="T9"/>
              </a:cxn>
              <a:cxn ang="0">
                <a:pos x="T10" y="T11"/>
              </a:cxn>
            </a:cxnLst>
            <a:rect l="0" t="0" r="r" b="b"/>
            <a:pathLst>
              <a:path w="50" h="293">
                <a:moveTo>
                  <a:pt x="0" y="0"/>
                </a:moveTo>
                <a:lnTo>
                  <a:pt x="50" y="0"/>
                </a:lnTo>
                <a:moveTo>
                  <a:pt x="24" y="0"/>
                </a:moveTo>
                <a:lnTo>
                  <a:pt x="24" y="293"/>
                </a:lnTo>
                <a:moveTo>
                  <a:pt x="0" y="293"/>
                </a:moveTo>
                <a:lnTo>
                  <a:pt x="50" y="293"/>
                </a:lnTo>
              </a:path>
            </a:pathLst>
          </a:custGeom>
          <a:noFill/>
          <a:ln w="20638" cap="flat">
            <a:solidFill>
              <a:srgbClr val="53585A"/>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1" name="Freeform 13">
            <a:extLst>
              <a:ext uri="{FF2B5EF4-FFF2-40B4-BE49-F238E27FC236}">
                <a16:creationId xmlns:a16="http://schemas.microsoft.com/office/drawing/2014/main" id="{C986E54E-1E85-419E-E634-CCE1BA72A4DE}"/>
              </a:ext>
            </a:extLst>
          </p:cNvPr>
          <p:cNvSpPr>
            <a:spLocks noEditPoints="1"/>
          </p:cNvSpPr>
          <p:nvPr/>
        </p:nvSpPr>
        <p:spPr bwMode="auto">
          <a:xfrm>
            <a:off x="2529697" y="3101171"/>
            <a:ext cx="84138" cy="403225"/>
          </a:xfrm>
          <a:custGeom>
            <a:avLst/>
            <a:gdLst>
              <a:gd name="T0" fmla="*/ 0 w 53"/>
              <a:gd name="T1" fmla="*/ 0 h 254"/>
              <a:gd name="T2" fmla="*/ 53 w 53"/>
              <a:gd name="T3" fmla="*/ 0 h 254"/>
              <a:gd name="T4" fmla="*/ 26 w 53"/>
              <a:gd name="T5" fmla="*/ 0 h 254"/>
              <a:gd name="T6" fmla="*/ 26 w 53"/>
              <a:gd name="T7" fmla="*/ 254 h 254"/>
              <a:gd name="T8" fmla="*/ 0 w 53"/>
              <a:gd name="T9" fmla="*/ 254 h 254"/>
              <a:gd name="T10" fmla="*/ 53 w 53"/>
              <a:gd name="T11" fmla="*/ 254 h 254"/>
            </a:gdLst>
            <a:ahLst/>
            <a:cxnLst>
              <a:cxn ang="0">
                <a:pos x="T0" y="T1"/>
              </a:cxn>
              <a:cxn ang="0">
                <a:pos x="T2" y="T3"/>
              </a:cxn>
              <a:cxn ang="0">
                <a:pos x="T4" y="T5"/>
              </a:cxn>
              <a:cxn ang="0">
                <a:pos x="T6" y="T7"/>
              </a:cxn>
              <a:cxn ang="0">
                <a:pos x="T8" y="T9"/>
              </a:cxn>
              <a:cxn ang="0">
                <a:pos x="T10" y="T11"/>
              </a:cxn>
            </a:cxnLst>
            <a:rect l="0" t="0" r="r" b="b"/>
            <a:pathLst>
              <a:path w="53" h="254">
                <a:moveTo>
                  <a:pt x="0" y="0"/>
                </a:moveTo>
                <a:lnTo>
                  <a:pt x="53" y="0"/>
                </a:lnTo>
                <a:moveTo>
                  <a:pt x="26" y="0"/>
                </a:moveTo>
                <a:lnTo>
                  <a:pt x="26" y="254"/>
                </a:lnTo>
                <a:moveTo>
                  <a:pt x="0" y="254"/>
                </a:moveTo>
                <a:lnTo>
                  <a:pt x="53" y="254"/>
                </a:lnTo>
              </a:path>
            </a:pathLst>
          </a:custGeom>
          <a:noFill/>
          <a:ln w="20638" cap="flat">
            <a:solidFill>
              <a:srgbClr val="669BD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2" name="Freeform 14">
            <a:extLst>
              <a:ext uri="{FF2B5EF4-FFF2-40B4-BE49-F238E27FC236}">
                <a16:creationId xmlns:a16="http://schemas.microsoft.com/office/drawing/2014/main" id="{6FEE0852-BE5B-C61D-A30F-64B79C28D1E0}"/>
              </a:ext>
            </a:extLst>
          </p:cNvPr>
          <p:cNvSpPr>
            <a:spLocks noEditPoints="1"/>
          </p:cNvSpPr>
          <p:nvPr/>
        </p:nvSpPr>
        <p:spPr bwMode="auto">
          <a:xfrm>
            <a:off x="3026585" y="2691596"/>
            <a:ext cx="79375" cy="669925"/>
          </a:xfrm>
          <a:custGeom>
            <a:avLst/>
            <a:gdLst>
              <a:gd name="T0" fmla="*/ 0 w 50"/>
              <a:gd name="T1" fmla="*/ 0 h 422"/>
              <a:gd name="T2" fmla="*/ 50 w 50"/>
              <a:gd name="T3" fmla="*/ 0 h 422"/>
              <a:gd name="T4" fmla="*/ 26 w 50"/>
              <a:gd name="T5" fmla="*/ 0 h 422"/>
              <a:gd name="T6" fmla="*/ 26 w 50"/>
              <a:gd name="T7" fmla="*/ 422 h 422"/>
              <a:gd name="T8" fmla="*/ 0 w 50"/>
              <a:gd name="T9" fmla="*/ 422 h 422"/>
              <a:gd name="T10" fmla="*/ 50 w 50"/>
              <a:gd name="T11" fmla="*/ 422 h 422"/>
            </a:gdLst>
            <a:ahLst/>
            <a:cxnLst>
              <a:cxn ang="0">
                <a:pos x="T0" y="T1"/>
              </a:cxn>
              <a:cxn ang="0">
                <a:pos x="T2" y="T3"/>
              </a:cxn>
              <a:cxn ang="0">
                <a:pos x="T4" y="T5"/>
              </a:cxn>
              <a:cxn ang="0">
                <a:pos x="T6" y="T7"/>
              </a:cxn>
              <a:cxn ang="0">
                <a:pos x="T8" y="T9"/>
              </a:cxn>
              <a:cxn ang="0">
                <a:pos x="T10" y="T11"/>
              </a:cxn>
            </a:cxnLst>
            <a:rect l="0" t="0" r="r" b="b"/>
            <a:pathLst>
              <a:path w="50" h="422">
                <a:moveTo>
                  <a:pt x="0" y="0"/>
                </a:moveTo>
                <a:lnTo>
                  <a:pt x="50" y="0"/>
                </a:lnTo>
                <a:moveTo>
                  <a:pt x="26" y="0"/>
                </a:moveTo>
                <a:lnTo>
                  <a:pt x="26" y="422"/>
                </a:lnTo>
                <a:moveTo>
                  <a:pt x="0" y="422"/>
                </a:moveTo>
                <a:lnTo>
                  <a:pt x="50" y="422"/>
                </a:lnTo>
              </a:path>
            </a:pathLst>
          </a:custGeom>
          <a:noFill/>
          <a:ln w="20638" cap="flat">
            <a:solidFill>
              <a:srgbClr val="53585A"/>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3" name="Freeform 15">
            <a:extLst>
              <a:ext uri="{FF2B5EF4-FFF2-40B4-BE49-F238E27FC236}">
                <a16:creationId xmlns:a16="http://schemas.microsoft.com/office/drawing/2014/main" id="{4C97D518-D800-6566-5B2E-0E688738391C}"/>
              </a:ext>
            </a:extLst>
          </p:cNvPr>
          <p:cNvSpPr>
            <a:spLocks noEditPoints="1"/>
          </p:cNvSpPr>
          <p:nvPr/>
        </p:nvSpPr>
        <p:spPr bwMode="auto">
          <a:xfrm>
            <a:off x="3063097" y="3490108"/>
            <a:ext cx="84138" cy="415925"/>
          </a:xfrm>
          <a:custGeom>
            <a:avLst/>
            <a:gdLst>
              <a:gd name="T0" fmla="*/ 0 w 53"/>
              <a:gd name="T1" fmla="*/ 0 h 262"/>
              <a:gd name="T2" fmla="*/ 53 w 53"/>
              <a:gd name="T3" fmla="*/ 0 h 262"/>
              <a:gd name="T4" fmla="*/ 27 w 53"/>
              <a:gd name="T5" fmla="*/ 0 h 262"/>
              <a:gd name="T6" fmla="*/ 27 w 53"/>
              <a:gd name="T7" fmla="*/ 262 h 262"/>
              <a:gd name="T8" fmla="*/ 0 w 53"/>
              <a:gd name="T9" fmla="*/ 262 h 262"/>
              <a:gd name="T10" fmla="*/ 53 w 53"/>
              <a:gd name="T11" fmla="*/ 262 h 262"/>
            </a:gdLst>
            <a:ahLst/>
            <a:cxnLst>
              <a:cxn ang="0">
                <a:pos x="T0" y="T1"/>
              </a:cxn>
              <a:cxn ang="0">
                <a:pos x="T2" y="T3"/>
              </a:cxn>
              <a:cxn ang="0">
                <a:pos x="T4" y="T5"/>
              </a:cxn>
              <a:cxn ang="0">
                <a:pos x="T6" y="T7"/>
              </a:cxn>
              <a:cxn ang="0">
                <a:pos x="T8" y="T9"/>
              </a:cxn>
              <a:cxn ang="0">
                <a:pos x="T10" y="T11"/>
              </a:cxn>
            </a:cxnLst>
            <a:rect l="0" t="0" r="r" b="b"/>
            <a:pathLst>
              <a:path w="53" h="262">
                <a:moveTo>
                  <a:pt x="0" y="0"/>
                </a:moveTo>
                <a:lnTo>
                  <a:pt x="53" y="0"/>
                </a:lnTo>
                <a:moveTo>
                  <a:pt x="27" y="0"/>
                </a:moveTo>
                <a:lnTo>
                  <a:pt x="27" y="262"/>
                </a:lnTo>
                <a:moveTo>
                  <a:pt x="0" y="262"/>
                </a:moveTo>
                <a:lnTo>
                  <a:pt x="53" y="262"/>
                </a:lnTo>
              </a:path>
            </a:pathLst>
          </a:custGeom>
          <a:noFill/>
          <a:ln w="20638" cap="flat">
            <a:solidFill>
              <a:srgbClr val="669BD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4" name="Freeform 16">
            <a:extLst>
              <a:ext uri="{FF2B5EF4-FFF2-40B4-BE49-F238E27FC236}">
                <a16:creationId xmlns:a16="http://schemas.microsoft.com/office/drawing/2014/main" id="{33F0EA24-8E00-B6F9-2B1E-36D42028B239}"/>
              </a:ext>
            </a:extLst>
          </p:cNvPr>
          <p:cNvSpPr>
            <a:spLocks noEditPoints="1"/>
          </p:cNvSpPr>
          <p:nvPr/>
        </p:nvSpPr>
        <p:spPr bwMode="auto">
          <a:xfrm>
            <a:off x="3829860" y="2748746"/>
            <a:ext cx="79375" cy="695325"/>
          </a:xfrm>
          <a:custGeom>
            <a:avLst/>
            <a:gdLst>
              <a:gd name="T0" fmla="*/ 0 w 50"/>
              <a:gd name="T1" fmla="*/ 0 h 438"/>
              <a:gd name="T2" fmla="*/ 50 w 50"/>
              <a:gd name="T3" fmla="*/ 0 h 438"/>
              <a:gd name="T4" fmla="*/ 23 w 50"/>
              <a:gd name="T5" fmla="*/ 0 h 438"/>
              <a:gd name="T6" fmla="*/ 23 w 50"/>
              <a:gd name="T7" fmla="*/ 438 h 438"/>
              <a:gd name="T8" fmla="*/ 0 w 50"/>
              <a:gd name="T9" fmla="*/ 438 h 438"/>
              <a:gd name="T10" fmla="*/ 50 w 50"/>
              <a:gd name="T11" fmla="*/ 438 h 438"/>
            </a:gdLst>
            <a:ahLst/>
            <a:cxnLst>
              <a:cxn ang="0">
                <a:pos x="T0" y="T1"/>
              </a:cxn>
              <a:cxn ang="0">
                <a:pos x="T2" y="T3"/>
              </a:cxn>
              <a:cxn ang="0">
                <a:pos x="T4" y="T5"/>
              </a:cxn>
              <a:cxn ang="0">
                <a:pos x="T6" y="T7"/>
              </a:cxn>
              <a:cxn ang="0">
                <a:pos x="T8" y="T9"/>
              </a:cxn>
              <a:cxn ang="0">
                <a:pos x="T10" y="T11"/>
              </a:cxn>
            </a:cxnLst>
            <a:rect l="0" t="0" r="r" b="b"/>
            <a:pathLst>
              <a:path w="50" h="438">
                <a:moveTo>
                  <a:pt x="0" y="0"/>
                </a:moveTo>
                <a:lnTo>
                  <a:pt x="50" y="0"/>
                </a:lnTo>
                <a:moveTo>
                  <a:pt x="23" y="0"/>
                </a:moveTo>
                <a:lnTo>
                  <a:pt x="23" y="438"/>
                </a:lnTo>
                <a:moveTo>
                  <a:pt x="0" y="438"/>
                </a:moveTo>
                <a:lnTo>
                  <a:pt x="50" y="438"/>
                </a:lnTo>
              </a:path>
            </a:pathLst>
          </a:custGeom>
          <a:noFill/>
          <a:ln w="20638" cap="flat">
            <a:solidFill>
              <a:srgbClr val="53585A"/>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5" name="Freeform 17">
            <a:extLst>
              <a:ext uri="{FF2B5EF4-FFF2-40B4-BE49-F238E27FC236}">
                <a16:creationId xmlns:a16="http://schemas.microsoft.com/office/drawing/2014/main" id="{5E93CD44-CB2A-EEB5-ABEC-D7C55E5F07B7}"/>
              </a:ext>
            </a:extLst>
          </p:cNvPr>
          <p:cNvSpPr>
            <a:spLocks noEditPoints="1"/>
          </p:cNvSpPr>
          <p:nvPr/>
        </p:nvSpPr>
        <p:spPr bwMode="auto">
          <a:xfrm>
            <a:off x="3866372" y="3774271"/>
            <a:ext cx="79375" cy="446087"/>
          </a:xfrm>
          <a:custGeom>
            <a:avLst/>
            <a:gdLst>
              <a:gd name="T0" fmla="*/ 0 w 50"/>
              <a:gd name="T1" fmla="*/ 0 h 281"/>
              <a:gd name="T2" fmla="*/ 50 w 50"/>
              <a:gd name="T3" fmla="*/ 0 h 281"/>
              <a:gd name="T4" fmla="*/ 27 w 50"/>
              <a:gd name="T5" fmla="*/ 0 h 281"/>
              <a:gd name="T6" fmla="*/ 27 w 50"/>
              <a:gd name="T7" fmla="*/ 281 h 281"/>
              <a:gd name="T8" fmla="*/ 0 w 50"/>
              <a:gd name="T9" fmla="*/ 281 h 281"/>
              <a:gd name="T10" fmla="*/ 50 w 50"/>
              <a:gd name="T11" fmla="*/ 281 h 281"/>
            </a:gdLst>
            <a:ahLst/>
            <a:cxnLst>
              <a:cxn ang="0">
                <a:pos x="T0" y="T1"/>
              </a:cxn>
              <a:cxn ang="0">
                <a:pos x="T2" y="T3"/>
              </a:cxn>
              <a:cxn ang="0">
                <a:pos x="T4" y="T5"/>
              </a:cxn>
              <a:cxn ang="0">
                <a:pos x="T6" y="T7"/>
              </a:cxn>
              <a:cxn ang="0">
                <a:pos x="T8" y="T9"/>
              </a:cxn>
              <a:cxn ang="0">
                <a:pos x="T10" y="T11"/>
              </a:cxn>
            </a:cxnLst>
            <a:rect l="0" t="0" r="r" b="b"/>
            <a:pathLst>
              <a:path w="50" h="281">
                <a:moveTo>
                  <a:pt x="0" y="0"/>
                </a:moveTo>
                <a:lnTo>
                  <a:pt x="50" y="0"/>
                </a:lnTo>
                <a:moveTo>
                  <a:pt x="27" y="0"/>
                </a:moveTo>
                <a:lnTo>
                  <a:pt x="27" y="281"/>
                </a:lnTo>
                <a:moveTo>
                  <a:pt x="0" y="281"/>
                </a:moveTo>
                <a:lnTo>
                  <a:pt x="50" y="281"/>
                </a:lnTo>
              </a:path>
            </a:pathLst>
          </a:custGeom>
          <a:noFill/>
          <a:ln w="20638" cap="flat">
            <a:solidFill>
              <a:srgbClr val="669BD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6" name="Freeform 18">
            <a:extLst>
              <a:ext uri="{FF2B5EF4-FFF2-40B4-BE49-F238E27FC236}">
                <a16:creationId xmlns:a16="http://schemas.microsoft.com/office/drawing/2014/main" id="{58CDFE1A-EDE0-96E1-CD50-873569902C1D}"/>
              </a:ext>
            </a:extLst>
          </p:cNvPr>
          <p:cNvSpPr>
            <a:spLocks noEditPoints="1"/>
          </p:cNvSpPr>
          <p:nvPr/>
        </p:nvSpPr>
        <p:spPr bwMode="auto">
          <a:xfrm>
            <a:off x="5431647" y="2347108"/>
            <a:ext cx="79375" cy="820737"/>
          </a:xfrm>
          <a:custGeom>
            <a:avLst/>
            <a:gdLst>
              <a:gd name="T0" fmla="*/ 0 w 50"/>
              <a:gd name="T1" fmla="*/ 0 h 517"/>
              <a:gd name="T2" fmla="*/ 50 w 50"/>
              <a:gd name="T3" fmla="*/ 0 h 517"/>
              <a:gd name="T4" fmla="*/ 24 w 50"/>
              <a:gd name="T5" fmla="*/ 0 h 517"/>
              <a:gd name="T6" fmla="*/ 24 w 50"/>
              <a:gd name="T7" fmla="*/ 517 h 517"/>
              <a:gd name="T8" fmla="*/ 0 w 50"/>
              <a:gd name="T9" fmla="*/ 517 h 517"/>
              <a:gd name="T10" fmla="*/ 50 w 50"/>
              <a:gd name="T11" fmla="*/ 517 h 517"/>
            </a:gdLst>
            <a:ahLst/>
            <a:cxnLst>
              <a:cxn ang="0">
                <a:pos x="T0" y="T1"/>
              </a:cxn>
              <a:cxn ang="0">
                <a:pos x="T2" y="T3"/>
              </a:cxn>
              <a:cxn ang="0">
                <a:pos x="T4" y="T5"/>
              </a:cxn>
              <a:cxn ang="0">
                <a:pos x="T6" y="T7"/>
              </a:cxn>
              <a:cxn ang="0">
                <a:pos x="T8" y="T9"/>
              </a:cxn>
              <a:cxn ang="0">
                <a:pos x="T10" y="T11"/>
              </a:cxn>
            </a:cxnLst>
            <a:rect l="0" t="0" r="r" b="b"/>
            <a:pathLst>
              <a:path w="50" h="517">
                <a:moveTo>
                  <a:pt x="0" y="0"/>
                </a:moveTo>
                <a:lnTo>
                  <a:pt x="50" y="0"/>
                </a:lnTo>
                <a:moveTo>
                  <a:pt x="24" y="0"/>
                </a:moveTo>
                <a:lnTo>
                  <a:pt x="24" y="517"/>
                </a:lnTo>
                <a:moveTo>
                  <a:pt x="0" y="517"/>
                </a:moveTo>
                <a:lnTo>
                  <a:pt x="50" y="517"/>
                </a:lnTo>
              </a:path>
            </a:pathLst>
          </a:custGeom>
          <a:noFill/>
          <a:ln w="20638" cap="flat">
            <a:solidFill>
              <a:srgbClr val="53585A"/>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7" name="Freeform 19">
            <a:extLst>
              <a:ext uri="{FF2B5EF4-FFF2-40B4-BE49-F238E27FC236}">
                <a16:creationId xmlns:a16="http://schemas.microsoft.com/office/drawing/2014/main" id="{DEA27599-FA89-68E9-A292-F4B84C035EA3}"/>
              </a:ext>
            </a:extLst>
          </p:cNvPr>
          <p:cNvSpPr>
            <a:spLocks noEditPoints="1"/>
          </p:cNvSpPr>
          <p:nvPr/>
        </p:nvSpPr>
        <p:spPr bwMode="auto">
          <a:xfrm>
            <a:off x="5469747" y="3607583"/>
            <a:ext cx="84138" cy="539750"/>
          </a:xfrm>
          <a:custGeom>
            <a:avLst/>
            <a:gdLst>
              <a:gd name="T0" fmla="*/ 0 w 53"/>
              <a:gd name="T1" fmla="*/ 0 h 340"/>
              <a:gd name="T2" fmla="*/ 53 w 53"/>
              <a:gd name="T3" fmla="*/ 0 h 340"/>
              <a:gd name="T4" fmla="*/ 26 w 53"/>
              <a:gd name="T5" fmla="*/ 0 h 340"/>
              <a:gd name="T6" fmla="*/ 26 w 53"/>
              <a:gd name="T7" fmla="*/ 340 h 340"/>
              <a:gd name="T8" fmla="*/ 0 w 53"/>
              <a:gd name="T9" fmla="*/ 340 h 340"/>
              <a:gd name="T10" fmla="*/ 53 w 53"/>
              <a:gd name="T11" fmla="*/ 340 h 340"/>
            </a:gdLst>
            <a:ahLst/>
            <a:cxnLst>
              <a:cxn ang="0">
                <a:pos x="T0" y="T1"/>
              </a:cxn>
              <a:cxn ang="0">
                <a:pos x="T2" y="T3"/>
              </a:cxn>
              <a:cxn ang="0">
                <a:pos x="T4" y="T5"/>
              </a:cxn>
              <a:cxn ang="0">
                <a:pos x="T6" y="T7"/>
              </a:cxn>
              <a:cxn ang="0">
                <a:pos x="T8" y="T9"/>
              </a:cxn>
              <a:cxn ang="0">
                <a:pos x="T10" y="T11"/>
              </a:cxn>
            </a:cxnLst>
            <a:rect l="0" t="0" r="r" b="b"/>
            <a:pathLst>
              <a:path w="53" h="340">
                <a:moveTo>
                  <a:pt x="0" y="0"/>
                </a:moveTo>
                <a:lnTo>
                  <a:pt x="53" y="0"/>
                </a:lnTo>
                <a:moveTo>
                  <a:pt x="26" y="0"/>
                </a:moveTo>
                <a:lnTo>
                  <a:pt x="26" y="340"/>
                </a:lnTo>
                <a:moveTo>
                  <a:pt x="0" y="340"/>
                </a:moveTo>
                <a:lnTo>
                  <a:pt x="53" y="340"/>
                </a:lnTo>
              </a:path>
            </a:pathLst>
          </a:custGeom>
          <a:noFill/>
          <a:ln w="20638" cap="flat">
            <a:solidFill>
              <a:srgbClr val="669BD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8" name="Freeform 20">
            <a:extLst>
              <a:ext uri="{FF2B5EF4-FFF2-40B4-BE49-F238E27FC236}">
                <a16:creationId xmlns:a16="http://schemas.microsoft.com/office/drawing/2014/main" id="{0873DDB3-BE92-AE4C-FB7A-8192D6560E77}"/>
              </a:ext>
            </a:extLst>
          </p:cNvPr>
          <p:cNvSpPr>
            <a:spLocks noEditPoints="1"/>
          </p:cNvSpPr>
          <p:nvPr/>
        </p:nvSpPr>
        <p:spPr bwMode="auto">
          <a:xfrm>
            <a:off x="8636810" y="2359808"/>
            <a:ext cx="84138" cy="979487"/>
          </a:xfrm>
          <a:custGeom>
            <a:avLst/>
            <a:gdLst>
              <a:gd name="T0" fmla="*/ 0 w 53"/>
              <a:gd name="T1" fmla="*/ 0 h 617"/>
              <a:gd name="T2" fmla="*/ 53 w 53"/>
              <a:gd name="T3" fmla="*/ 0 h 617"/>
              <a:gd name="T4" fmla="*/ 26 w 53"/>
              <a:gd name="T5" fmla="*/ 0 h 617"/>
              <a:gd name="T6" fmla="*/ 26 w 53"/>
              <a:gd name="T7" fmla="*/ 617 h 617"/>
              <a:gd name="T8" fmla="*/ 0 w 53"/>
              <a:gd name="T9" fmla="*/ 617 h 617"/>
              <a:gd name="T10" fmla="*/ 53 w 53"/>
              <a:gd name="T11" fmla="*/ 617 h 617"/>
            </a:gdLst>
            <a:ahLst/>
            <a:cxnLst>
              <a:cxn ang="0">
                <a:pos x="T0" y="T1"/>
              </a:cxn>
              <a:cxn ang="0">
                <a:pos x="T2" y="T3"/>
              </a:cxn>
              <a:cxn ang="0">
                <a:pos x="T4" y="T5"/>
              </a:cxn>
              <a:cxn ang="0">
                <a:pos x="T6" y="T7"/>
              </a:cxn>
              <a:cxn ang="0">
                <a:pos x="T8" y="T9"/>
              </a:cxn>
              <a:cxn ang="0">
                <a:pos x="T10" y="T11"/>
              </a:cxn>
            </a:cxnLst>
            <a:rect l="0" t="0" r="r" b="b"/>
            <a:pathLst>
              <a:path w="53" h="617">
                <a:moveTo>
                  <a:pt x="0" y="0"/>
                </a:moveTo>
                <a:lnTo>
                  <a:pt x="53" y="0"/>
                </a:lnTo>
                <a:moveTo>
                  <a:pt x="26" y="0"/>
                </a:moveTo>
                <a:lnTo>
                  <a:pt x="26" y="617"/>
                </a:lnTo>
                <a:moveTo>
                  <a:pt x="0" y="617"/>
                </a:moveTo>
                <a:lnTo>
                  <a:pt x="53" y="617"/>
                </a:lnTo>
              </a:path>
            </a:pathLst>
          </a:custGeom>
          <a:noFill/>
          <a:ln w="20638" cap="flat">
            <a:solidFill>
              <a:srgbClr val="53585A"/>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9" name="Freeform 21">
            <a:extLst>
              <a:ext uri="{FF2B5EF4-FFF2-40B4-BE49-F238E27FC236}">
                <a16:creationId xmlns:a16="http://schemas.microsoft.com/office/drawing/2014/main" id="{1E6583F6-74F5-3077-8201-9BA95BBF6EE1}"/>
              </a:ext>
            </a:extLst>
          </p:cNvPr>
          <p:cNvSpPr>
            <a:spLocks noEditPoints="1"/>
          </p:cNvSpPr>
          <p:nvPr/>
        </p:nvSpPr>
        <p:spPr bwMode="auto">
          <a:xfrm>
            <a:off x="8678085" y="3706008"/>
            <a:ext cx="79375" cy="642937"/>
          </a:xfrm>
          <a:custGeom>
            <a:avLst/>
            <a:gdLst>
              <a:gd name="T0" fmla="*/ 0 w 50"/>
              <a:gd name="T1" fmla="*/ 0 h 405"/>
              <a:gd name="T2" fmla="*/ 50 w 50"/>
              <a:gd name="T3" fmla="*/ 0 h 405"/>
              <a:gd name="T4" fmla="*/ 27 w 50"/>
              <a:gd name="T5" fmla="*/ 0 h 405"/>
              <a:gd name="T6" fmla="*/ 27 w 50"/>
              <a:gd name="T7" fmla="*/ 405 h 405"/>
              <a:gd name="T8" fmla="*/ 0 w 50"/>
              <a:gd name="T9" fmla="*/ 405 h 405"/>
              <a:gd name="T10" fmla="*/ 50 w 50"/>
              <a:gd name="T11" fmla="*/ 405 h 405"/>
            </a:gdLst>
            <a:ahLst/>
            <a:cxnLst>
              <a:cxn ang="0">
                <a:pos x="T0" y="T1"/>
              </a:cxn>
              <a:cxn ang="0">
                <a:pos x="T2" y="T3"/>
              </a:cxn>
              <a:cxn ang="0">
                <a:pos x="T4" y="T5"/>
              </a:cxn>
              <a:cxn ang="0">
                <a:pos x="T6" y="T7"/>
              </a:cxn>
              <a:cxn ang="0">
                <a:pos x="T8" y="T9"/>
              </a:cxn>
              <a:cxn ang="0">
                <a:pos x="T10" y="T11"/>
              </a:cxn>
            </a:cxnLst>
            <a:rect l="0" t="0" r="r" b="b"/>
            <a:pathLst>
              <a:path w="50" h="405">
                <a:moveTo>
                  <a:pt x="0" y="0"/>
                </a:moveTo>
                <a:lnTo>
                  <a:pt x="50" y="0"/>
                </a:lnTo>
                <a:moveTo>
                  <a:pt x="27" y="0"/>
                </a:moveTo>
                <a:lnTo>
                  <a:pt x="27" y="405"/>
                </a:lnTo>
                <a:moveTo>
                  <a:pt x="0" y="405"/>
                </a:moveTo>
                <a:lnTo>
                  <a:pt x="50" y="405"/>
                </a:lnTo>
              </a:path>
            </a:pathLst>
          </a:custGeom>
          <a:noFill/>
          <a:ln w="20638" cap="flat">
            <a:solidFill>
              <a:srgbClr val="669BD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0" name="Freeform 22">
            <a:extLst>
              <a:ext uri="{FF2B5EF4-FFF2-40B4-BE49-F238E27FC236}">
                <a16:creationId xmlns:a16="http://schemas.microsoft.com/office/drawing/2014/main" id="{E1448C1B-CF22-16B6-1D9C-2C95C3919FB2}"/>
              </a:ext>
            </a:extLst>
          </p:cNvPr>
          <p:cNvSpPr>
            <a:spLocks/>
          </p:cNvSpPr>
          <p:nvPr/>
        </p:nvSpPr>
        <p:spPr bwMode="auto">
          <a:xfrm>
            <a:off x="2264585" y="2601108"/>
            <a:ext cx="6413500" cy="517525"/>
          </a:xfrm>
          <a:custGeom>
            <a:avLst/>
            <a:gdLst>
              <a:gd name="T0" fmla="*/ 0 w 4040"/>
              <a:gd name="T1" fmla="*/ 0 h 326"/>
              <a:gd name="T2" fmla="*/ 167 w 4040"/>
              <a:gd name="T3" fmla="*/ 129 h 326"/>
              <a:gd name="T4" fmla="*/ 506 w 4040"/>
              <a:gd name="T5" fmla="*/ 281 h 326"/>
              <a:gd name="T6" fmla="*/ 1009 w 4040"/>
              <a:gd name="T7" fmla="*/ 326 h 326"/>
              <a:gd name="T8" fmla="*/ 2019 w 4040"/>
              <a:gd name="T9" fmla="*/ 117 h 326"/>
              <a:gd name="T10" fmla="*/ 4040 w 4040"/>
              <a:gd name="T11" fmla="*/ 181 h 326"/>
            </a:gdLst>
            <a:ahLst/>
            <a:cxnLst>
              <a:cxn ang="0">
                <a:pos x="T0" y="T1"/>
              </a:cxn>
              <a:cxn ang="0">
                <a:pos x="T2" y="T3"/>
              </a:cxn>
              <a:cxn ang="0">
                <a:pos x="T4" y="T5"/>
              </a:cxn>
              <a:cxn ang="0">
                <a:pos x="T6" y="T7"/>
              </a:cxn>
              <a:cxn ang="0">
                <a:pos x="T8" y="T9"/>
              </a:cxn>
              <a:cxn ang="0">
                <a:pos x="T10" y="T11"/>
              </a:cxn>
            </a:cxnLst>
            <a:rect l="0" t="0" r="r" b="b"/>
            <a:pathLst>
              <a:path w="4040" h="326">
                <a:moveTo>
                  <a:pt x="0" y="0"/>
                </a:moveTo>
                <a:lnTo>
                  <a:pt x="167" y="129"/>
                </a:lnTo>
                <a:lnTo>
                  <a:pt x="506" y="281"/>
                </a:lnTo>
                <a:lnTo>
                  <a:pt x="1009" y="326"/>
                </a:lnTo>
                <a:lnTo>
                  <a:pt x="2019" y="117"/>
                </a:lnTo>
                <a:lnTo>
                  <a:pt x="4040" y="181"/>
                </a:lnTo>
              </a:path>
            </a:pathLst>
          </a:custGeom>
          <a:noFill/>
          <a:ln w="20638" cap="flat">
            <a:solidFill>
              <a:srgbClr val="53585A"/>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1" name="Freeform 23">
            <a:extLst>
              <a:ext uri="{FF2B5EF4-FFF2-40B4-BE49-F238E27FC236}">
                <a16:creationId xmlns:a16="http://schemas.microsoft.com/office/drawing/2014/main" id="{9DFB894E-2CD6-0CDC-9A76-FD3AE132C815}"/>
              </a:ext>
            </a:extLst>
          </p:cNvPr>
          <p:cNvSpPr>
            <a:spLocks/>
          </p:cNvSpPr>
          <p:nvPr/>
        </p:nvSpPr>
        <p:spPr bwMode="auto">
          <a:xfrm>
            <a:off x="2301097" y="2601108"/>
            <a:ext cx="6419850" cy="1455737"/>
          </a:xfrm>
          <a:custGeom>
            <a:avLst/>
            <a:gdLst>
              <a:gd name="T0" fmla="*/ 0 w 4044"/>
              <a:gd name="T1" fmla="*/ 0 h 917"/>
              <a:gd name="T2" fmla="*/ 170 w 4044"/>
              <a:gd name="T3" fmla="*/ 448 h 917"/>
              <a:gd name="T4" fmla="*/ 507 w 4044"/>
              <a:gd name="T5" fmla="*/ 696 h 917"/>
              <a:gd name="T6" fmla="*/ 1013 w 4044"/>
              <a:gd name="T7" fmla="*/ 889 h 917"/>
              <a:gd name="T8" fmla="*/ 2022 w 4044"/>
              <a:gd name="T9" fmla="*/ 817 h 917"/>
              <a:gd name="T10" fmla="*/ 4044 w 4044"/>
              <a:gd name="T11" fmla="*/ 917 h 917"/>
            </a:gdLst>
            <a:ahLst/>
            <a:cxnLst>
              <a:cxn ang="0">
                <a:pos x="T0" y="T1"/>
              </a:cxn>
              <a:cxn ang="0">
                <a:pos x="T2" y="T3"/>
              </a:cxn>
              <a:cxn ang="0">
                <a:pos x="T4" y="T5"/>
              </a:cxn>
              <a:cxn ang="0">
                <a:pos x="T6" y="T7"/>
              </a:cxn>
              <a:cxn ang="0">
                <a:pos x="T8" y="T9"/>
              </a:cxn>
              <a:cxn ang="0">
                <a:pos x="T10" y="T11"/>
              </a:cxn>
            </a:cxnLst>
            <a:rect l="0" t="0" r="r" b="b"/>
            <a:pathLst>
              <a:path w="4044" h="917">
                <a:moveTo>
                  <a:pt x="0" y="0"/>
                </a:moveTo>
                <a:lnTo>
                  <a:pt x="170" y="448"/>
                </a:lnTo>
                <a:lnTo>
                  <a:pt x="507" y="696"/>
                </a:lnTo>
                <a:lnTo>
                  <a:pt x="1013" y="889"/>
                </a:lnTo>
                <a:lnTo>
                  <a:pt x="2022" y="817"/>
                </a:lnTo>
                <a:lnTo>
                  <a:pt x="4044" y="917"/>
                </a:lnTo>
              </a:path>
            </a:pathLst>
          </a:custGeom>
          <a:noFill/>
          <a:ln w="20638" cap="flat">
            <a:solidFill>
              <a:srgbClr val="669BD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2" name="Oval 24">
            <a:extLst>
              <a:ext uri="{FF2B5EF4-FFF2-40B4-BE49-F238E27FC236}">
                <a16:creationId xmlns:a16="http://schemas.microsoft.com/office/drawing/2014/main" id="{854F72B5-30D9-D47D-CB28-FDBD9C815A3F}"/>
              </a:ext>
            </a:extLst>
          </p:cNvPr>
          <p:cNvSpPr>
            <a:spLocks noChangeArrowheads="1"/>
          </p:cNvSpPr>
          <p:nvPr/>
        </p:nvSpPr>
        <p:spPr bwMode="auto">
          <a:xfrm>
            <a:off x="2220061" y="2559832"/>
            <a:ext cx="91440" cy="91440"/>
          </a:xfrm>
          <a:prstGeom prst="rect">
            <a:avLst/>
          </a:prstGeom>
          <a:solidFill>
            <a:srgbClr val="53585A"/>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3" name="Oval 25">
            <a:extLst>
              <a:ext uri="{FF2B5EF4-FFF2-40B4-BE49-F238E27FC236}">
                <a16:creationId xmlns:a16="http://schemas.microsoft.com/office/drawing/2014/main" id="{A09AD402-32EC-FB60-1249-E8AD33F4095B}"/>
              </a:ext>
            </a:extLst>
          </p:cNvPr>
          <p:cNvSpPr>
            <a:spLocks noChangeArrowheads="1"/>
          </p:cNvSpPr>
          <p:nvPr/>
        </p:nvSpPr>
        <p:spPr bwMode="auto">
          <a:xfrm>
            <a:off x="2262924" y="2555095"/>
            <a:ext cx="91440" cy="91440"/>
          </a:xfrm>
          <a:prstGeom prst="rect">
            <a:avLst/>
          </a:prstGeom>
          <a:solidFill>
            <a:srgbClr val="669BD2"/>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4" name="Oval 26">
            <a:extLst>
              <a:ext uri="{FF2B5EF4-FFF2-40B4-BE49-F238E27FC236}">
                <a16:creationId xmlns:a16="http://schemas.microsoft.com/office/drawing/2014/main" id="{2578DD4F-2D42-2A41-6BA6-AACA90030793}"/>
              </a:ext>
            </a:extLst>
          </p:cNvPr>
          <p:cNvSpPr>
            <a:spLocks noChangeArrowheads="1"/>
          </p:cNvSpPr>
          <p:nvPr/>
        </p:nvSpPr>
        <p:spPr bwMode="auto">
          <a:xfrm>
            <a:off x="2489936" y="2763033"/>
            <a:ext cx="91440" cy="91440"/>
          </a:xfrm>
          <a:prstGeom prst="rect">
            <a:avLst/>
          </a:prstGeom>
          <a:solidFill>
            <a:srgbClr val="53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5" name="Oval 27">
            <a:extLst>
              <a:ext uri="{FF2B5EF4-FFF2-40B4-BE49-F238E27FC236}">
                <a16:creationId xmlns:a16="http://schemas.microsoft.com/office/drawing/2014/main" id="{B243D7F6-E466-6302-889A-7D33D0E12976}"/>
              </a:ext>
            </a:extLst>
          </p:cNvPr>
          <p:cNvSpPr>
            <a:spLocks noChangeArrowheads="1"/>
          </p:cNvSpPr>
          <p:nvPr/>
        </p:nvSpPr>
        <p:spPr bwMode="auto">
          <a:xfrm>
            <a:off x="2528036" y="3266295"/>
            <a:ext cx="91440" cy="91440"/>
          </a:xfrm>
          <a:prstGeom prst="rect">
            <a:avLst/>
          </a:prstGeom>
          <a:solidFill>
            <a:srgbClr val="66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6" name="Oval 28">
            <a:extLst>
              <a:ext uri="{FF2B5EF4-FFF2-40B4-BE49-F238E27FC236}">
                <a16:creationId xmlns:a16="http://schemas.microsoft.com/office/drawing/2014/main" id="{03F03936-1F98-1318-F2B5-7243655C7A77}"/>
              </a:ext>
            </a:extLst>
          </p:cNvPr>
          <p:cNvSpPr>
            <a:spLocks noChangeArrowheads="1"/>
          </p:cNvSpPr>
          <p:nvPr/>
        </p:nvSpPr>
        <p:spPr bwMode="auto">
          <a:xfrm>
            <a:off x="3024924" y="3005920"/>
            <a:ext cx="91440" cy="91440"/>
          </a:xfrm>
          <a:prstGeom prst="rect">
            <a:avLst/>
          </a:prstGeom>
          <a:solidFill>
            <a:srgbClr val="53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7" name="Oval 29">
            <a:extLst>
              <a:ext uri="{FF2B5EF4-FFF2-40B4-BE49-F238E27FC236}">
                <a16:creationId xmlns:a16="http://schemas.microsoft.com/office/drawing/2014/main" id="{12B3DDB0-A85A-2B82-83EF-7DA3DBF7E414}"/>
              </a:ext>
            </a:extLst>
          </p:cNvPr>
          <p:cNvSpPr>
            <a:spLocks noChangeArrowheads="1"/>
          </p:cNvSpPr>
          <p:nvPr/>
        </p:nvSpPr>
        <p:spPr bwMode="auto">
          <a:xfrm>
            <a:off x="3066199" y="3663170"/>
            <a:ext cx="91440" cy="91440"/>
          </a:xfrm>
          <a:prstGeom prst="rect">
            <a:avLst/>
          </a:prstGeom>
          <a:solidFill>
            <a:srgbClr val="66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8" name="Oval 30">
            <a:extLst>
              <a:ext uri="{FF2B5EF4-FFF2-40B4-BE49-F238E27FC236}">
                <a16:creationId xmlns:a16="http://schemas.microsoft.com/office/drawing/2014/main" id="{016B7D2C-7DE6-33AB-1CD5-32F3228CCB7D}"/>
              </a:ext>
            </a:extLst>
          </p:cNvPr>
          <p:cNvSpPr>
            <a:spLocks noChangeArrowheads="1"/>
          </p:cNvSpPr>
          <p:nvPr/>
        </p:nvSpPr>
        <p:spPr bwMode="auto">
          <a:xfrm>
            <a:off x="3828199" y="3077357"/>
            <a:ext cx="91440" cy="91440"/>
          </a:xfrm>
          <a:prstGeom prst="rect">
            <a:avLst/>
          </a:prstGeom>
          <a:solidFill>
            <a:srgbClr val="53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9" name="Oval 31">
            <a:extLst>
              <a:ext uri="{FF2B5EF4-FFF2-40B4-BE49-F238E27FC236}">
                <a16:creationId xmlns:a16="http://schemas.microsoft.com/office/drawing/2014/main" id="{EAB1FF01-77DD-A7BD-30B5-D317B19AE6B9}"/>
              </a:ext>
            </a:extLst>
          </p:cNvPr>
          <p:cNvSpPr>
            <a:spLocks noChangeArrowheads="1"/>
          </p:cNvSpPr>
          <p:nvPr/>
        </p:nvSpPr>
        <p:spPr bwMode="auto">
          <a:xfrm>
            <a:off x="3864711" y="3964795"/>
            <a:ext cx="91440" cy="91440"/>
          </a:xfrm>
          <a:prstGeom prst="rect">
            <a:avLst/>
          </a:prstGeom>
          <a:solidFill>
            <a:srgbClr val="66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0" name="Oval 32">
            <a:extLst>
              <a:ext uri="{FF2B5EF4-FFF2-40B4-BE49-F238E27FC236}">
                <a16:creationId xmlns:a16="http://schemas.microsoft.com/office/drawing/2014/main" id="{765197F9-6061-EFA4-8250-C31C9AC10AEA}"/>
              </a:ext>
            </a:extLst>
          </p:cNvPr>
          <p:cNvSpPr>
            <a:spLocks noChangeArrowheads="1"/>
          </p:cNvSpPr>
          <p:nvPr/>
        </p:nvSpPr>
        <p:spPr bwMode="auto">
          <a:xfrm>
            <a:off x="5429986" y="2745570"/>
            <a:ext cx="91440" cy="91440"/>
          </a:xfrm>
          <a:prstGeom prst="rect">
            <a:avLst/>
          </a:prstGeom>
          <a:solidFill>
            <a:srgbClr val="53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1" name="Oval 33">
            <a:extLst>
              <a:ext uri="{FF2B5EF4-FFF2-40B4-BE49-F238E27FC236}">
                <a16:creationId xmlns:a16="http://schemas.microsoft.com/office/drawing/2014/main" id="{61F40494-6DED-5614-E1A7-A9356DB27FCF}"/>
              </a:ext>
            </a:extLst>
          </p:cNvPr>
          <p:cNvSpPr>
            <a:spLocks noChangeArrowheads="1"/>
          </p:cNvSpPr>
          <p:nvPr/>
        </p:nvSpPr>
        <p:spPr bwMode="auto">
          <a:xfrm>
            <a:off x="5468086" y="3852083"/>
            <a:ext cx="91440" cy="91440"/>
          </a:xfrm>
          <a:prstGeom prst="rect">
            <a:avLst/>
          </a:prstGeom>
          <a:solidFill>
            <a:srgbClr val="66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2" name="Oval 34">
            <a:extLst>
              <a:ext uri="{FF2B5EF4-FFF2-40B4-BE49-F238E27FC236}">
                <a16:creationId xmlns:a16="http://schemas.microsoft.com/office/drawing/2014/main" id="{459901E8-F2C8-EEB6-5854-A945A975F86A}"/>
              </a:ext>
            </a:extLst>
          </p:cNvPr>
          <p:cNvSpPr>
            <a:spLocks noChangeArrowheads="1"/>
          </p:cNvSpPr>
          <p:nvPr/>
        </p:nvSpPr>
        <p:spPr bwMode="auto">
          <a:xfrm>
            <a:off x="8635149" y="2850345"/>
            <a:ext cx="91440" cy="91440"/>
          </a:xfrm>
          <a:prstGeom prst="rect">
            <a:avLst/>
          </a:prstGeom>
          <a:solidFill>
            <a:srgbClr val="53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3" name="Oval 35">
            <a:extLst>
              <a:ext uri="{FF2B5EF4-FFF2-40B4-BE49-F238E27FC236}">
                <a16:creationId xmlns:a16="http://schemas.microsoft.com/office/drawing/2014/main" id="{3C975EF8-828A-CEA8-FEAE-B3C901DF8F4E}"/>
              </a:ext>
            </a:extLst>
          </p:cNvPr>
          <p:cNvSpPr>
            <a:spLocks noChangeArrowheads="1"/>
          </p:cNvSpPr>
          <p:nvPr/>
        </p:nvSpPr>
        <p:spPr bwMode="auto">
          <a:xfrm>
            <a:off x="8676424" y="4010833"/>
            <a:ext cx="91440" cy="91440"/>
          </a:xfrm>
          <a:prstGeom prst="rect">
            <a:avLst/>
          </a:prstGeom>
          <a:solidFill>
            <a:srgbClr val="66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4" name="Rectangle 36">
            <a:extLst>
              <a:ext uri="{FF2B5EF4-FFF2-40B4-BE49-F238E27FC236}">
                <a16:creationId xmlns:a16="http://schemas.microsoft.com/office/drawing/2014/main" id="{4AC08335-DCB8-FE12-4754-D15D14B02ADD}"/>
              </a:ext>
            </a:extLst>
          </p:cNvPr>
          <p:cNvSpPr>
            <a:spLocks noChangeArrowheads="1"/>
          </p:cNvSpPr>
          <p:nvPr/>
        </p:nvSpPr>
        <p:spPr bwMode="auto">
          <a:xfrm>
            <a:off x="1919570" y="4787114"/>
            <a:ext cx="254878" cy="18466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lvl="0" algn="r" defTabSz="914400"/>
            <a:r>
              <a:rPr lang="en-US" altLang="en-US" sz="1200" dirty="0"/>
              <a:t>–</a:t>
            </a:r>
            <a:r>
              <a:rPr kumimoji="0" lang="en-US" altLang="en-US" sz="1200" i="0" u="none" strike="noStrike" cap="none" normalizeH="0" baseline="0" dirty="0">
                <a:ln>
                  <a:noFill/>
                </a:ln>
                <a:effectLst/>
              </a:rPr>
              <a:t>70</a:t>
            </a:r>
          </a:p>
        </p:txBody>
      </p:sp>
      <p:sp>
        <p:nvSpPr>
          <p:cNvPr id="75" name="Rectangle 37">
            <a:extLst>
              <a:ext uri="{FF2B5EF4-FFF2-40B4-BE49-F238E27FC236}">
                <a16:creationId xmlns:a16="http://schemas.microsoft.com/office/drawing/2014/main" id="{198E80F2-A836-594C-0A59-1C93EC77D341}"/>
              </a:ext>
            </a:extLst>
          </p:cNvPr>
          <p:cNvSpPr>
            <a:spLocks noChangeArrowheads="1"/>
          </p:cNvSpPr>
          <p:nvPr/>
        </p:nvSpPr>
        <p:spPr bwMode="auto">
          <a:xfrm>
            <a:off x="1919570" y="4461677"/>
            <a:ext cx="25487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lvl="0" algn="r" defTabSz="914400"/>
            <a:r>
              <a:rPr lang="en-US" altLang="en-US" sz="1200" dirty="0"/>
              <a:t>–</a:t>
            </a:r>
            <a:r>
              <a:rPr kumimoji="0" lang="en-US" altLang="en-US" sz="1200" i="0" u="none" strike="noStrike" cap="none" normalizeH="0" baseline="0" dirty="0">
                <a:ln>
                  <a:noFill/>
                </a:ln>
                <a:effectLst/>
              </a:rPr>
              <a:t>60</a:t>
            </a:r>
          </a:p>
        </p:txBody>
      </p:sp>
      <p:sp>
        <p:nvSpPr>
          <p:cNvPr id="76" name="Rectangle 38">
            <a:extLst>
              <a:ext uri="{FF2B5EF4-FFF2-40B4-BE49-F238E27FC236}">
                <a16:creationId xmlns:a16="http://schemas.microsoft.com/office/drawing/2014/main" id="{90466F47-58EA-E4A0-EC97-E75A7088B518}"/>
              </a:ext>
            </a:extLst>
          </p:cNvPr>
          <p:cNvSpPr>
            <a:spLocks noChangeArrowheads="1"/>
          </p:cNvSpPr>
          <p:nvPr/>
        </p:nvSpPr>
        <p:spPr bwMode="auto">
          <a:xfrm>
            <a:off x="1919570" y="4136239"/>
            <a:ext cx="25487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lvl="0" algn="r" defTabSz="914400"/>
            <a:r>
              <a:rPr lang="en-US" altLang="en-US" sz="1200" dirty="0"/>
              <a:t>–</a:t>
            </a:r>
            <a:r>
              <a:rPr kumimoji="0" lang="en-US" altLang="en-US" sz="1200" i="0" u="none" strike="noStrike" cap="none" normalizeH="0" baseline="0" dirty="0">
                <a:ln>
                  <a:noFill/>
                </a:ln>
                <a:effectLst/>
              </a:rPr>
              <a:t>50</a:t>
            </a:r>
          </a:p>
        </p:txBody>
      </p:sp>
      <p:sp>
        <p:nvSpPr>
          <p:cNvPr id="77" name="Rectangle 39">
            <a:extLst>
              <a:ext uri="{FF2B5EF4-FFF2-40B4-BE49-F238E27FC236}">
                <a16:creationId xmlns:a16="http://schemas.microsoft.com/office/drawing/2014/main" id="{6E0B6593-E0D9-0A48-2A0A-C14A878A7220}"/>
              </a:ext>
            </a:extLst>
          </p:cNvPr>
          <p:cNvSpPr>
            <a:spLocks noChangeArrowheads="1"/>
          </p:cNvSpPr>
          <p:nvPr/>
        </p:nvSpPr>
        <p:spPr bwMode="auto">
          <a:xfrm>
            <a:off x="1919570" y="3810802"/>
            <a:ext cx="25487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lvl="0" algn="r" defTabSz="914400"/>
            <a:r>
              <a:rPr lang="en-US" altLang="en-US" sz="1200" dirty="0"/>
              <a:t>–</a:t>
            </a:r>
            <a:r>
              <a:rPr kumimoji="0" lang="en-US" altLang="en-US" sz="1200" i="0" u="none" strike="noStrike" cap="none" normalizeH="0" baseline="0" dirty="0">
                <a:ln>
                  <a:noFill/>
                </a:ln>
                <a:effectLst/>
              </a:rPr>
              <a:t>40</a:t>
            </a:r>
          </a:p>
        </p:txBody>
      </p:sp>
      <p:sp>
        <p:nvSpPr>
          <p:cNvPr id="78" name="Rectangle 40">
            <a:extLst>
              <a:ext uri="{FF2B5EF4-FFF2-40B4-BE49-F238E27FC236}">
                <a16:creationId xmlns:a16="http://schemas.microsoft.com/office/drawing/2014/main" id="{8B42D5A3-671F-B461-DCF9-D661D3E47BB5}"/>
              </a:ext>
            </a:extLst>
          </p:cNvPr>
          <p:cNvSpPr>
            <a:spLocks noChangeArrowheads="1"/>
          </p:cNvSpPr>
          <p:nvPr/>
        </p:nvSpPr>
        <p:spPr bwMode="auto">
          <a:xfrm>
            <a:off x="1919570" y="3485364"/>
            <a:ext cx="25487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lvl="0" algn="r" defTabSz="914400"/>
            <a:r>
              <a:rPr lang="en-US" altLang="en-US" sz="1200" dirty="0"/>
              <a:t>–</a:t>
            </a:r>
            <a:r>
              <a:rPr kumimoji="0" lang="en-US" altLang="en-US" sz="1200" i="0" u="none" strike="noStrike" cap="none" normalizeH="0" baseline="0" dirty="0">
                <a:ln>
                  <a:noFill/>
                </a:ln>
                <a:effectLst/>
              </a:rPr>
              <a:t>30</a:t>
            </a:r>
          </a:p>
        </p:txBody>
      </p:sp>
      <p:sp>
        <p:nvSpPr>
          <p:cNvPr id="79" name="Rectangle 41">
            <a:extLst>
              <a:ext uri="{FF2B5EF4-FFF2-40B4-BE49-F238E27FC236}">
                <a16:creationId xmlns:a16="http://schemas.microsoft.com/office/drawing/2014/main" id="{3A612C7A-2C1B-7968-60FB-E751D37CB489}"/>
              </a:ext>
            </a:extLst>
          </p:cNvPr>
          <p:cNvSpPr>
            <a:spLocks noChangeArrowheads="1"/>
          </p:cNvSpPr>
          <p:nvPr/>
        </p:nvSpPr>
        <p:spPr bwMode="auto">
          <a:xfrm>
            <a:off x="1919570" y="3161514"/>
            <a:ext cx="25487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lvl="0" algn="r" defTabSz="914400"/>
            <a:r>
              <a:rPr lang="en-US" altLang="en-US" sz="1200" dirty="0"/>
              <a:t>–</a:t>
            </a:r>
            <a:r>
              <a:rPr kumimoji="0" lang="en-US" altLang="en-US" sz="1200" i="0" u="none" strike="noStrike" cap="none" normalizeH="0" baseline="0" dirty="0">
                <a:ln>
                  <a:noFill/>
                </a:ln>
                <a:effectLst/>
              </a:rPr>
              <a:t>20</a:t>
            </a:r>
          </a:p>
        </p:txBody>
      </p:sp>
      <p:sp>
        <p:nvSpPr>
          <p:cNvPr id="80" name="Rectangle 42">
            <a:extLst>
              <a:ext uri="{FF2B5EF4-FFF2-40B4-BE49-F238E27FC236}">
                <a16:creationId xmlns:a16="http://schemas.microsoft.com/office/drawing/2014/main" id="{679C4514-2916-8648-20F8-86FBB037BC4E}"/>
              </a:ext>
            </a:extLst>
          </p:cNvPr>
          <p:cNvSpPr>
            <a:spLocks noChangeArrowheads="1"/>
          </p:cNvSpPr>
          <p:nvPr/>
        </p:nvSpPr>
        <p:spPr bwMode="auto">
          <a:xfrm>
            <a:off x="1919570" y="2836077"/>
            <a:ext cx="25487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200" i="0" u="none" strike="noStrike" cap="none" normalizeH="0" baseline="0" dirty="0">
                <a:ln>
                  <a:noFill/>
                </a:ln>
                <a:effectLst/>
                <a:latin typeface="Arial" panose="020B0604020202020204" pitchFamily="34" charset="0"/>
              </a:rPr>
              <a:t>–10</a:t>
            </a:r>
          </a:p>
        </p:txBody>
      </p:sp>
      <p:sp>
        <p:nvSpPr>
          <p:cNvPr id="81" name="Rectangle 43">
            <a:extLst>
              <a:ext uri="{FF2B5EF4-FFF2-40B4-BE49-F238E27FC236}">
                <a16:creationId xmlns:a16="http://schemas.microsoft.com/office/drawing/2014/main" id="{8D95C0D6-6FCD-0987-B238-497886BEEE5E}"/>
              </a:ext>
            </a:extLst>
          </p:cNvPr>
          <p:cNvSpPr>
            <a:spLocks noChangeArrowheads="1"/>
          </p:cNvSpPr>
          <p:nvPr/>
        </p:nvSpPr>
        <p:spPr bwMode="auto">
          <a:xfrm>
            <a:off x="2089488" y="2505877"/>
            <a:ext cx="84960" cy="18466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200" i="0" u="none" strike="noStrike" cap="none" normalizeH="0" baseline="0" dirty="0">
                <a:ln>
                  <a:noFill/>
                </a:ln>
                <a:effectLst/>
                <a:latin typeface="Arial" panose="020B0604020202020204" pitchFamily="34" charset="0"/>
              </a:rPr>
              <a:t>0</a:t>
            </a:r>
          </a:p>
        </p:txBody>
      </p:sp>
      <p:sp>
        <p:nvSpPr>
          <p:cNvPr id="82" name="Rectangle 44">
            <a:extLst>
              <a:ext uri="{FF2B5EF4-FFF2-40B4-BE49-F238E27FC236}">
                <a16:creationId xmlns:a16="http://schemas.microsoft.com/office/drawing/2014/main" id="{61067C52-FA10-3E8F-438B-D5B35561CEBA}"/>
              </a:ext>
            </a:extLst>
          </p:cNvPr>
          <p:cNvSpPr>
            <a:spLocks noChangeArrowheads="1"/>
          </p:cNvSpPr>
          <p:nvPr/>
        </p:nvSpPr>
        <p:spPr bwMode="auto">
          <a:xfrm>
            <a:off x="2004530" y="2182027"/>
            <a:ext cx="16991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200" i="0" u="none" strike="noStrike" cap="none" normalizeH="0" baseline="0" dirty="0">
                <a:ln>
                  <a:noFill/>
                </a:ln>
                <a:effectLst/>
                <a:latin typeface="Arial" panose="020B0604020202020204" pitchFamily="34" charset="0"/>
              </a:rPr>
              <a:t>10</a:t>
            </a:r>
          </a:p>
        </p:txBody>
      </p:sp>
      <p:sp>
        <p:nvSpPr>
          <p:cNvPr id="83" name="Rectangle 45">
            <a:extLst>
              <a:ext uri="{FF2B5EF4-FFF2-40B4-BE49-F238E27FC236}">
                <a16:creationId xmlns:a16="http://schemas.microsoft.com/office/drawing/2014/main" id="{A7E32103-4EF6-5679-7419-04F2AA9841EB}"/>
              </a:ext>
            </a:extLst>
          </p:cNvPr>
          <p:cNvSpPr>
            <a:spLocks noChangeArrowheads="1"/>
          </p:cNvSpPr>
          <p:nvPr/>
        </p:nvSpPr>
        <p:spPr bwMode="auto">
          <a:xfrm>
            <a:off x="2004530" y="1856589"/>
            <a:ext cx="16991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200" i="0" u="none" strike="noStrike" cap="none" normalizeH="0" baseline="0" dirty="0">
                <a:ln>
                  <a:noFill/>
                </a:ln>
                <a:effectLst/>
                <a:latin typeface="Arial" panose="020B0604020202020204" pitchFamily="34" charset="0"/>
              </a:rPr>
              <a:t>20</a:t>
            </a:r>
          </a:p>
        </p:txBody>
      </p:sp>
      <p:sp>
        <p:nvSpPr>
          <p:cNvPr id="84" name="Rectangle 46">
            <a:extLst>
              <a:ext uri="{FF2B5EF4-FFF2-40B4-BE49-F238E27FC236}">
                <a16:creationId xmlns:a16="http://schemas.microsoft.com/office/drawing/2014/main" id="{C822847F-CD00-72F6-015F-63F91269CEE6}"/>
              </a:ext>
            </a:extLst>
          </p:cNvPr>
          <p:cNvSpPr>
            <a:spLocks noChangeArrowheads="1"/>
          </p:cNvSpPr>
          <p:nvPr/>
        </p:nvSpPr>
        <p:spPr bwMode="auto">
          <a:xfrm>
            <a:off x="2004530" y="1531152"/>
            <a:ext cx="16991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200" i="0" u="none" strike="noStrike" cap="none" normalizeH="0" baseline="0" dirty="0">
                <a:ln>
                  <a:noFill/>
                </a:ln>
                <a:effectLst/>
                <a:latin typeface="Arial" panose="020B0604020202020204" pitchFamily="34" charset="0"/>
              </a:rPr>
              <a:t>30</a:t>
            </a:r>
          </a:p>
        </p:txBody>
      </p:sp>
      <p:sp>
        <p:nvSpPr>
          <p:cNvPr id="85" name="Rectangle 65">
            <a:extLst>
              <a:ext uri="{FF2B5EF4-FFF2-40B4-BE49-F238E27FC236}">
                <a16:creationId xmlns:a16="http://schemas.microsoft.com/office/drawing/2014/main" id="{8B12A65E-136B-E668-AD68-9451131AA3CC}"/>
              </a:ext>
            </a:extLst>
          </p:cNvPr>
          <p:cNvSpPr>
            <a:spLocks noChangeArrowheads="1"/>
          </p:cNvSpPr>
          <p:nvPr/>
        </p:nvSpPr>
        <p:spPr bwMode="auto">
          <a:xfrm>
            <a:off x="2249886" y="4983946"/>
            <a:ext cx="84959" cy="18466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i="0" u="none" strike="noStrike" cap="none" normalizeH="0" baseline="0" dirty="0">
                <a:ln>
                  <a:noFill/>
                </a:ln>
                <a:effectLst/>
                <a:latin typeface="Arial" panose="020B0604020202020204" pitchFamily="34" charset="0"/>
              </a:rPr>
              <a:t>0</a:t>
            </a:r>
          </a:p>
        </p:txBody>
      </p:sp>
      <p:sp>
        <p:nvSpPr>
          <p:cNvPr id="86" name="Rectangle 70">
            <a:extLst>
              <a:ext uri="{FF2B5EF4-FFF2-40B4-BE49-F238E27FC236}">
                <a16:creationId xmlns:a16="http://schemas.microsoft.com/office/drawing/2014/main" id="{E6846958-4FBC-A065-EDCD-B96791C0BAA6}"/>
              </a:ext>
            </a:extLst>
          </p:cNvPr>
          <p:cNvSpPr>
            <a:spLocks noChangeArrowheads="1"/>
          </p:cNvSpPr>
          <p:nvPr/>
        </p:nvSpPr>
        <p:spPr bwMode="auto">
          <a:xfrm>
            <a:off x="9201960" y="1459697"/>
            <a:ext cx="1190625" cy="3429000"/>
          </a:xfrm>
          <a:prstGeom prst="rect">
            <a:avLst/>
          </a:prstGeom>
          <a:solidFill>
            <a:srgbClr val="EBEBEB">
              <a:alpha val="50196"/>
            </a:srgb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7" name="Line 71">
            <a:extLst>
              <a:ext uri="{FF2B5EF4-FFF2-40B4-BE49-F238E27FC236}">
                <a16:creationId xmlns:a16="http://schemas.microsoft.com/office/drawing/2014/main" id="{82327871-DA6F-C765-9015-479D625602D7}"/>
              </a:ext>
            </a:extLst>
          </p:cNvPr>
          <p:cNvSpPr>
            <a:spLocks noChangeShapeType="1"/>
          </p:cNvSpPr>
          <p:nvPr/>
        </p:nvSpPr>
        <p:spPr bwMode="auto">
          <a:xfrm>
            <a:off x="9201960" y="2601108"/>
            <a:ext cx="1190625" cy="0"/>
          </a:xfrm>
          <a:prstGeom prst="line">
            <a:avLst/>
          </a:prstGeom>
          <a:noFill/>
          <a:ln w="15875" cap="flat">
            <a:solidFill>
              <a:srgbClr val="7F7F7F"/>
            </a:solidFill>
            <a:prstDash val="sysDash"/>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8" name="Line 84">
            <a:extLst>
              <a:ext uri="{FF2B5EF4-FFF2-40B4-BE49-F238E27FC236}">
                <a16:creationId xmlns:a16="http://schemas.microsoft.com/office/drawing/2014/main" id="{531EA128-2318-04DD-E57C-F4B779D2B525}"/>
              </a:ext>
            </a:extLst>
          </p:cNvPr>
          <p:cNvSpPr>
            <a:spLocks noChangeShapeType="1"/>
          </p:cNvSpPr>
          <p:nvPr/>
        </p:nvSpPr>
        <p:spPr bwMode="auto">
          <a:xfrm>
            <a:off x="9201960" y="4881944"/>
            <a:ext cx="1190625" cy="0"/>
          </a:xfrm>
          <a:prstGeom prst="line">
            <a:avLst/>
          </a:prstGeom>
          <a:noFill/>
          <a:ln w="12700" cap="sq">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9" name="Rectangle 41">
            <a:extLst>
              <a:ext uri="{FF2B5EF4-FFF2-40B4-BE49-F238E27FC236}">
                <a16:creationId xmlns:a16="http://schemas.microsoft.com/office/drawing/2014/main" id="{97D62F47-2E65-A4A2-51C0-67803C8B05D4}"/>
              </a:ext>
            </a:extLst>
          </p:cNvPr>
          <p:cNvSpPr>
            <a:spLocks noChangeArrowheads="1"/>
          </p:cNvSpPr>
          <p:nvPr/>
        </p:nvSpPr>
        <p:spPr bwMode="auto">
          <a:xfrm rot="16200000">
            <a:off x="223012" y="3211756"/>
            <a:ext cx="257282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lvl="0" algn="ctr" defTabSz="914400"/>
            <a:r>
              <a:rPr lang="en-US" altLang="en-US" sz="1200" b="1" dirty="0"/>
              <a:t>Change from baseline in UACR (%)</a:t>
            </a:r>
            <a:endParaRPr kumimoji="0" lang="en-US" altLang="en-US" sz="1200" b="0" i="0" u="none" strike="noStrike" cap="none" normalizeH="0" baseline="0" dirty="0">
              <a:ln>
                <a:noFill/>
              </a:ln>
              <a:effectLst/>
            </a:endParaRPr>
          </a:p>
        </p:txBody>
      </p:sp>
      <p:sp>
        <p:nvSpPr>
          <p:cNvPr id="90" name="Line 47">
            <a:extLst>
              <a:ext uri="{FF2B5EF4-FFF2-40B4-BE49-F238E27FC236}">
                <a16:creationId xmlns:a16="http://schemas.microsoft.com/office/drawing/2014/main" id="{9316E5A4-3090-0A60-6B73-760A80AD53AF}"/>
              </a:ext>
            </a:extLst>
          </p:cNvPr>
          <p:cNvSpPr>
            <a:spLocks noChangeShapeType="1"/>
          </p:cNvSpPr>
          <p:nvPr/>
        </p:nvSpPr>
        <p:spPr bwMode="auto">
          <a:xfrm rot="16200000">
            <a:off x="2256193" y="4924084"/>
            <a:ext cx="63500" cy="0"/>
          </a:xfrm>
          <a:prstGeom prst="line">
            <a:avLst/>
          </a:prstGeom>
          <a:noFill/>
          <a:ln w="12700" cap="sq">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1" name="Rectangle 65">
            <a:extLst>
              <a:ext uri="{FF2B5EF4-FFF2-40B4-BE49-F238E27FC236}">
                <a16:creationId xmlns:a16="http://schemas.microsoft.com/office/drawing/2014/main" id="{621DD98B-ECF7-1975-88CD-E1E36ADD256B}"/>
              </a:ext>
            </a:extLst>
          </p:cNvPr>
          <p:cNvSpPr>
            <a:spLocks noChangeArrowheads="1"/>
          </p:cNvSpPr>
          <p:nvPr/>
        </p:nvSpPr>
        <p:spPr bwMode="auto">
          <a:xfrm>
            <a:off x="2511823" y="4983946"/>
            <a:ext cx="8495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i="0" u="none" strike="noStrike" cap="none" normalizeH="0" baseline="0" dirty="0">
                <a:ln>
                  <a:noFill/>
                </a:ln>
                <a:effectLst/>
                <a:latin typeface="Arial" panose="020B0604020202020204" pitchFamily="34" charset="0"/>
              </a:rPr>
              <a:t>1</a:t>
            </a:r>
          </a:p>
        </p:txBody>
      </p:sp>
      <p:sp>
        <p:nvSpPr>
          <p:cNvPr id="93" name="Line 47">
            <a:extLst>
              <a:ext uri="{FF2B5EF4-FFF2-40B4-BE49-F238E27FC236}">
                <a16:creationId xmlns:a16="http://schemas.microsoft.com/office/drawing/2014/main" id="{E70C05E5-5A8E-0345-EFBC-FBE79807ADD4}"/>
              </a:ext>
            </a:extLst>
          </p:cNvPr>
          <p:cNvSpPr>
            <a:spLocks noChangeShapeType="1"/>
          </p:cNvSpPr>
          <p:nvPr/>
        </p:nvSpPr>
        <p:spPr bwMode="auto">
          <a:xfrm rot="16200000">
            <a:off x="2518130" y="4924084"/>
            <a:ext cx="63500" cy="0"/>
          </a:xfrm>
          <a:prstGeom prst="line">
            <a:avLst/>
          </a:prstGeom>
          <a:noFill/>
          <a:ln w="12700" cap="sq">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4" name="Rectangle 65">
            <a:extLst>
              <a:ext uri="{FF2B5EF4-FFF2-40B4-BE49-F238E27FC236}">
                <a16:creationId xmlns:a16="http://schemas.microsoft.com/office/drawing/2014/main" id="{9850408D-C654-E2F9-285A-858897BB8CA0}"/>
              </a:ext>
            </a:extLst>
          </p:cNvPr>
          <p:cNvSpPr>
            <a:spLocks noChangeArrowheads="1"/>
          </p:cNvSpPr>
          <p:nvPr/>
        </p:nvSpPr>
        <p:spPr bwMode="auto">
          <a:xfrm>
            <a:off x="3045223" y="4983946"/>
            <a:ext cx="8495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i="0" u="none" strike="noStrike" cap="none" normalizeH="0" baseline="0" dirty="0">
                <a:ln>
                  <a:noFill/>
                </a:ln>
                <a:effectLst/>
                <a:latin typeface="Arial" panose="020B0604020202020204" pitchFamily="34" charset="0"/>
              </a:rPr>
              <a:t>3</a:t>
            </a:r>
          </a:p>
        </p:txBody>
      </p:sp>
      <p:sp>
        <p:nvSpPr>
          <p:cNvPr id="95" name="Line 47">
            <a:extLst>
              <a:ext uri="{FF2B5EF4-FFF2-40B4-BE49-F238E27FC236}">
                <a16:creationId xmlns:a16="http://schemas.microsoft.com/office/drawing/2014/main" id="{FD65F9D3-5B7E-E893-2CC6-95AD61665439}"/>
              </a:ext>
            </a:extLst>
          </p:cNvPr>
          <p:cNvSpPr>
            <a:spLocks noChangeShapeType="1"/>
          </p:cNvSpPr>
          <p:nvPr/>
        </p:nvSpPr>
        <p:spPr bwMode="auto">
          <a:xfrm rot="16200000">
            <a:off x="3051530" y="4924084"/>
            <a:ext cx="63500" cy="0"/>
          </a:xfrm>
          <a:prstGeom prst="line">
            <a:avLst/>
          </a:prstGeom>
          <a:noFill/>
          <a:ln w="12700" cap="sq">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7" name="Rectangle 65">
            <a:extLst>
              <a:ext uri="{FF2B5EF4-FFF2-40B4-BE49-F238E27FC236}">
                <a16:creationId xmlns:a16="http://schemas.microsoft.com/office/drawing/2014/main" id="{41D09DB3-0CF7-6B57-A2C9-BEB80F24C8C4}"/>
              </a:ext>
            </a:extLst>
          </p:cNvPr>
          <p:cNvSpPr>
            <a:spLocks noChangeArrowheads="1"/>
          </p:cNvSpPr>
          <p:nvPr/>
        </p:nvSpPr>
        <p:spPr bwMode="auto">
          <a:xfrm>
            <a:off x="3852467" y="4983946"/>
            <a:ext cx="8495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i="0" u="none" strike="noStrike" cap="none" normalizeH="0" baseline="0" dirty="0">
                <a:ln>
                  <a:noFill/>
                </a:ln>
                <a:effectLst/>
                <a:latin typeface="Arial" panose="020B0604020202020204" pitchFamily="34" charset="0"/>
              </a:rPr>
              <a:t>6</a:t>
            </a:r>
          </a:p>
        </p:txBody>
      </p:sp>
      <p:sp>
        <p:nvSpPr>
          <p:cNvPr id="99" name="Line 47">
            <a:extLst>
              <a:ext uri="{FF2B5EF4-FFF2-40B4-BE49-F238E27FC236}">
                <a16:creationId xmlns:a16="http://schemas.microsoft.com/office/drawing/2014/main" id="{DE115FB1-5857-3126-9845-2CD8B46934AB}"/>
              </a:ext>
            </a:extLst>
          </p:cNvPr>
          <p:cNvSpPr>
            <a:spLocks noChangeShapeType="1"/>
          </p:cNvSpPr>
          <p:nvPr/>
        </p:nvSpPr>
        <p:spPr bwMode="auto">
          <a:xfrm rot="16200000">
            <a:off x="3858774" y="4924084"/>
            <a:ext cx="63500" cy="0"/>
          </a:xfrm>
          <a:prstGeom prst="line">
            <a:avLst/>
          </a:prstGeom>
          <a:noFill/>
          <a:ln w="12700" cap="sq">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0" name="Rectangle 65">
            <a:extLst>
              <a:ext uri="{FF2B5EF4-FFF2-40B4-BE49-F238E27FC236}">
                <a16:creationId xmlns:a16="http://schemas.microsoft.com/office/drawing/2014/main" id="{8FFF91D3-82EC-410C-BFC1-0F10C695279F}"/>
              </a:ext>
            </a:extLst>
          </p:cNvPr>
          <p:cNvSpPr>
            <a:spLocks noChangeArrowheads="1"/>
          </p:cNvSpPr>
          <p:nvPr/>
        </p:nvSpPr>
        <p:spPr bwMode="auto">
          <a:xfrm>
            <a:off x="5407806" y="4983946"/>
            <a:ext cx="16991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i="0" u="none" strike="noStrike" cap="none" normalizeH="0" baseline="0" dirty="0">
                <a:ln>
                  <a:noFill/>
                </a:ln>
                <a:effectLst/>
                <a:latin typeface="Arial" panose="020B0604020202020204" pitchFamily="34" charset="0"/>
              </a:rPr>
              <a:t>12</a:t>
            </a:r>
          </a:p>
        </p:txBody>
      </p:sp>
      <p:sp>
        <p:nvSpPr>
          <p:cNvPr id="101" name="Line 47">
            <a:extLst>
              <a:ext uri="{FF2B5EF4-FFF2-40B4-BE49-F238E27FC236}">
                <a16:creationId xmlns:a16="http://schemas.microsoft.com/office/drawing/2014/main" id="{5BFE32EE-0AE4-4365-C352-A8ACFEA449FB}"/>
              </a:ext>
            </a:extLst>
          </p:cNvPr>
          <p:cNvSpPr>
            <a:spLocks noChangeShapeType="1"/>
          </p:cNvSpPr>
          <p:nvPr/>
        </p:nvSpPr>
        <p:spPr bwMode="auto">
          <a:xfrm rot="16200000">
            <a:off x="5456592" y="4924084"/>
            <a:ext cx="63500" cy="0"/>
          </a:xfrm>
          <a:prstGeom prst="line">
            <a:avLst/>
          </a:prstGeom>
          <a:noFill/>
          <a:ln w="12700" cap="sq">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2" name="Rectangle 65">
            <a:extLst>
              <a:ext uri="{FF2B5EF4-FFF2-40B4-BE49-F238E27FC236}">
                <a16:creationId xmlns:a16="http://schemas.microsoft.com/office/drawing/2014/main" id="{22EB8330-37B1-A80C-4E72-564853E942E8}"/>
              </a:ext>
            </a:extLst>
          </p:cNvPr>
          <p:cNvSpPr>
            <a:spLocks noChangeArrowheads="1"/>
          </p:cNvSpPr>
          <p:nvPr/>
        </p:nvSpPr>
        <p:spPr bwMode="auto">
          <a:xfrm>
            <a:off x="8610587" y="4983946"/>
            <a:ext cx="16991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i="0" u="none" strike="noStrike" cap="none" normalizeH="0" baseline="0" dirty="0">
                <a:ln>
                  <a:noFill/>
                </a:ln>
                <a:effectLst/>
                <a:latin typeface="Arial" panose="020B0604020202020204" pitchFamily="34" charset="0"/>
              </a:rPr>
              <a:t>24</a:t>
            </a:r>
          </a:p>
        </p:txBody>
      </p:sp>
      <p:sp>
        <p:nvSpPr>
          <p:cNvPr id="103" name="Line 47">
            <a:extLst>
              <a:ext uri="{FF2B5EF4-FFF2-40B4-BE49-F238E27FC236}">
                <a16:creationId xmlns:a16="http://schemas.microsoft.com/office/drawing/2014/main" id="{E48471BE-68B7-AA06-6C8C-200B87636711}"/>
              </a:ext>
            </a:extLst>
          </p:cNvPr>
          <p:cNvSpPr>
            <a:spLocks noChangeShapeType="1"/>
          </p:cNvSpPr>
          <p:nvPr/>
        </p:nvSpPr>
        <p:spPr bwMode="auto">
          <a:xfrm rot="16200000">
            <a:off x="8659373" y="4924084"/>
            <a:ext cx="63500" cy="0"/>
          </a:xfrm>
          <a:prstGeom prst="line">
            <a:avLst/>
          </a:prstGeom>
          <a:noFill/>
          <a:ln w="12700" cap="sq">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4" name="Rectangle 65">
            <a:extLst>
              <a:ext uri="{FF2B5EF4-FFF2-40B4-BE49-F238E27FC236}">
                <a16:creationId xmlns:a16="http://schemas.microsoft.com/office/drawing/2014/main" id="{352F517B-F6FB-0552-30E9-D3912C0868E3}"/>
              </a:ext>
            </a:extLst>
          </p:cNvPr>
          <p:cNvSpPr>
            <a:spLocks noChangeArrowheads="1"/>
          </p:cNvSpPr>
          <p:nvPr/>
        </p:nvSpPr>
        <p:spPr bwMode="auto">
          <a:xfrm>
            <a:off x="9321837" y="5012521"/>
            <a:ext cx="323807" cy="332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90000"/>
              </a:lnSpc>
              <a:spcBef>
                <a:spcPct val="0"/>
              </a:spcBef>
              <a:spcAft>
                <a:spcPct val="0"/>
              </a:spcAft>
              <a:buClrTx/>
              <a:buSzTx/>
              <a:buFontTx/>
              <a:buNone/>
              <a:tabLst/>
            </a:pPr>
            <a:r>
              <a:rPr kumimoji="0" lang="en-US" altLang="en-US" sz="1200" i="0" u="none" strike="noStrike" cap="none" normalizeH="0" baseline="0" dirty="0">
                <a:ln>
                  <a:noFill/>
                </a:ln>
                <a:effectLst/>
                <a:latin typeface="Arial" panose="020B0604020202020204" pitchFamily="34" charset="0"/>
              </a:rPr>
              <a:t>EOT</a:t>
            </a:r>
            <a:br>
              <a:rPr kumimoji="0" lang="en-US" altLang="en-US" sz="1200" i="0" u="none" strike="noStrike" cap="none" normalizeH="0" baseline="0" dirty="0">
                <a:ln>
                  <a:noFill/>
                </a:ln>
                <a:effectLst/>
                <a:latin typeface="Arial" panose="020B0604020202020204" pitchFamily="34" charset="0"/>
              </a:rPr>
            </a:br>
            <a:r>
              <a:rPr kumimoji="0" lang="en-US" altLang="en-US" sz="1200" i="0" u="none" strike="noStrike" cap="none" normalizeH="0" baseline="0" dirty="0">
                <a:ln>
                  <a:noFill/>
                </a:ln>
                <a:effectLst/>
                <a:latin typeface="Arial" panose="020B0604020202020204" pitchFamily="34" charset="0"/>
              </a:rPr>
              <a:t>visit*</a:t>
            </a:r>
          </a:p>
        </p:txBody>
      </p:sp>
      <p:sp>
        <p:nvSpPr>
          <p:cNvPr id="105" name="Line 47">
            <a:extLst>
              <a:ext uri="{FF2B5EF4-FFF2-40B4-BE49-F238E27FC236}">
                <a16:creationId xmlns:a16="http://schemas.microsoft.com/office/drawing/2014/main" id="{29496E4D-AB14-7333-E230-C3B575EA4AEA}"/>
              </a:ext>
            </a:extLst>
          </p:cNvPr>
          <p:cNvSpPr>
            <a:spLocks noChangeShapeType="1"/>
          </p:cNvSpPr>
          <p:nvPr/>
        </p:nvSpPr>
        <p:spPr bwMode="auto">
          <a:xfrm rot="16200000">
            <a:off x="9447567" y="4924084"/>
            <a:ext cx="63500" cy="0"/>
          </a:xfrm>
          <a:prstGeom prst="line">
            <a:avLst/>
          </a:prstGeom>
          <a:noFill/>
          <a:ln w="12700" cap="sq">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6" name="Rectangle 65">
            <a:extLst>
              <a:ext uri="{FF2B5EF4-FFF2-40B4-BE49-F238E27FC236}">
                <a16:creationId xmlns:a16="http://schemas.microsoft.com/office/drawing/2014/main" id="{09DDA3CF-8B0A-6751-48B5-37DC5BE2F5AA}"/>
              </a:ext>
            </a:extLst>
          </p:cNvPr>
          <p:cNvSpPr>
            <a:spLocks noChangeArrowheads="1"/>
          </p:cNvSpPr>
          <p:nvPr/>
        </p:nvSpPr>
        <p:spPr bwMode="auto">
          <a:xfrm>
            <a:off x="9936344" y="5012521"/>
            <a:ext cx="331821" cy="332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90000"/>
              </a:lnSpc>
              <a:spcBef>
                <a:spcPct val="0"/>
              </a:spcBef>
              <a:spcAft>
                <a:spcPct val="0"/>
              </a:spcAft>
              <a:buClrTx/>
              <a:buSzTx/>
              <a:buFontTx/>
              <a:buNone/>
              <a:tabLst/>
            </a:pPr>
            <a:r>
              <a:rPr kumimoji="0" lang="en-US" altLang="en-US" sz="1200" i="0" u="none" strike="noStrike" cap="none" normalizeH="0" baseline="0" dirty="0">
                <a:ln>
                  <a:noFill/>
                </a:ln>
                <a:effectLst/>
                <a:latin typeface="Arial" panose="020B0604020202020204" pitchFamily="34" charset="0"/>
              </a:rPr>
              <a:t>FU</a:t>
            </a:r>
            <a:br>
              <a:rPr kumimoji="0" lang="en-US" altLang="en-US" sz="1200" i="0" u="none" strike="noStrike" cap="none" normalizeH="0" baseline="0" dirty="0">
                <a:ln>
                  <a:noFill/>
                </a:ln>
                <a:effectLst/>
                <a:latin typeface="Arial" panose="020B0604020202020204" pitchFamily="34" charset="0"/>
              </a:rPr>
            </a:br>
            <a:r>
              <a:rPr kumimoji="0" lang="en-US" altLang="en-US" sz="1200" i="0" u="none" strike="noStrike" cap="none" normalizeH="0" baseline="0" dirty="0">
                <a:ln>
                  <a:noFill/>
                </a:ln>
                <a:effectLst/>
                <a:latin typeface="Arial" panose="020B0604020202020204" pitchFamily="34" charset="0"/>
              </a:rPr>
              <a:t>visit</a:t>
            </a:r>
            <a:r>
              <a:rPr kumimoji="0" lang="en-US" altLang="en-US" sz="1200" i="0" u="none" strike="noStrike" cap="none" normalizeH="0" baseline="30000" dirty="0">
                <a:ln>
                  <a:noFill/>
                </a:ln>
                <a:effectLst/>
                <a:latin typeface="Arial" panose="020B0604020202020204" pitchFamily="34" charset="0"/>
              </a:rPr>
              <a:t>#</a:t>
            </a:r>
          </a:p>
        </p:txBody>
      </p:sp>
      <p:sp>
        <p:nvSpPr>
          <p:cNvPr id="107" name="Line 47">
            <a:extLst>
              <a:ext uri="{FF2B5EF4-FFF2-40B4-BE49-F238E27FC236}">
                <a16:creationId xmlns:a16="http://schemas.microsoft.com/office/drawing/2014/main" id="{7DCABF17-AA4B-55C1-24EF-E1AE57D99F03}"/>
              </a:ext>
            </a:extLst>
          </p:cNvPr>
          <p:cNvSpPr>
            <a:spLocks noChangeShapeType="1"/>
          </p:cNvSpPr>
          <p:nvPr/>
        </p:nvSpPr>
        <p:spPr bwMode="auto">
          <a:xfrm rot="16200000">
            <a:off x="10064311" y="4924084"/>
            <a:ext cx="63500" cy="0"/>
          </a:xfrm>
          <a:prstGeom prst="line">
            <a:avLst/>
          </a:prstGeom>
          <a:noFill/>
          <a:ln w="12700" cap="sq">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grpSp>
        <p:nvGrpSpPr>
          <p:cNvPr id="108" name="Group 107">
            <a:extLst>
              <a:ext uri="{FF2B5EF4-FFF2-40B4-BE49-F238E27FC236}">
                <a16:creationId xmlns:a16="http://schemas.microsoft.com/office/drawing/2014/main" id="{80A5A5A1-BCE4-A0D1-6E78-641D7C497270}"/>
              </a:ext>
            </a:extLst>
          </p:cNvPr>
          <p:cNvGrpSpPr/>
          <p:nvPr/>
        </p:nvGrpSpPr>
        <p:grpSpPr>
          <a:xfrm>
            <a:off x="9007828" y="4886314"/>
            <a:ext cx="252410" cy="0"/>
            <a:chOff x="8584744" y="4812506"/>
            <a:chExt cx="252410" cy="0"/>
          </a:xfrm>
        </p:grpSpPr>
        <p:sp>
          <p:nvSpPr>
            <p:cNvPr id="109" name="Line 47">
              <a:extLst>
                <a:ext uri="{FF2B5EF4-FFF2-40B4-BE49-F238E27FC236}">
                  <a16:creationId xmlns:a16="http://schemas.microsoft.com/office/drawing/2014/main" id="{0F9AB7F4-BF58-5D8D-D7C6-8C44D4AC2E28}"/>
                </a:ext>
              </a:extLst>
            </p:cNvPr>
            <p:cNvSpPr>
              <a:spLocks noChangeShapeType="1"/>
            </p:cNvSpPr>
            <p:nvPr/>
          </p:nvSpPr>
          <p:spPr bwMode="auto">
            <a:xfrm rot="18900000" flipH="1">
              <a:off x="8584744" y="4812506"/>
              <a:ext cx="133349" cy="0"/>
            </a:xfrm>
            <a:prstGeom prst="line">
              <a:avLst/>
            </a:prstGeom>
            <a:noFill/>
            <a:ln w="12700" cap="sq">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10" name="Line 47">
              <a:extLst>
                <a:ext uri="{FF2B5EF4-FFF2-40B4-BE49-F238E27FC236}">
                  <a16:creationId xmlns:a16="http://schemas.microsoft.com/office/drawing/2014/main" id="{6AB4FC46-52FE-F393-CACF-74A6234B126B}"/>
                </a:ext>
              </a:extLst>
            </p:cNvPr>
            <p:cNvSpPr>
              <a:spLocks noChangeShapeType="1"/>
            </p:cNvSpPr>
            <p:nvPr/>
          </p:nvSpPr>
          <p:spPr bwMode="auto">
            <a:xfrm rot="18900000" flipH="1">
              <a:off x="8703805" y="4812506"/>
              <a:ext cx="133349" cy="0"/>
            </a:xfrm>
            <a:prstGeom prst="line">
              <a:avLst/>
            </a:prstGeom>
            <a:noFill/>
            <a:ln w="12700" cap="sq">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grpSp>
      <p:sp>
        <p:nvSpPr>
          <p:cNvPr id="111" name="Rectangle 65">
            <a:extLst>
              <a:ext uri="{FF2B5EF4-FFF2-40B4-BE49-F238E27FC236}">
                <a16:creationId xmlns:a16="http://schemas.microsoft.com/office/drawing/2014/main" id="{9B865E6E-C979-D65F-539E-6DD5FA0745C8}"/>
              </a:ext>
            </a:extLst>
          </p:cNvPr>
          <p:cNvSpPr>
            <a:spLocks noChangeArrowheads="1"/>
          </p:cNvSpPr>
          <p:nvPr/>
        </p:nvSpPr>
        <p:spPr bwMode="auto">
          <a:xfrm>
            <a:off x="5059394" y="5246942"/>
            <a:ext cx="208069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effectLst/>
                <a:latin typeface="Arial" panose="020B0604020202020204" pitchFamily="34" charset="0"/>
              </a:rPr>
              <a:t>Months since </a:t>
            </a:r>
            <a:r>
              <a:rPr kumimoji="0" lang="en-GB" sz="1200" b="1" i="0" u="none" strike="noStrike" cap="none" normalizeH="0" baseline="0" noProof="0" dirty="0">
                <a:ln>
                  <a:noFill/>
                </a:ln>
                <a:effectLst/>
                <a:latin typeface="Arial" panose="020B0604020202020204" pitchFamily="34" charset="0"/>
              </a:rPr>
              <a:t>randomisation</a:t>
            </a:r>
            <a:endParaRPr kumimoji="0" lang="en-US" altLang="en-US" sz="1200" b="0" i="0" u="none" strike="noStrike" cap="none" normalizeH="0" baseline="0" dirty="0">
              <a:ln>
                <a:noFill/>
              </a:ln>
              <a:effectLst/>
              <a:latin typeface="Arial" panose="020B0604020202020204" pitchFamily="34" charset="0"/>
            </a:endParaRPr>
          </a:p>
        </p:txBody>
      </p:sp>
      <p:grpSp>
        <p:nvGrpSpPr>
          <p:cNvPr id="112" name="Group 111">
            <a:extLst>
              <a:ext uri="{FF2B5EF4-FFF2-40B4-BE49-F238E27FC236}">
                <a16:creationId xmlns:a16="http://schemas.microsoft.com/office/drawing/2014/main" id="{4DC0936B-9483-5347-E2AB-B730489D3BB8}"/>
              </a:ext>
            </a:extLst>
          </p:cNvPr>
          <p:cNvGrpSpPr/>
          <p:nvPr/>
        </p:nvGrpSpPr>
        <p:grpSpPr>
          <a:xfrm>
            <a:off x="7747801" y="1582075"/>
            <a:ext cx="1009659" cy="414821"/>
            <a:chOff x="2254339" y="1563091"/>
            <a:chExt cx="1009659" cy="414821"/>
          </a:xfrm>
        </p:grpSpPr>
        <p:sp>
          <p:nvSpPr>
            <p:cNvPr id="113" name="Oval 30">
              <a:extLst>
                <a:ext uri="{FF2B5EF4-FFF2-40B4-BE49-F238E27FC236}">
                  <a16:creationId xmlns:a16="http://schemas.microsoft.com/office/drawing/2014/main" id="{4CAACE6C-F2B7-99AA-E5E2-9891D865AFA1}"/>
                </a:ext>
              </a:extLst>
            </p:cNvPr>
            <p:cNvSpPr>
              <a:spLocks noChangeArrowheads="1"/>
            </p:cNvSpPr>
            <p:nvPr/>
          </p:nvSpPr>
          <p:spPr bwMode="auto">
            <a:xfrm>
              <a:off x="2254339" y="1611331"/>
              <a:ext cx="91440" cy="91440"/>
            </a:xfrm>
            <a:prstGeom prst="rect">
              <a:avLst/>
            </a:prstGeom>
            <a:solidFill>
              <a:srgbClr val="53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4" name="Oval 30">
              <a:extLst>
                <a:ext uri="{FF2B5EF4-FFF2-40B4-BE49-F238E27FC236}">
                  <a16:creationId xmlns:a16="http://schemas.microsoft.com/office/drawing/2014/main" id="{A03825EB-F595-50A4-1206-A4EBBEB9BD8F}"/>
                </a:ext>
              </a:extLst>
            </p:cNvPr>
            <p:cNvSpPr>
              <a:spLocks noChangeArrowheads="1"/>
            </p:cNvSpPr>
            <p:nvPr/>
          </p:nvSpPr>
          <p:spPr bwMode="auto">
            <a:xfrm>
              <a:off x="2254339" y="1841486"/>
              <a:ext cx="91440" cy="91440"/>
            </a:xfrm>
            <a:prstGeom prst="rect">
              <a:avLst/>
            </a:prstGeom>
            <a:solidFill>
              <a:srgbClr val="669BD2"/>
            </a:solidFill>
            <a:ln>
              <a:noFill/>
            </a:ln>
          </p:spPr>
          <p:txBody>
            <a:bodyPr vert="horz" wrap="square" lIns="91440" tIns="45720" rIns="91440" bIns="45720" numCol="1" anchor="t" anchorCtr="0" compatLnSpc="1">
              <a:prstTxWarp prst="textNoShape">
                <a:avLst/>
              </a:prstTxWarp>
            </a:bodyPr>
            <a:lstStyle/>
            <a:p>
              <a:endParaRPr lang="en-US"/>
            </a:p>
          </p:txBody>
        </p:sp>
        <p:sp>
          <p:nvSpPr>
            <p:cNvPr id="115" name="Rectangle 46">
              <a:extLst>
                <a:ext uri="{FF2B5EF4-FFF2-40B4-BE49-F238E27FC236}">
                  <a16:creationId xmlns:a16="http://schemas.microsoft.com/office/drawing/2014/main" id="{D420DEAF-86B4-BF47-BFDC-A4B4B713B8CA}"/>
                </a:ext>
              </a:extLst>
            </p:cNvPr>
            <p:cNvSpPr>
              <a:spLocks noChangeArrowheads="1"/>
            </p:cNvSpPr>
            <p:nvPr/>
          </p:nvSpPr>
          <p:spPr bwMode="auto">
            <a:xfrm>
              <a:off x="2433642" y="1563091"/>
              <a:ext cx="58990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effectLst/>
                  <a:latin typeface="Arial" panose="020B0604020202020204" pitchFamily="34" charset="0"/>
                </a:rPr>
                <a:t>Placebo</a:t>
              </a:r>
              <a:endParaRPr kumimoji="0" lang="en-US" altLang="en-US" sz="1200" b="0" i="0" u="none" strike="noStrike" cap="none" normalizeH="0" baseline="0" dirty="0">
                <a:ln>
                  <a:noFill/>
                </a:ln>
                <a:effectLst/>
                <a:latin typeface="Arial" panose="020B0604020202020204" pitchFamily="34" charset="0"/>
              </a:endParaRPr>
            </a:p>
          </p:txBody>
        </p:sp>
        <p:sp>
          <p:nvSpPr>
            <p:cNvPr id="116" name="Rectangle 46">
              <a:extLst>
                <a:ext uri="{FF2B5EF4-FFF2-40B4-BE49-F238E27FC236}">
                  <a16:creationId xmlns:a16="http://schemas.microsoft.com/office/drawing/2014/main" id="{A07DB48F-12E1-4555-E857-376C0051D9D3}"/>
                </a:ext>
              </a:extLst>
            </p:cNvPr>
            <p:cNvSpPr>
              <a:spLocks noChangeArrowheads="1"/>
            </p:cNvSpPr>
            <p:nvPr/>
          </p:nvSpPr>
          <p:spPr bwMode="auto">
            <a:xfrm>
              <a:off x="2433642" y="1793246"/>
              <a:ext cx="83035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rgbClr val="669BD2"/>
                  </a:solidFill>
                  <a:effectLst/>
                  <a:latin typeface="Arial" panose="020B0604020202020204" pitchFamily="34" charset="0"/>
                </a:rPr>
                <a:t>Finerenone</a:t>
              </a:r>
              <a:endParaRPr kumimoji="0" lang="en-US" altLang="en-US" sz="1200" b="0" i="0" u="none" strike="noStrike" cap="none" normalizeH="0" baseline="0" dirty="0">
                <a:ln>
                  <a:noFill/>
                </a:ln>
                <a:solidFill>
                  <a:srgbClr val="669BD2"/>
                </a:solidFill>
                <a:effectLst/>
                <a:latin typeface="Arial" panose="020B0604020202020204" pitchFamily="34" charset="0"/>
              </a:endParaRPr>
            </a:p>
          </p:txBody>
        </p:sp>
      </p:grpSp>
      <p:sp>
        <p:nvSpPr>
          <p:cNvPr id="117" name="Line 71">
            <a:extLst>
              <a:ext uri="{FF2B5EF4-FFF2-40B4-BE49-F238E27FC236}">
                <a16:creationId xmlns:a16="http://schemas.microsoft.com/office/drawing/2014/main" id="{8F172CDC-3D64-5FCF-D45D-C6DC092C7E17}"/>
              </a:ext>
            </a:extLst>
          </p:cNvPr>
          <p:cNvSpPr>
            <a:spLocks noChangeShapeType="1"/>
          </p:cNvSpPr>
          <p:nvPr/>
        </p:nvSpPr>
        <p:spPr bwMode="auto">
          <a:xfrm>
            <a:off x="9201960" y="2601108"/>
            <a:ext cx="1190625" cy="0"/>
          </a:xfrm>
          <a:prstGeom prst="line">
            <a:avLst/>
          </a:prstGeom>
          <a:noFill/>
          <a:ln w="15875" cap="flat">
            <a:solidFill>
              <a:srgbClr val="7F7F7F"/>
            </a:solidFill>
            <a:prstDash val="sysDash"/>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8" name="Line 72">
            <a:extLst>
              <a:ext uri="{FF2B5EF4-FFF2-40B4-BE49-F238E27FC236}">
                <a16:creationId xmlns:a16="http://schemas.microsoft.com/office/drawing/2014/main" id="{2967D117-A4F5-485A-9D5B-A2E8D7676D1A}"/>
              </a:ext>
            </a:extLst>
          </p:cNvPr>
          <p:cNvSpPr>
            <a:spLocks noChangeShapeType="1"/>
          </p:cNvSpPr>
          <p:nvPr/>
        </p:nvSpPr>
        <p:spPr bwMode="auto">
          <a:xfrm flipV="1">
            <a:off x="9433734" y="3109901"/>
            <a:ext cx="623888" cy="581024"/>
          </a:xfrm>
          <a:prstGeom prst="line">
            <a:avLst/>
          </a:prstGeom>
          <a:noFill/>
          <a:ln w="19050" cap="flat">
            <a:solidFill>
              <a:srgbClr val="669BD2"/>
            </a:solidFill>
            <a:prstDash val="sysDash"/>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9" name="Line 73">
            <a:extLst>
              <a:ext uri="{FF2B5EF4-FFF2-40B4-BE49-F238E27FC236}">
                <a16:creationId xmlns:a16="http://schemas.microsoft.com/office/drawing/2014/main" id="{7B202521-C1D4-436F-B2C9-3D40FB2DCFE3}"/>
              </a:ext>
            </a:extLst>
          </p:cNvPr>
          <p:cNvSpPr>
            <a:spLocks noChangeShapeType="1"/>
          </p:cNvSpPr>
          <p:nvPr/>
        </p:nvSpPr>
        <p:spPr bwMode="auto">
          <a:xfrm>
            <a:off x="9531364" y="2402671"/>
            <a:ext cx="619125" cy="92868"/>
          </a:xfrm>
          <a:prstGeom prst="line">
            <a:avLst/>
          </a:prstGeom>
          <a:noFill/>
          <a:ln w="19050" cap="flat">
            <a:solidFill>
              <a:srgbClr val="53585A"/>
            </a:solidFill>
            <a:prstDash val="sysDash"/>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0" name="Freeform 74">
            <a:extLst>
              <a:ext uri="{FF2B5EF4-FFF2-40B4-BE49-F238E27FC236}">
                <a16:creationId xmlns:a16="http://schemas.microsoft.com/office/drawing/2014/main" id="{F5BE8871-535C-9CF5-16DA-C9B1B16F6D64}"/>
              </a:ext>
            </a:extLst>
          </p:cNvPr>
          <p:cNvSpPr>
            <a:spLocks noEditPoints="1"/>
          </p:cNvSpPr>
          <p:nvPr/>
        </p:nvSpPr>
        <p:spPr bwMode="auto">
          <a:xfrm>
            <a:off x="9498822" y="1914514"/>
            <a:ext cx="63500" cy="909638"/>
          </a:xfrm>
          <a:custGeom>
            <a:avLst/>
            <a:gdLst>
              <a:gd name="T0" fmla="*/ 0 w 40"/>
              <a:gd name="T1" fmla="*/ 0 h 605"/>
              <a:gd name="T2" fmla="*/ 40 w 40"/>
              <a:gd name="T3" fmla="*/ 0 h 605"/>
              <a:gd name="T4" fmla="*/ 20 w 40"/>
              <a:gd name="T5" fmla="*/ 0 h 605"/>
              <a:gd name="T6" fmla="*/ 20 w 40"/>
              <a:gd name="T7" fmla="*/ 605 h 605"/>
              <a:gd name="T8" fmla="*/ 0 w 40"/>
              <a:gd name="T9" fmla="*/ 605 h 605"/>
              <a:gd name="T10" fmla="*/ 40 w 40"/>
              <a:gd name="T11" fmla="*/ 605 h 605"/>
            </a:gdLst>
            <a:ahLst/>
            <a:cxnLst>
              <a:cxn ang="0">
                <a:pos x="T0" y="T1"/>
              </a:cxn>
              <a:cxn ang="0">
                <a:pos x="T2" y="T3"/>
              </a:cxn>
              <a:cxn ang="0">
                <a:pos x="T4" y="T5"/>
              </a:cxn>
              <a:cxn ang="0">
                <a:pos x="T6" y="T7"/>
              </a:cxn>
              <a:cxn ang="0">
                <a:pos x="T8" y="T9"/>
              </a:cxn>
              <a:cxn ang="0">
                <a:pos x="T10" y="T11"/>
              </a:cxn>
            </a:cxnLst>
            <a:rect l="0" t="0" r="r" b="b"/>
            <a:pathLst>
              <a:path w="40" h="605">
                <a:moveTo>
                  <a:pt x="0" y="0"/>
                </a:moveTo>
                <a:lnTo>
                  <a:pt x="40" y="0"/>
                </a:lnTo>
                <a:moveTo>
                  <a:pt x="20" y="0"/>
                </a:moveTo>
                <a:lnTo>
                  <a:pt x="20" y="605"/>
                </a:lnTo>
                <a:moveTo>
                  <a:pt x="0" y="605"/>
                </a:moveTo>
                <a:lnTo>
                  <a:pt x="40" y="605"/>
                </a:lnTo>
              </a:path>
            </a:pathLst>
          </a:custGeom>
          <a:noFill/>
          <a:ln w="20638" cap="flat">
            <a:solidFill>
              <a:srgbClr val="53585A"/>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1" name="Freeform 75">
            <a:extLst>
              <a:ext uri="{FF2B5EF4-FFF2-40B4-BE49-F238E27FC236}">
                <a16:creationId xmlns:a16="http://schemas.microsoft.com/office/drawing/2014/main" id="{D7A19BE8-AC24-0121-5402-031057ACAC35}"/>
              </a:ext>
            </a:extLst>
          </p:cNvPr>
          <p:cNvSpPr>
            <a:spLocks noEditPoints="1"/>
          </p:cNvSpPr>
          <p:nvPr/>
        </p:nvSpPr>
        <p:spPr bwMode="auto">
          <a:xfrm>
            <a:off x="9404769" y="3283734"/>
            <a:ext cx="63500" cy="747712"/>
          </a:xfrm>
          <a:custGeom>
            <a:avLst/>
            <a:gdLst>
              <a:gd name="T0" fmla="*/ 0 w 40"/>
              <a:gd name="T1" fmla="*/ 0 h 474"/>
              <a:gd name="T2" fmla="*/ 40 w 40"/>
              <a:gd name="T3" fmla="*/ 0 h 474"/>
              <a:gd name="T4" fmla="*/ 20 w 40"/>
              <a:gd name="T5" fmla="*/ 0 h 474"/>
              <a:gd name="T6" fmla="*/ 20 w 40"/>
              <a:gd name="T7" fmla="*/ 474 h 474"/>
              <a:gd name="T8" fmla="*/ 0 w 40"/>
              <a:gd name="T9" fmla="*/ 474 h 474"/>
              <a:gd name="T10" fmla="*/ 40 w 40"/>
              <a:gd name="T11" fmla="*/ 474 h 474"/>
            </a:gdLst>
            <a:ahLst/>
            <a:cxnLst>
              <a:cxn ang="0">
                <a:pos x="T0" y="T1"/>
              </a:cxn>
              <a:cxn ang="0">
                <a:pos x="T2" y="T3"/>
              </a:cxn>
              <a:cxn ang="0">
                <a:pos x="T4" y="T5"/>
              </a:cxn>
              <a:cxn ang="0">
                <a:pos x="T6" y="T7"/>
              </a:cxn>
              <a:cxn ang="0">
                <a:pos x="T8" y="T9"/>
              </a:cxn>
              <a:cxn ang="0">
                <a:pos x="T10" y="T11"/>
              </a:cxn>
            </a:cxnLst>
            <a:rect l="0" t="0" r="r" b="b"/>
            <a:pathLst>
              <a:path w="40" h="474">
                <a:moveTo>
                  <a:pt x="0" y="0"/>
                </a:moveTo>
                <a:lnTo>
                  <a:pt x="40" y="0"/>
                </a:lnTo>
                <a:moveTo>
                  <a:pt x="20" y="0"/>
                </a:moveTo>
                <a:lnTo>
                  <a:pt x="20" y="474"/>
                </a:lnTo>
                <a:moveTo>
                  <a:pt x="0" y="474"/>
                </a:moveTo>
                <a:lnTo>
                  <a:pt x="40" y="474"/>
                </a:lnTo>
              </a:path>
            </a:pathLst>
          </a:custGeom>
          <a:noFill/>
          <a:ln w="20638" cap="flat">
            <a:solidFill>
              <a:srgbClr val="669BD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2" name="Freeform 76">
            <a:extLst>
              <a:ext uri="{FF2B5EF4-FFF2-40B4-BE49-F238E27FC236}">
                <a16:creationId xmlns:a16="http://schemas.microsoft.com/office/drawing/2014/main" id="{6BEC0811-5D7A-B088-F880-F23D2FC7B9E5}"/>
              </a:ext>
            </a:extLst>
          </p:cNvPr>
          <p:cNvSpPr>
            <a:spLocks noEditPoints="1"/>
          </p:cNvSpPr>
          <p:nvPr/>
        </p:nvSpPr>
        <p:spPr bwMode="auto">
          <a:xfrm>
            <a:off x="10122710" y="1974047"/>
            <a:ext cx="63500" cy="971550"/>
          </a:xfrm>
          <a:custGeom>
            <a:avLst/>
            <a:gdLst>
              <a:gd name="T0" fmla="*/ 0 w 40"/>
              <a:gd name="T1" fmla="*/ 0 h 641"/>
              <a:gd name="T2" fmla="*/ 40 w 40"/>
              <a:gd name="T3" fmla="*/ 0 h 641"/>
              <a:gd name="T4" fmla="*/ 20 w 40"/>
              <a:gd name="T5" fmla="*/ 0 h 641"/>
              <a:gd name="T6" fmla="*/ 20 w 40"/>
              <a:gd name="T7" fmla="*/ 641 h 641"/>
              <a:gd name="T8" fmla="*/ 0 w 40"/>
              <a:gd name="T9" fmla="*/ 641 h 641"/>
              <a:gd name="T10" fmla="*/ 40 w 40"/>
              <a:gd name="T11" fmla="*/ 641 h 641"/>
            </a:gdLst>
            <a:ahLst/>
            <a:cxnLst>
              <a:cxn ang="0">
                <a:pos x="T0" y="T1"/>
              </a:cxn>
              <a:cxn ang="0">
                <a:pos x="T2" y="T3"/>
              </a:cxn>
              <a:cxn ang="0">
                <a:pos x="T4" y="T5"/>
              </a:cxn>
              <a:cxn ang="0">
                <a:pos x="T6" y="T7"/>
              </a:cxn>
              <a:cxn ang="0">
                <a:pos x="T8" y="T9"/>
              </a:cxn>
              <a:cxn ang="0">
                <a:pos x="T10" y="T11"/>
              </a:cxn>
            </a:cxnLst>
            <a:rect l="0" t="0" r="r" b="b"/>
            <a:pathLst>
              <a:path w="40" h="641">
                <a:moveTo>
                  <a:pt x="0" y="0"/>
                </a:moveTo>
                <a:lnTo>
                  <a:pt x="40" y="0"/>
                </a:lnTo>
                <a:moveTo>
                  <a:pt x="20" y="0"/>
                </a:moveTo>
                <a:lnTo>
                  <a:pt x="20" y="641"/>
                </a:lnTo>
                <a:moveTo>
                  <a:pt x="0" y="641"/>
                </a:moveTo>
                <a:lnTo>
                  <a:pt x="40" y="641"/>
                </a:lnTo>
              </a:path>
            </a:pathLst>
          </a:custGeom>
          <a:noFill/>
          <a:ln w="20638" cap="flat">
            <a:solidFill>
              <a:srgbClr val="53585A"/>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3" name="Freeform 77">
            <a:extLst>
              <a:ext uri="{FF2B5EF4-FFF2-40B4-BE49-F238E27FC236}">
                <a16:creationId xmlns:a16="http://schemas.microsoft.com/office/drawing/2014/main" id="{408B34CE-ADA3-37C6-679A-325FDA173BCE}"/>
              </a:ext>
            </a:extLst>
          </p:cNvPr>
          <p:cNvSpPr>
            <a:spLocks noEditPoints="1"/>
          </p:cNvSpPr>
          <p:nvPr/>
        </p:nvSpPr>
        <p:spPr bwMode="auto">
          <a:xfrm>
            <a:off x="10032625" y="2578882"/>
            <a:ext cx="63500" cy="954881"/>
          </a:xfrm>
          <a:custGeom>
            <a:avLst/>
            <a:gdLst>
              <a:gd name="T0" fmla="*/ 0 w 40"/>
              <a:gd name="T1" fmla="*/ 0 h 607"/>
              <a:gd name="T2" fmla="*/ 40 w 40"/>
              <a:gd name="T3" fmla="*/ 0 h 607"/>
              <a:gd name="T4" fmla="*/ 20 w 40"/>
              <a:gd name="T5" fmla="*/ 0 h 607"/>
              <a:gd name="T6" fmla="*/ 20 w 40"/>
              <a:gd name="T7" fmla="*/ 607 h 607"/>
              <a:gd name="T8" fmla="*/ 0 w 40"/>
              <a:gd name="T9" fmla="*/ 607 h 607"/>
              <a:gd name="T10" fmla="*/ 40 w 40"/>
              <a:gd name="T11" fmla="*/ 607 h 607"/>
            </a:gdLst>
            <a:ahLst/>
            <a:cxnLst>
              <a:cxn ang="0">
                <a:pos x="T0" y="T1"/>
              </a:cxn>
              <a:cxn ang="0">
                <a:pos x="T2" y="T3"/>
              </a:cxn>
              <a:cxn ang="0">
                <a:pos x="T4" y="T5"/>
              </a:cxn>
              <a:cxn ang="0">
                <a:pos x="T6" y="T7"/>
              </a:cxn>
              <a:cxn ang="0">
                <a:pos x="T8" y="T9"/>
              </a:cxn>
              <a:cxn ang="0">
                <a:pos x="T10" y="T11"/>
              </a:cxn>
            </a:cxnLst>
            <a:rect l="0" t="0" r="r" b="b"/>
            <a:pathLst>
              <a:path w="40" h="607">
                <a:moveTo>
                  <a:pt x="0" y="0"/>
                </a:moveTo>
                <a:lnTo>
                  <a:pt x="40" y="0"/>
                </a:lnTo>
                <a:moveTo>
                  <a:pt x="20" y="0"/>
                </a:moveTo>
                <a:lnTo>
                  <a:pt x="20" y="607"/>
                </a:lnTo>
                <a:moveTo>
                  <a:pt x="0" y="607"/>
                </a:moveTo>
                <a:lnTo>
                  <a:pt x="40" y="607"/>
                </a:lnTo>
              </a:path>
            </a:pathLst>
          </a:custGeom>
          <a:noFill/>
          <a:ln w="20638" cap="flat">
            <a:solidFill>
              <a:srgbClr val="669BD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4" name="Oval 78">
            <a:extLst>
              <a:ext uri="{FF2B5EF4-FFF2-40B4-BE49-F238E27FC236}">
                <a16:creationId xmlns:a16="http://schemas.microsoft.com/office/drawing/2014/main" id="{A5FEE209-176D-6BDC-6A90-C8A7EE0A8E57}"/>
              </a:ext>
            </a:extLst>
          </p:cNvPr>
          <p:cNvSpPr>
            <a:spLocks noChangeArrowheads="1"/>
          </p:cNvSpPr>
          <p:nvPr/>
        </p:nvSpPr>
        <p:spPr bwMode="auto">
          <a:xfrm>
            <a:off x="9486049" y="2354252"/>
            <a:ext cx="91440" cy="91440"/>
          </a:xfrm>
          <a:prstGeom prst="rect">
            <a:avLst/>
          </a:prstGeom>
          <a:solidFill>
            <a:srgbClr val="53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5" name="Oval 79">
            <a:extLst>
              <a:ext uri="{FF2B5EF4-FFF2-40B4-BE49-F238E27FC236}">
                <a16:creationId xmlns:a16="http://schemas.microsoft.com/office/drawing/2014/main" id="{821B59B6-E838-DFF3-FEEF-E2F785A1AEFD}"/>
              </a:ext>
            </a:extLst>
          </p:cNvPr>
          <p:cNvSpPr>
            <a:spLocks noChangeArrowheads="1"/>
          </p:cNvSpPr>
          <p:nvPr/>
        </p:nvSpPr>
        <p:spPr bwMode="auto">
          <a:xfrm>
            <a:off x="9390799" y="3647297"/>
            <a:ext cx="91440" cy="91440"/>
          </a:xfrm>
          <a:prstGeom prst="rect">
            <a:avLst/>
          </a:prstGeom>
          <a:solidFill>
            <a:srgbClr val="66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6" name="Oval 80">
            <a:extLst>
              <a:ext uri="{FF2B5EF4-FFF2-40B4-BE49-F238E27FC236}">
                <a16:creationId xmlns:a16="http://schemas.microsoft.com/office/drawing/2014/main" id="{0EB12B44-AFBC-E1BF-DCAA-7B04E3F8D031}"/>
              </a:ext>
            </a:extLst>
          </p:cNvPr>
          <p:cNvSpPr>
            <a:spLocks noChangeArrowheads="1"/>
          </p:cNvSpPr>
          <p:nvPr/>
        </p:nvSpPr>
        <p:spPr bwMode="auto">
          <a:xfrm>
            <a:off x="10114699" y="2452675"/>
            <a:ext cx="91440" cy="91440"/>
          </a:xfrm>
          <a:prstGeom prst="rect">
            <a:avLst/>
          </a:prstGeom>
          <a:solidFill>
            <a:srgbClr val="53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7" name="Oval 81">
            <a:extLst>
              <a:ext uri="{FF2B5EF4-FFF2-40B4-BE49-F238E27FC236}">
                <a16:creationId xmlns:a16="http://schemas.microsoft.com/office/drawing/2014/main" id="{A87D11D4-6F25-EDF4-DB52-1E59C0D8027B}"/>
              </a:ext>
            </a:extLst>
          </p:cNvPr>
          <p:cNvSpPr>
            <a:spLocks noChangeArrowheads="1"/>
          </p:cNvSpPr>
          <p:nvPr/>
        </p:nvSpPr>
        <p:spPr bwMode="auto">
          <a:xfrm>
            <a:off x="10018655" y="3055950"/>
            <a:ext cx="91440" cy="91440"/>
          </a:xfrm>
          <a:prstGeom prst="rect">
            <a:avLst/>
          </a:prstGeom>
          <a:solidFill>
            <a:srgbClr val="669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8" name="Rectangle 82">
            <a:extLst>
              <a:ext uri="{FF2B5EF4-FFF2-40B4-BE49-F238E27FC236}">
                <a16:creationId xmlns:a16="http://schemas.microsoft.com/office/drawing/2014/main" id="{4253A670-7926-F9C6-0927-928F4ED8BE49}"/>
              </a:ext>
            </a:extLst>
          </p:cNvPr>
          <p:cNvSpPr>
            <a:spLocks noChangeArrowheads="1"/>
          </p:cNvSpPr>
          <p:nvPr/>
        </p:nvSpPr>
        <p:spPr bwMode="auto">
          <a:xfrm>
            <a:off x="10094443" y="3126947"/>
            <a:ext cx="461665"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1050" b="1" i="0" u="none" strike="noStrike" cap="none" normalizeH="0" baseline="0" dirty="0">
                <a:ln>
                  <a:noFill/>
                </a:ln>
                <a:solidFill>
                  <a:srgbClr val="669BD2"/>
                </a:solidFill>
                <a:effectLst/>
                <a:latin typeface="Arial" panose="020B0604020202020204" pitchFamily="34" charset="0"/>
              </a:rPr>
              <a:t>+18.2%</a:t>
            </a:r>
            <a:endParaRPr kumimoji="0" lang="en-US" altLang="en-US" sz="2800" b="0" i="0" u="none" strike="noStrike" cap="none" normalizeH="0" baseline="0" dirty="0">
              <a:ln>
                <a:noFill/>
              </a:ln>
              <a:solidFill>
                <a:schemeClr val="tx1"/>
              </a:solidFill>
              <a:effectLst/>
              <a:latin typeface="Arial" panose="020B0604020202020204" pitchFamily="34" charset="0"/>
            </a:endParaRPr>
          </a:p>
        </p:txBody>
      </p:sp>
      <p:sp>
        <p:nvSpPr>
          <p:cNvPr id="129" name="Rectangle 83">
            <a:extLst>
              <a:ext uri="{FF2B5EF4-FFF2-40B4-BE49-F238E27FC236}">
                <a16:creationId xmlns:a16="http://schemas.microsoft.com/office/drawing/2014/main" id="{09100A6C-73EE-5B8F-BE75-B7E9CE60F579}"/>
              </a:ext>
            </a:extLst>
          </p:cNvPr>
          <p:cNvSpPr>
            <a:spLocks noChangeArrowheads="1"/>
          </p:cNvSpPr>
          <p:nvPr/>
        </p:nvSpPr>
        <p:spPr bwMode="auto">
          <a:xfrm>
            <a:off x="10226582" y="2361932"/>
            <a:ext cx="383118"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marL="457200">
              <a:defRPr>
                <a:solidFill>
                  <a:schemeClr val="tx1"/>
                </a:solidFill>
                <a:latin typeface="Arial" panose="020B0604020202020204" pitchFamily="34" charset="0"/>
              </a:defRPr>
            </a:lvl2pPr>
            <a:lvl3pPr marL="914400">
              <a:defRPr>
                <a:solidFill>
                  <a:schemeClr val="tx1"/>
                </a:solidFill>
                <a:latin typeface="Arial" panose="020B0604020202020204" pitchFamily="34" charset="0"/>
              </a:defRPr>
            </a:lvl3pPr>
            <a:lvl4pPr marL="1371600">
              <a:defRPr>
                <a:solidFill>
                  <a:schemeClr val="tx1"/>
                </a:solidFill>
                <a:latin typeface="Arial" panose="020B0604020202020204" pitchFamily="34" charset="0"/>
              </a:defRPr>
            </a:lvl4pPr>
            <a:lvl5pPr marL="182880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1050" b="1" i="0" u="none" strike="noStrike" cap="none" normalizeH="0" baseline="0">
                <a:ln>
                  <a:noFill/>
                </a:ln>
                <a:solidFill>
                  <a:srgbClr val="53585A"/>
                </a:solidFill>
                <a:effectLst/>
                <a:latin typeface="Arial" panose="020B0604020202020204" pitchFamily="34" charset="0"/>
              </a:rPr>
              <a:t>–2.9%</a:t>
            </a:r>
            <a:endParaRPr kumimoji="0" lang="en-US" altLang="en-US" sz="2800" b="0" i="0" u="none" strike="noStrike" cap="none" normalizeH="0" baseline="0" dirty="0">
              <a:ln>
                <a:noFill/>
              </a:ln>
              <a:solidFill>
                <a:schemeClr val="tx1"/>
              </a:solidFill>
              <a:effectLst/>
              <a:latin typeface="Arial" panose="020B0604020202020204" pitchFamily="34" charset="0"/>
            </a:endParaRPr>
          </a:p>
        </p:txBody>
      </p:sp>
      <p:sp>
        <p:nvSpPr>
          <p:cNvPr id="131" name="TextBox 130">
            <a:extLst>
              <a:ext uri="{FF2B5EF4-FFF2-40B4-BE49-F238E27FC236}">
                <a16:creationId xmlns:a16="http://schemas.microsoft.com/office/drawing/2014/main" id="{C123C7CB-A2B7-1906-7394-543A819D4AA5}"/>
              </a:ext>
            </a:extLst>
          </p:cNvPr>
          <p:cNvSpPr txBox="1"/>
          <p:nvPr/>
        </p:nvSpPr>
        <p:spPr>
          <a:xfrm>
            <a:off x="3337133" y="4257493"/>
            <a:ext cx="1106781" cy="609322"/>
          </a:xfrm>
          <a:prstGeom prst="roundRect">
            <a:avLst/>
          </a:prstGeom>
          <a:ln>
            <a:noFill/>
          </a:ln>
        </p:spPr>
        <p:txBody>
          <a:bodyPr vert="horz" wrap="square" lIns="91440" tIns="45720" rIns="91440" bIns="45720" rtlCol="0" anchor="ctr">
            <a:noAutofit/>
          </a:bodyPr>
          <a:lstStyle/>
          <a:p>
            <a:pPr algn="ctr">
              <a:spcBef>
                <a:spcPts val="0"/>
              </a:spcBef>
            </a:pPr>
            <a:r>
              <a:rPr lang="en-GB" sz="1050" b="1" noProof="0" dirty="0">
                <a:solidFill>
                  <a:schemeClr val="accent4"/>
                </a:solidFill>
                <a:latin typeface="+mn-lt"/>
              </a:rPr>
              <a:t>–33%</a:t>
            </a:r>
          </a:p>
          <a:p>
            <a:pPr algn="ctr">
              <a:spcBef>
                <a:spcPts val="0"/>
              </a:spcBef>
            </a:pPr>
            <a:r>
              <a:rPr lang="en-GB" sz="1050" noProof="0" dirty="0">
                <a:solidFill>
                  <a:schemeClr val="accent4"/>
                </a:solidFill>
                <a:latin typeface="+mn-lt"/>
              </a:rPr>
              <a:t>(–23%, –41%)</a:t>
            </a:r>
          </a:p>
        </p:txBody>
      </p:sp>
      <p:sp>
        <p:nvSpPr>
          <p:cNvPr id="133" name="TextBox 132">
            <a:extLst>
              <a:ext uri="{FF2B5EF4-FFF2-40B4-BE49-F238E27FC236}">
                <a16:creationId xmlns:a16="http://schemas.microsoft.com/office/drawing/2014/main" id="{11BDF44F-B68B-FFFD-D0DC-344152064296}"/>
              </a:ext>
            </a:extLst>
          </p:cNvPr>
          <p:cNvSpPr txBox="1">
            <a:spLocks/>
          </p:cNvSpPr>
          <p:nvPr/>
        </p:nvSpPr>
        <p:spPr>
          <a:xfrm>
            <a:off x="4961203" y="4257493"/>
            <a:ext cx="1106781" cy="609322"/>
          </a:xfrm>
          <a:prstGeom prst="roundRect">
            <a:avLst/>
          </a:prstGeom>
          <a:ln>
            <a:noFill/>
          </a:ln>
        </p:spPr>
        <p:txBody>
          <a:bodyPr vert="horz" wrap="square" lIns="91440" tIns="45720" rIns="91440" bIns="45720" rtlCol="0" anchor="ctr">
            <a:noAutofit/>
          </a:bodyPr>
          <a:lstStyle/>
          <a:p>
            <a:pPr algn="ctr">
              <a:spcBef>
                <a:spcPts val="0"/>
              </a:spcBef>
            </a:pPr>
            <a:r>
              <a:rPr lang="en-GB" sz="1050" b="1" noProof="0" dirty="0">
                <a:solidFill>
                  <a:schemeClr val="accent4"/>
                </a:solidFill>
                <a:latin typeface="+mn-lt"/>
              </a:rPr>
              <a:t>–36%</a:t>
            </a:r>
          </a:p>
          <a:p>
            <a:pPr algn="ctr">
              <a:spcBef>
                <a:spcPts val="0"/>
              </a:spcBef>
            </a:pPr>
            <a:r>
              <a:rPr lang="en-GB" sz="1050" noProof="0" dirty="0">
                <a:solidFill>
                  <a:schemeClr val="accent4"/>
                </a:solidFill>
                <a:latin typeface="+mn-lt"/>
              </a:rPr>
              <a:t>(–26%, –45%)</a:t>
            </a:r>
          </a:p>
        </p:txBody>
      </p:sp>
      <p:sp>
        <p:nvSpPr>
          <p:cNvPr id="135" name="TextBox 134">
            <a:extLst>
              <a:ext uri="{FF2B5EF4-FFF2-40B4-BE49-F238E27FC236}">
                <a16:creationId xmlns:a16="http://schemas.microsoft.com/office/drawing/2014/main" id="{2C2E2FD2-CBD4-6386-07A0-4A614A86358D}"/>
              </a:ext>
            </a:extLst>
          </p:cNvPr>
          <p:cNvSpPr txBox="1">
            <a:spLocks/>
          </p:cNvSpPr>
          <p:nvPr/>
        </p:nvSpPr>
        <p:spPr>
          <a:xfrm>
            <a:off x="8124440" y="4257493"/>
            <a:ext cx="1190625" cy="609322"/>
          </a:xfrm>
          <a:prstGeom prst="roundRect">
            <a:avLst/>
          </a:prstGeom>
          <a:ln>
            <a:noFill/>
          </a:ln>
        </p:spPr>
        <p:txBody>
          <a:bodyPr vert="horz" wrap="square" lIns="91440" tIns="45720" rIns="91440" bIns="45720" rtlCol="0" anchor="ctr">
            <a:noAutofit/>
          </a:bodyPr>
          <a:lstStyle/>
          <a:p>
            <a:pPr algn="ctr">
              <a:spcBef>
                <a:spcPts val="0"/>
              </a:spcBef>
            </a:pPr>
            <a:r>
              <a:rPr lang="en-GB" sz="1050" b="1" noProof="0" dirty="0">
                <a:solidFill>
                  <a:schemeClr val="accent4"/>
                </a:solidFill>
                <a:latin typeface="+mn-lt"/>
              </a:rPr>
              <a:t>–39%</a:t>
            </a:r>
          </a:p>
          <a:p>
            <a:pPr algn="ctr">
              <a:spcBef>
                <a:spcPts val="0"/>
              </a:spcBef>
            </a:pPr>
            <a:r>
              <a:rPr lang="en-GB" sz="1050" noProof="0" dirty="0">
                <a:solidFill>
                  <a:schemeClr val="accent4"/>
                </a:solidFill>
                <a:latin typeface="+mn-lt"/>
              </a:rPr>
              <a:t>(– 27%, – 50%)</a:t>
            </a:r>
          </a:p>
        </p:txBody>
      </p:sp>
      <p:sp>
        <p:nvSpPr>
          <p:cNvPr id="137" name="TextBox 4">
            <a:extLst>
              <a:ext uri="{FF2B5EF4-FFF2-40B4-BE49-F238E27FC236}">
                <a16:creationId xmlns:a16="http://schemas.microsoft.com/office/drawing/2014/main" id="{BA6012A3-E39D-6C97-A514-4D263193B736}"/>
              </a:ext>
            </a:extLst>
          </p:cNvPr>
          <p:cNvSpPr txBox="1"/>
          <p:nvPr/>
        </p:nvSpPr>
        <p:spPr>
          <a:xfrm>
            <a:off x="2098069" y="4159205"/>
            <a:ext cx="1555233" cy="787030"/>
          </a:xfrm>
          <a:prstGeom prst="rect">
            <a:avLst/>
          </a:prstGeom>
          <a:noFill/>
          <a:ln w="19050"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609585" rtl="0" eaLnBrk="0" fontAlgn="base" latinLnBrk="0" hangingPunct="0">
              <a:lnSpc>
                <a:spcPct val="100000"/>
              </a:lnSpc>
              <a:spcBef>
                <a:spcPct val="0"/>
              </a:spcBef>
              <a:spcAft>
                <a:spcPct val="0"/>
              </a:spcAft>
              <a:buClrTx/>
              <a:buSzTx/>
              <a:buFontTx/>
              <a:buNone/>
              <a:tabLst/>
              <a:defRPr/>
            </a:pPr>
            <a:r>
              <a:rPr kumimoji="0" lang="en-GB" sz="1050" b="1" i="0" u="none" strike="noStrike" kern="1200" cap="none" spc="0" normalizeH="0" baseline="0" noProof="0" dirty="0">
                <a:ln>
                  <a:noFill/>
                </a:ln>
                <a:solidFill>
                  <a:schemeClr val="accent4"/>
                </a:solidFill>
                <a:effectLst/>
                <a:uLnTx/>
                <a:uFillTx/>
                <a:latin typeface="Arial" panose="020B0604020202020204"/>
                <a:ea typeface="+mn-ea"/>
                <a:cs typeface="Times New Roman" panose="02020603050405020304" pitchFamily="18" charset="0"/>
              </a:rPr>
              <a:t>Treatment </a:t>
            </a:r>
            <a:br>
              <a:rPr kumimoji="0" lang="en-GB" sz="1050" b="1" i="0" u="none" strike="noStrike" kern="1200" cap="none" spc="0" normalizeH="0" baseline="0" noProof="0" dirty="0">
                <a:ln>
                  <a:noFill/>
                </a:ln>
                <a:solidFill>
                  <a:schemeClr val="accent4"/>
                </a:solidFill>
                <a:effectLst/>
                <a:uLnTx/>
                <a:uFillTx/>
                <a:latin typeface="Arial" panose="020B0604020202020204"/>
                <a:ea typeface="+mn-ea"/>
                <a:cs typeface="Times New Roman" panose="02020603050405020304" pitchFamily="18" charset="0"/>
              </a:rPr>
            </a:br>
            <a:r>
              <a:rPr lang="en-GB" sz="1050" b="1" noProof="0" dirty="0">
                <a:solidFill>
                  <a:schemeClr val="accent4"/>
                </a:solidFill>
                <a:latin typeface="Arial" panose="020B0604020202020204"/>
                <a:cs typeface="Times New Roman" panose="02020603050405020304" pitchFamily="18" charset="0"/>
              </a:rPr>
              <a:t>d</a:t>
            </a:r>
            <a:r>
              <a:rPr kumimoji="0" lang="en-GB" sz="1050" b="1" i="0" u="none" strike="noStrike" kern="1200" cap="none" spc="0" normalizeH="0" baseline="0" noProof="0" dirty="0">
                <a:ln>
                  <a:noFill/>
                </a:ln>
                <a:solidFill>
                  <a:schemeClr val="accent4"/>
                </a:solidFill>
                <a:effectLst/>
                <a:uLnTx/>
                <a:uFillTx/>
                <a:latin typeface="Arial" panose="020B0604020202020204"/>
                <a:ea typeface="+mn-ea"/>
                <a:cs typeface="Times New Roman" panose="02020603050405020304" pitchFamily="18" charset="0"/>
              </a:rPr>
              <a:t>ifference, % </a:t>
            </a:r>
            <a:br>
              <a:rPr kumimoji="0" lang="en-GB" sz="1050" b="1" i="0" u="none" strike="noStrike" kern="1200" cap="none" spc="0" normalizeH="0" baseline="0" noProof="0" dirty="0">
                <a:ln>
                  <a:noFill/>
                </a:ln>
                <a:solidFill>
                  <a:schemeClr val="accent4"/>
                </a:solidFill>
                <a:effectLst/>
                <a:uLnTx/>
                <a:uFillTx/>
                <a:latin typeface="Arial" panose="020B0604020202020204"/>
                <a:ea typeface="+mn-ea"/>
                <a:cs typeface="Times New Roman" panose="02020603050405020304" pitchFamily="18" charset="0"/>
              </a:rPr>
            </a:br>
            <a:r>
              <a:rPr kumimoji="0" lang="en-GB" sz="1050" b="1" i="0" u="none" strike="noStrike" kern="1200" cap="none" spc="0" normalizeH="0" baseline="0" noProof="0" dirty="0">
                <a:ln>
                  <a:noFill/>
                </a:ln>
                <a:solidFill>
                  <a:schemeClr val="accent4"/>
                </a:solidFill>
                <a:effectLst/>
                <a:uLnTx/>
                <a:uFillTx/>
                <a:latin typeface="Arial" panose="020B0604020202020204"/>
                <a:ea typeface="+mn-ea"/>
                <a:cs typeface="Times New Roman" panose="02020603050405020304" pitchFamily="18" charset="0"/>
              </a:rPr>
              <a:t>(95% CI)</a:t>
            </a:r>
            <a:endParaRPr lang="en-GB" sz="1050" b="1" noProof="0" dirty="0">
              <a:solidFill>
                <a:schemeClr val="accent4"/>
              </a:solidFill>
            </a:endParaRPr>
          </a:p>
        </p:txBody>
      </p:sp>
      <p:sp>
        <p:nvSpPr>
          <p:cNvPr id="139" name="TextBox 138">
            <a:extLst>
              <a:ext uri="{FF2B5EF4-FFF2-40B4-BE49-F238E27FC236}">
                <a16:creationId xmlns:a16="http://schemas.microsoft.com/office/drawing/2014/main" id="{26989F28-83B2-EF8C-2813-5F2911F20918}"/>
              </a:ext>
            </a:extLst>
          </p:cNvPr>
          <p:cNvSpPr txBox="1"/>
          <p:nvPr/>
        </p:nvSpPr>
        <p:spPr>
          <a:xfrm>
            <a:off x="2376357" y="1828812"/>
            <a:ext cx="2882041" cy="647665"/>
          </a:xfrm>
          <a:prstGeom prst="rect">
            <a:avLst/>
          </a:prstGeom>
          <a:noFill/>
          <a:ln w="28575">
            <a:solidFill>
              <a:schemeClr val="accent3"/>
            </a:solidFill>
          </a:ln>
        </p:spPr>
        <p:txBody>
          <a:bodyPr vert="horz" wrap="square" lIns="91440" tIns="45720" rIns="91440" bIns="45720" rtlCol="0">
            <a:noAutofit/>
          </a:bodyPr>
          <a:lstStyle/>
          <a:p>
            <a:pPr>
              <a:spcBef>
                <a:spcPts val="0"/>
              </a:spcBef>
            </a:pPr>
            <a:r>
              <a:rPr lang="en-GB" sz="1100" b="1" noProof="0" dirty="0">
                <a:latin typeface="+mn-lt"/>
              </a:rPr>
              <a:t>Median UACR, mg/g </a:t>
            </a:r>
            <a:r>
              <a:rPr lang="en-GB" sz="1100" b="1" dirty="0">
                <a:latin typeface="+mn-lt"/>
              </a:rPr>
              <a:t>(Q1, Q3) at baseline</a:t>
            </a:r>
            <a:endParaRPr lang="en-GB" sz="1100" b="1" noProof="0" dirty="0">
              <a:latin typeface="+mn-lt"/>
            </a:endParaRPr>
          </a:p>
          <a:p>
            <a:pPr>
              <a:spcBef>
                <a:spcPts val="0"/>
              </a:spcBef>
            </a:pPr>
            <a:r>
              <a:rPr lang="en-GB" sz="1100" noProof="0" dirty="0">
                <a:solidFill>
                  <a:schemeClr val="accent1"/>
                </a:solidFill>
                <a:latin typeface="+mn-lt"/>
              </a:rPr>
              <a:t>Finerenone: </a:t>
            </a:r>
            <a:r>
              <a:rPr lang="en-GB" sz="1100" b="1" noProof="0" dirty="0">
                <a:solidFill>
                  <a:schemeClr val="accent1"/>
                </a:solidFill>
                <a:latin typeface="+mn-lt"/>
              </a:rPr>
              <a:t>777.6 (552.8, 1230.7)</a:t>
            </a:r>
            <a:br>
              <a:rPr lang="en-GB" sz="1100" noProof="0" dirty="0">
                <a:latin typeface="+mn-lt"/>
              </a:rPr>
            </a:br>
            <a:r>
              <a:rPr lang="en-GB" sz="1100" noProof="0" dirty="0">
                <a:latin typeface="+mn-lt"/>
              </a:rPr>
              <a:t>Placebo: </a:t>
            </a:r>
            <a:r>
              <a:rPr lang="en-GB" sz="1100" b="1" noProof="0" dirty="0">
                <a:latin typeface="+mn-lt"/>
              </a:rPr>
              <a:t>843.6 (575.3, 1266.2)</a:t>
            </a:r>
            <a:endParaRPr lang="en-GB" sz="1100" noProof="0" dirty="0">
              <a:latin typeface="+mn-lt"/>
            </a:endParaRPr>
          </a:p>
        </p:txBody>
      </p:sp>
      <p:sp>
        <p:nvSpPr>
          <p:cNvPr id="148" name="TextBox 147">
            <a:extLst>
              <a:ext uri="{FF2B5EF4-FFF2-40B4-BE49-F238E27FC236}">
                <a16:creationId xmlns:a16="http://schemas.microsoft.com/office/drawing/2014/main" id="{5A6584C6-BA62-4B19-2933-3E96A021F662}"/>
              </a:ext>
            </a:extLst>
          </p:cNvPr>
          <p:cNvSpPr txBox="1"/>
          <p:nvPr/>
        </p:nvSpPr>
        <p:spPr>
          <a:xfrm>
            <a:off x="3676618" y="5465460"/>
            <a:ext cx="439544" cy="276999"/>
          </a:xfrm>
          <a:prstGeom prst="rect">
            <a:avLst/>
          </a:prstGeom>
          <a:noFill/>
        </p:spPr>
        <p:txBody>
          <a:bodyPr vert="horz" wrap="none" lIns="91440" tIns="45720" rIns="91440" bIns="45720" rtlCol="0" anchor="b">
            <a:spAutoFit/>
          </a:bodyPr>
          <a:lstStyle>
            <a:defPPr>
              <a:defRPr lang="en-US"/>
            </a:defPPr>
            <a:lvl1pPr>
              <a:spcBef>
                <a:spcPts val="600"/>
              </a:spcBef>
              <a:defRPr sz="1200" spc="0" baseline="0">
                <a:ln/>
                <a:solidFill>
                  <a:schemeClr val="accent1"/>
                </a:solidFill>
                <a:latin typeface="Arial"/>
                <a:cs typeface="Arial"/>
                <a:rtl val="0"/>
              </a:defRPr>
            </a:lvl1pPr>
          </a:lstStyle>
          <a:p>
            <a:r>
              <a:rPr lang="en-GB" dirty="0">
                <a:sym typeface="Arial"/>
              </a:rPr>
              <a:t>226</a:t>
            </a:r>
          </a:p>
        </p:txBody>
      </p:sp>
      <p:sp>
        <p:nvSpPr>
          <p:cNvPr id="150" name="TextBox 149">
            <a:extLst>
              <a:ext uri="{FF2B5EF4-FFF2-40B4-BE49-F238E27FC236}">
                <a16:creationId xmlns:a16="http://schemas.microsoft.com/office/drawing/2014/main" id="{E4F0104F-BE7E-17A7-4E00-39B27E50935E}"/>
              </a:ext>
            </a:extLst>
          </p:cNvPr>
          <p:cNvSpPr txBox="1"/>
          <p:nvPr/>
        </p:nvSpPr>
        <p:spPr>
          <a:xfrm>
            <a:off x="9913837" y="5465460"/>
            <a:ext cx="439544" cy="276999"/>
          </a:xfrm>
          <a:prstGeom prst="rect">
            <a:avLst/>
          </a:prstGeom>
          <a:noFill/>
        </p:spPr>
        <p:txBody>
          <a:bodyPr vert="horz" wrap="none" lIns="91440" tIns="45720" rIns="91440" bIns="45720" rtlCol="0" anchor="b">
            <a:spAutoFit/>
          </a:bodyPr>
          <a:lstStyle>
            <a:defPPr>
              <a:defRPr lang="en-US"/>
            </a:defPPr>
            <a:lvl1pPr>
              <a:spcBef>
                <a:spcPts val="600"/>
              </a:spcBef>
              <a:defRPr sz="1200" spc="0" baseline="0">
                <a:ln/>
                <a:solidFill>
                  <a:schemeClr val="accent1"/>
                </a:solidFill>
                <a:latin typeface="Arial"/>
                <a:cs typeface="Arial"/>
                <a:rtl val="0"/>
              </a:defRPr>
            </a:lvl1pPr>
          </a:lstStyle>
          <a:p>
            <a:r>
              <a:rPr lang="en-GB" dirty="0">
                <a:sym typeface="Arial"/>
              </a:rPr>
              <a:t>174</a:t>
            </a:r>
          </a:p>
        </p:txBody>
      </p:sp>
      <p:sp>
        <p:nvSpPr>
          <p:cNvPr id="152" name="TextBox 151">
            <a:extLst>
              <a:ext uri="{FF2B5EF4-FFF2-40B4-BE49-F238E27FC236}">
                <a16:creationId xmlns:a16="http://schemas.microsoft.com/office/drawing/2014/main" id="{90CB3077-0312-757D-F09E-73EC0D9C8888}"/>
              </a:ext>
            </a:extLst>
          </p:cNvPr>
          <p:cNvSpPr txBox="1"/>
          <p:nvPr/>
        </p:nvSpPr>
        <p:spPr>
          <a:xfrm>
            <a:off x="9268831" y="5465460"/>
            <a:ext cx="439544" cy="276999"/>
          </a:xfrm>
          <a:prstGeom prst="rect">
            <a:avLst/>
          </a:prstGeom>
          <a:noFill/>
        </p:spPr>
        <p:txBody>
          <a:bodyPr vert="horz" wrap="none" lIns="91440" tIns="45720" rIns="91440" bIns="45720" rtlCol="0" anchor="b">
            <a:spAutoFit/>
          </a:bodyPr>
          <a:lstStyle>
            <a:defPPr>
              <a:defRPr lang="en-US"/>
            </a:defPPr>
            <a:lvl1pPr>
              <a:spcBef>
                <a:spcPts val="600"/>
              </a:spcBef>
              <a:defRPr sz="1200" spc="0" baseline="0">
                <a:ln/>
                <a:solidFill>
                  <a:schemeClr val="accent1"/>
                </a:solidFill>
                <a:latin typeface="Arial"/>
                <a:cs typeface="Arial"/>
                <a:rtl val="0"/>
              </a:defRPr>
            </a:lvl1pPr>
          </a:lstStyle>
          <a:p>
            <a:r>
              <a:rPr lang="en-GB" dirty="0">
                <a:sym typeface="Arial"/>
              </a:rPr>
              <a:t>183</a:t>
            </a:r>
          </a:p>
        </p:txBody>
      </p:sp>
      <p:sp>
        <p:nvSpPr>
          <p:cNvPr id="154" name="TextBox 153">
            <a:extLst>
              <a:ext uri="{FF2B5EF4-FFF2-40B4-BE49-F238E27FC236}">
                <a16:creationId xmlns:a16="http://schemas.microsoft.com/office/drawing/2014/main" id="{B3B6DFD6-B337-B986-ECCD-0831E96601FA}"/>
              </a:ext>
            </a:extLst>
          </p:cNvPr>
          <p:cNvSpPr txBox="1"/>
          <p:nvPr/>
        </p:nvSpPr>
        <p:spPr>
          <a:xfrm>
            <a:off x="2860472" y="5465460"/>
            <a:ext cx="439544" cy="276999"/>
          </a:xfrm>
          <a:prstGeom prst="rect">
            <a:avLst/>
          </a:prstGeom>
          <a:noFill/>
        </p:spPr>
        <p:txBody>
          <a:bodyPr vert="horz" wrap="none" lIns="91440" tIns="45720" rIns="91440" bIns="45720" rtlCol="0" anchor="b">
            <a:spAutoFit/>
          </a:bodyPr>
          <a:lstStyle>
            <a:defPPr>
              <a:defRPr lang="en-US"/>
            </a:defPPr>
            <a:lvl1pPr>
              <a:spcBef>
                <a:spcPts val="600"/>
              </a:spcBef>
              <a:defRPr sz="1200" spc="0" baseline="0">
                <a:ln/>
                <a:solidFill>
                  <a:schemeClr val="accent1"/>
                </a:solidFill>
                <a:latin typeface="Arial"/>
                <a:cs typeface="Arial"/>
                <a:rtl val="0"/>
              </a:defRPr>
            </a:lvl1pPr>
          </a:lstStyle>
          <a:p>
            <a:r>
              <a:rPr lang="en-GB" dirty="0">
                <a:sym typeface="Arial"/>
              </a:rPr>
              <a:t>231</a:t>
            </a:r>
          </a:p>
        </p:txBody>
      </p:sp>
      <p:sp>
        <p:nvSpPr>
          <p:cNvPr id="156" name="TextBox 155">
            <a:extLst>
              <a:ext uri="{FF2B5EF4-FFF2-40B4-BE49-F238E27FC236}">
                <a16:creationId xmlns:a16="http://schemas.microsoft.com/office/drawing/2014/main" id="{37F566F8-D965-30ED-5E79-0CAF44D98E47}"/>
              </a:ext>
            </a:extLst>
          </p:cNvPr>
          <p:cNvSpPr txBox="1"/>
          <p:nvPr/>
        </p:nvSpPr>
        <p:spPr>
          <a:xfrm>
            <a:off x="8464719" y="5465460"/>
            <a:ext cx="439544" cy="276999"/>
          </a:xfrm>
          <a:prstGeom prst="rect">
            <a:avLst/>
          </a:prstGeom>
          <a:noFill/>
        </p:spPr>
        <p:txBody>
          <a:bodyPr vert="horz" wrap="none" lIns="91440" tIns="45720" rIns="91440" bIns="45720" rtlCol="0" anchor="b">
            <a:spAutoFit/>
          </a:bodyPr>
          <a:lstStyle>
            <a:defPPr>
              <a:defRPr lang="en-US"/>
            </a:defPPr>
            <a:lvl1pPr>
              <a:spcBef>
                <a:spcPts val="600"/>
              </a:spcBef>
              <a:defRPr sz="1200" spc="0" baseline="0">
                <a:ln/>
                <a:solidFill>
                  <a:schemeClr val="accent1"/>
                </a:solidFill>
                <a:latin typeface="Arial"/>
                <a:cs typeface="Arial"/>
                <a:rtl val="0"/>
              </a:defRPr>
            </a:lvl1pPr>
          </a:lstStyle>
          <a:p>
            <a:r>
              <a:rPr lang="en-GB" dirty="0">
                <a:sym typeface="Arial"/>
              </a:rPr>
              <a:t>208</a:t>
            </a:r>
          </a:p>
        </p:txBody>
      </p:sp>
      <p:sp>
        <p:nvSpPr>
          <p:cNvPr id="158" name="TextBox 157">
            <a:extLst>
              <a:ext uri="{FF2B5EF4-FFF2-40B4-BE49-F238E27FC236}">
                <a16:creationId xmlns:a16="http://schemas.microsoft.com/office/drawing/2014/main" id="{8146A570-1265-8D2D-0847-8FC695EF6351}"/>
              </a:ext>
            </a:extLst>
          </p:cNvPr>
          <p:cNvSpPr txBox="1"/>
          <p:nvPr/>
        </p:nvSpPr>
        <p:spPr>
          <a:xfrm>
            <a:off x="2322740" y="5465460"/>
            <a:ext cx="439544" cy="276999"/>
          </a:xfrm>
          <a:prstGeom prst="rect">
            <a:avLst/>
          </a:prstGeom>
          <a:noFill/>
        </p:spPr>
        <p:txBody>
          <a:bodyPr vert="horz" wrap="none" lIns="91440" tIns="45720" rIns="91440" bIns="45720" rtlCol="0" anchor="b">
            <a:spAutoFit/>
          </a:bodyPr>
          <a:lstStyle>
            <a:defPPr>
              <a:defRPr lang="en-US"/>
            </a:defPPr>
            <a:lvl1pPr>
              <a:spcBef>
                <a:spcPts val="600"/>
              </a:spcBef>
              <a:defRPr sz="1200" spc="0" baseline="0">
                <a:ln/>
                <a:solidFill>
                  <a:schemeClr val="accent1"/>
                </a:solidFill>
                <a:latin typeface="Arial"/>
                <a:cs typeface="Arial"/>
                <a:rtl val="0"/>
              </a:defRPr>
            </a:lvl1pPr>
          </a:lstStyle>
          <a:p>
            <a:r>
              <a:rPr lang="en-GB" dirty="0">
                <a:sym typeface="Arial"/>
              </a:rPr>
              <a:t>230</a:t>
            </a:r>
          </a:p>
        </p:txBody>
      </p:sp>
      <p:sp>
        <p:nvSpPr>
          <p:cNvPr id="160" name="TextBox 159">
            <a:extLst>
              <a:ext uri="{FF2B5EF4-FFF2-40B4-BE49-F238E27FC236}">
                <a16:creationId xmlns:a16="http://schemas.microsoft.com/office/drawing/2014/main" id="{C0456B19-1540-BDA5-DA99-7891C6FE5A17}"/>
              </a:ext>
            </a:extLst>
          </p:cNvPr>
          <p:cNvSpPr txBox="1"/>
          <p:nvPr/>
        </p:nvSpPr>
        <p:spPr>
          <a:xfrm>
            <a:off x="5266329" y="5465460"/>
            <a:ext cx="439544" cy="276999"/>
          </a:xfrm>
          <a:prstGeom prst="rect">
            <a:avLst/>
          </a:prstGeom>
          <a:noFill/>
        </p:spPr>
        <p:txBody>
          <a:bodyPr vert="horz" wrap="none" lIns="91440" tIns="45720" rIns="91440" bIns="45720" rtlCol="0" anchor="b">
            <a:spAutoFit/>
          </a:bodyPr>
          <a:lstStyle>
            <a:defPPr>
              <a:defRPr lang="en-US"/>
            </a:defPPr>
            <a:lvl1pPr>
              <a:spcBef>
                <a:spcPts val="600"/>
              </a:spcBef>
              <a:defRPr sz="1200" spc="0" baseline="0">
                <a:ln/>
                <a:solidFill>
                  <a:schemeClr val="accent1"/>
                </a:solidFill>
                <a:latin typeface="Arial"/>
                <a:cs typeface="Arial"/>
                <a:rtl val="0"/>
              </a:defRPr>
            </a:lvl1pPr>
          </a:lstStyle>
          <a:p>
            <a:r>
              <a:rPr lang="en-GB" dirty="0">
                <a:sym typeface="Arial"/>
              </a:rPr>
              <a:t>218</a:t>
            </a:r>
          </a:p>
        </p:txBody>
      </p:sp>
      <p:sp>
        <p:nvSpPr>
          <p:cNvPr id="162" name="TextBox 161">
            <a:extLst>
              <a:ext uri="{FF2B5EF4-FFF2-40B4-BE49-F238E27FC236}">
                <a16:creationId xmlns:a16="http://schemas.microsoft.com/office/drawing/2014/main" id="{EA875112-50F8-E4A7-5D0B-23039BFC1EF0}"/>
              </a:ext>
            </a:extLst>
          </p:cNvPr>
          <p:cNvSpPr txBox="1"/>
          <p:nvPr/>
        </p:nvSpPr>
        <p:spPr>
          <a:xfrm>
            <a:off x="1889736" y="5465460"/>
            <a:ext cx="439544" cy="276999"/>
          </a:xfrm>
          <a:prstGeom prst="rect">
            <a:avLst/>
          </a:prstGeom>
          <a:noFill/>
        </p:spPr>
        <p:txBody>
          <a:bodyPr vert="horz" wrap="none" lIns="91440" tIns="45720" rIns="91440" bIns="45720" rtlCol="0" anchor="b">
            <a:spAutoFit/>
          </a:bodyPr>
          <a:lstStyle>
            <a:defPPr>
              <a:defRPr lang="en-US"/>
            </a:defPPr>
            <a:lvl1pPr>
              <a:spcBef>
                <a:spcPts val="600"/>
              </a:spcBef>
              <a:defRPr sz="1200" spc="0" baseline="0">
                <a:ln/>
                <a:solidFill>
                  <a:schemeClr val="accent1"/>
                </a:solidFill>
                <a:latin typeface="Arial"/>
                <a:cs typeface="Arial"/>
                <a:rtl val="0"/>
              </a:defRPr>
            </a:lvl1pPr>
          </a:lstStyle>
          <a:p>
            <a:r>
              <a:rPr lang="en-GB" dirty="0">
                <a:sym typeface="Arial"/>
              </a:rPr>
              <a:t>234</a:t>
            </a:r>
          </a:p>
        </p:txBody>
      </p:sp>
      <p:sp>
        <p:nvSpPr>
          <p:cNvPr id="168" name="TextBox 167">
            <a:extLst>
              <a:ext uri="{FF2B5EF4-FFF2-40B4-BE49-F238E27FC236}">
                <a16:creationId xmlns:a16="http://schemas.microsoft.com/office/drawing/2014/main" id="{148D9B9F-21CF-9637-7A9F-65BA785DC7E1}"/>
              </a:ext>
            </a:extLst>
          </p:cNvPr>
          <p:cNvSpPr txBox="1"/>
          <p:nvPr/>
        </p:nvSpPr>
        <p:spPr>
          <a:xfrm>
            <a:off x="3676618" y="5686194"/>
            <a:ext cx="439544" cy="276999"/>
          </a:xfrm>
          <a:prstGeom prst="rect">
            <a:avLst/>
          </a:prstGeom>
          <a:noFill/>
        </p:spPr>
        <p:txBody>
          <a:bodyPr vert="horz" wrap="none" lIns="91440" tIns="45720" rIns="91440" bIns="45720" rtlCol="0" anchor="b">
            <a:spAutoFit/>
          </a:bodyPr>
          <a:lstStyle>
            <a:defPPr>
              <a:defRPr lang="en-US"/>
            </a:defPPr>
            <a:lvl1pPr>
              <a:spcBef>
                <a:spcPts val="600"/>
              </a:spcBef>
              <a:defRPr sz="1200">
                <a:ln/>
                <a:solidFill>
                  <a:srgbClr val="53585A"/>
                </a:solidFill>
                <a:latin typeface="Arial"/>
                <a:cs typeface="Arial"/>
                <a:rtl val="0"/>
              </a:defRPr>
            </a:lvl1pPr>
          </a:lstStyle>
          <a:p>
            <a:r>
              <a:rPr lang="en-GB" dirty="0">
                <a:sym typeface="Arial"/>
              </a:rPr>
              <a:t>217</a:t>
            </a:r>
          </a:p>
        </p:txBody>
      </p:sp>
      <p:sp>
        <p:nvSpPr>
          <p:cNvPr id="170" name="TextBox 169">
            <a:extLst>
              <a:ext uri="{FF2B5EF4-FFF2-40B4-BE49-F238E27FC236}">
                <a16:creationId xmlns:a16="http://schemas.microsoft.com/office/drawing/2014/main" id="{9B7F5681-81B7-1464-93B3-580B8FA08C4F}"/>
              </a:ext>
            </a:extLst>
          </p:cNvPr>
          <p:cNvSpPr txBox="1"/>
          <p:nvPr/>
        </p:nvSpPr>
        <p:spPr>
          <a:xfrm>
            <a:off x="9913837" y="5686194"/>
            <a:ext cx="439544" cy="276999"/>
          </a:xfrm>
          <a:prstGeom prst="rect">
            <a:avLst/>
          </a:prstGeom>
          <a:noFill/>
        </p:spPr>
        <p:txBody>
          <a:bodyPr vert="horz" wrap="none" lIns="91440" tIns="45720" rIns="91440" bIns="45720" rtlCol="0" anchor="b">
            <a:spAutoFit/>
          </a:bodyPr>
          <a:lstStyle>
            <a:defPPr>
              <a:defRPr lang="en-US"/>
            </a:defPPr>
            <a:lvl1pPr>
              <a:spcBef>
                <a:spcPts val="600"/>
              </a:spcBef>
              <a:defRPr sz="1200">
                <a:ln/>
                <a:solidFill>
                  <a:srgbClr val="53585A"/>
                </a:solidFill>
                <a:latin typeface="Arial"/>
                <a:cs typeface="Arial"/>
                <a:rtl val="0"/>
              </a:defRPr>
            </a:lvl1pPr>
          </a:lstStyle>
          <a:p>
            <a:r>
              <a:rPr lang="en-GB" dirty="0">
                <a:sym typeface="Arial"/>
              </a:rPr>
              <a:t>167</a:t>
            </a:r>
          </a:p>
        </p:txBody>
      </p:sp>
      <p:sp>
        <p:nvSpPr>
          <p:cNvPr id="172" name="TextBox 171">
            <a:extLst>
              <a:ext uri="{FF2B5EF4-FFF2-40B4-BE49-F238E27FC236}">
                <a16:creationId xmlns:a16="http://schemas.microsoft.com/office/drawing/2014/main" id="{CE17A6E8-A9FC-613A-7300-3B1822E99D0A}"/>
              </a:ext>
            </a:extLst>
          </p:cNvPr>
          <p:cNvSpPr txBox="1"/>
          <p:nvPr/>
        </p:nvSpPr>
        <p:spPr>
          <a:xfrm>
            <a:off x="9268831" y="5686194"/>
            <a:ext cx="439544" cy="276999"/>
          </a:xfrm>
          <a:prstGeom prst="rect">
            <a:avLst/>
          </a:prstGeom>
          <a:noFill/>
        </p:spPr>
        <p:txBody>
          <a:bodyPr vert="horz" wrap="none" lIns="91440" tIns="45720" rIns="91440" bIns="45720" rtlCol="0" anchor="b">
            <a:spAutoFit/>
          </a:bodyPr>
          <a:lstStyle>
            <a:defPPr>
              <a:defRPr lang="en-US"/>
            </a:defPPr>
            <a:lvl1pPr>
              <a:spcBef>
                <a:spcPts val="600"/>
              </a:spcBef>
              <a:defRPr sz="1200">
                <a:ln/>
                <a:solidFill>
                  <a:srgbClr val="53585A"/>
                </a:solidFill>
                <a:latin typeface="Arial"/>
                <a:cs typeface="Arial"/>
                <a:rtl val="0"/>
              </a:defRPr>
            </a:lvl1pPr>
          </a:lstStyle>
          <a:p>
            <a:r>
              <a:rPr lang="en-GB" dirty="0">
                <a:sym typeface="Arial"/>
              </a:rPr>
              <a:t>170</a:t>
            </a:r>
          </a:p>
        </p:txBody>
      </p:sp>
      <p:sp>
        <p:nvSpPr>
          <p:cNvPr id="174" name="TextBox 173">
            <a:extLst>
              <a:ext uri="{FF2B5EF4-FFF2-40B4-BE49-F238E27FC236}">
                <a16:creationId xmlns:a16="http://schemas.microsoft.com/office/drawing/2014/main" id="{A4F3BF53-D6B1-E534-7C07-F45FE1407612}"/>
              </a:ext>
            </a:extLst>
          </p:cNvPr>
          <p:cNvSpPr txBox="1"/>
          <p:nvPr/>
        </p:nvSpPr>
        <p:spPr>
          <a:xfrm>
            <a:off x="2860472" y="5686194"/>
            <a:ext cx="439544" cy="276999"/>
          </a:xfrm>
          <a:prstGeom prst="rect">
            <a:avLst/>
          </a:prstGeom>
          <a:noFill/>
        </p:spPr>
        <p:txBody>
          <a:bodyPr vert="horz" wrap="none" lIns="91440" tIns="45720" rIns="91440" bIns="45720" rtlCol="0" anchor="b">
            <a:spAutoFit/>
          </a:bodyPr>
          <a:lstStyle>
            <a:defPPr>
              <a:defRPr lang="en-US"/>
            </a:defPPr>
            <a:lvl1pPr>
              <a:spcBef>
                <a:spcPts val="600"/>
              </a:spcBef>
              <a:defRPr sz="1200">
                <a:ln/>
                <a:solidFill>
                  <a:srgbClr val="53585A"/>
                </a:solidFill>
                <a:latin typeface="Arial"/>
                <a:cs typeface="Arial"/>
                <a:rtl val="0"/>
              </a:defRPr>
            </a:lvl1pPr>
          </a:lstStyle>
          <a:p>
            <a:r>
              <a:rPr lang="en-GB" dirty="0">
                <a:sym typeface="Arial"/>
              </a:rPr>
              <a:t>218</a:t>
            </a:r>
          </a:p>
        </p:txBody>
      </p:sp>
      <p:sp>
        <p:nvSpPr>
          <p:cNvPr id="176" name="TextBox 175">
            <a:extLst>
              <a:ext uri="{FF2B5EF4-FFF2-40B4-BE49-F238E27FC236}">
                <a16:creationId xmlns:a16="http://schemas.microsoft.com/office/drawing/2014/main" id="{1A458161-1198-7442-DE95-03766F806598}"/>
              </a:ext>
            </a:extLst>
          </p:cNvPr>
          <p:cNvSpPr txBox="1"/>
          <p:nvPr/>
        </p:nvSpPr>
        <p:spPr>
          <a:xfrm>
            <a:off x="8464719" y="5686194"/>
            <a:ext cx="439544" cy="276999"/>
          </a:xfrm>
          <a:prstGeom prst="rect">
            <a:avLst/>
          </a:prstGeom>
          <a:noFill/>
        </p:spPr>
        <p:txBody>
          <a:bodyPr vert="horz" wrap="none" lIns="91440" tIns="45720" rIns="91440" bIns="45720" rtlCol="0" anchor="b">
            <a:spAutoFit/>
          </a:bodyPr>
          <a:lstStyle>
            <a:defPPr>
              <a:defRPr lang="en-US"/>
            </a:defPPr>
            <a:lvl1pPr>
              <a:spcBef>
                <a:spcPts val="600"/>
              </a:spcBef>
              <a:defRPr sz="1200">
                <a:ln/>
                <a:solidFill>
                  <a:srgbClr val="53585A"/>
                </a:solidFill>
                <a:latin typeface="Arial"/>
                <a:cs typeface="Arial"/>
                <a:rtl val="0"/>
              </a:defRPr>
            </a:lvl1pPr>
          </a:lstStyle>
          <a:p>
            <a:r>
              <a:rPr lang="en-GB" dirty="0">
                <a:sym typeface="Arial"/>
              </a:rPr>
              <a:t>200</a:t>
            </a:r>
          </a:p>
        </p:txBody>
      </p:sp>
      <p:sp>
        <p:nvSpPr>
          <p:cNvPr id="178" name="TextBox 177">
            <a:extLst>
              <a:ext uri="{FF2B5EF4-FFF2-40B4-BE49-F238E27FC236}">
                <a16:creationId xmlns:a16="http://schemas.microsoft.com/office/drawing/2014/main" id="{CFEAA4DE-0673-BB7E-94FD-0E2D8074F093}"/>
              </a:ext>
            </a:extLst>
          </p:cNvPr>
          <p:cNvSpPr txBox="1"/>
          <p:nvPr/>
        </p:nvSpPr>
        <p:spPr>
          <a:xfrm>
            <a:off x="2322740" y="5686194"/>
            <a:ext cx="439544" cy="276999"/>
          </a:xfrm>
          <a:prstGeom prst="rect">
            <a:avLst/>
          </a:prstGeom>
          <a:noFill/>
        </p:spPr>
        <p:txBody>
          <a:bodyPr vert="horz" wrap="none" lIns="91440" tIns="45720" rIns="91440" bIns="45720" rtlCol="0" anchor="b">
            <a:spAutoFit/>
          </a:bodyPr>
          <a:lstStyle>
            <a:defPPr>
              <a:defRPr lang="en-US"/>
            </a:defPPr>
            <a:lvl1pPr>
              <a:spcBef>
                <a:spcPts val="600"/>
              </a:spcBef>
              <a:defRPr sz="1200">
                <a:ln/>
                <a:solidFill>
                  <a:srgbClr val="53585A"/>
                </a:solidFill>
                <a:latin typeface="Arial"/>
                <a:cs typeface="Arial"/>
                <a:rtl val="0"/>
              </a:defRPr>
            </a:lvl1pPr>
          </a:lstStyle>
          <a:p>
            <a:r>
              <a:rPr lang="en-GB" dirty="0">
                <a:sym typeface="Arial"/>
              </a:rPr>
              <a:t>224</a:t>
            </a:r>
          </a:p>
        </p:txBody>
      </p:sp>
      <p:sp>
        <p:nvSpPr>
          <p:cNvPr id="180" name="TextBox 179">
            <a:extLst>
              <a:ext uri="{FF2B5EF4-FFF2-40B4-BE49-F238E27FC236}">
                <a16:creationId xmlns:a16="http://schemas.microsoft.com/office/drawing/2014/main" id="{C9BA15EE-2ABF-A582-8480-A2919AD69FCD}"/>
              </a:ext>
            </a:extLst>
          </p:cNvPr>
          <p:cNvSpPr txBox="1"/>
          <p:nvPr/>
        </p:nvSpPr>
        <p:spPr>
          <a:xfrm>
            <a:off x="5266329" y="5686194"/>
            <a:ext cx="439544" cy="276999"/>
          </a:xfrm>
          <a:prstGeom prst="rect">
            <a:avLst/>
          </a:prstGeom>
          <a:noFill/>
        </p:spPr>
        <p:txBody>
          <a:bodyPr vert="horz" wrap="none" lIns="91440" tIns="45720" rIns="91440" bIns="45720" rtlCol="0" anchor="b">
            <a:spAutoFit/>
          </a:bodyPr>
          <a:lstStyle>
            <a:defPPr>
              <a:defRPr lang="en-US"/>
            </a:defPPr>
            <a:lvl1pPr>
              <a:spcBef>
                <a:spcPts val="600"/>
              </a:spcBef>
              <a:defRPr sz="1200">
                <a:ln/>
                <a:solidFill>
                  <a:srgbClr val="53585A"/>
                </a:solidFill>
                <a:latin typeface="Arial"/>
                <a:cs typeface="Arial"/>
                <a:rtl val="0"/>
              </a:defRPr>
            </a:lvl1pPr>
          </a:lstStyle>
          <a:p>
            <a:r>
              <a:rPr lang="en-GB" dirty="0">
                <a:sym typeface="Arial"/>
              </a:rPr>
              <a:t>210</a:t>
            </a:r>
          </a:p>
        </p:txBody>
      </p:sp>
      <p:sp>
        <p:nvSpPr>
          <p:cNvPr id="182" name="TextBox 181">
            <a:extLst>
              <a:ext uri="{FF2B5EF4-FFF2-40B4-BE49-F238E27FC236}">
                <a16:creationId xmlns:a16="http://schemas.microsoft.com/office/drawing/2014/main" id="{F68B4284-C36D-115C-D7E5-430D9E9BAA74}"/>
              </a:ext>
            </a:extLst>
          </p:cNvPr>
          <p:cNvSpPr txBox="1"/>
          <p:nvPr/>
        </p:nvSpPr>
        <p:spPr>
          <a:xfrm>
            <a:off x="1889736" y="5681808"/>
            <a:ext cx="439544" cy="276999"/>
          </a:xfrm>
          <a:prstGeom prst="rect">
            <a:avLst/>
          </a:prstGeom>
          <a:noFill/>
        </p:spPr>
        <p:txBody>
          <a:bodyPr vert="horz" wrap="none" lIns="91440" tIns="45720" rIns="91440" bIns="45720" rtlCol="0" anchor="b">
            <a:spAutoFit/>
          </a:bodyPr>
          <a:lstStyle/>
          <a:p>
            <a:pPr algn="l">
              <a:spcBef>
                <a:spcPts val="600"/>
              </a:spcBef>
            </a:pPr>
            <a:r>
              <a:rPr lang="en-GB" sz="1200" dirty="0">
                <a:ln/>
                <a:solidFill>
                  <a:srgbClr val="53585A"/>
                </a:solidFill>
                <a:latin typeface="Arial"/>
                <a:cs typeface="Arial"/>
                <a:sym typeface="Arial"/>
                <a:rtl val="0"/>
              </a:rPr>
              <a:t>225</a:t>
            </a:r>
          </a:p>
        </p:txBody>
      </p:sp>
      <p:sp>
        <p:nvSpPr>
          <p:cNvPr id="184" name="TextBox 183">
            <a:extLst>
              <a:ext uri="{FF2B5EF4-FFF2-40B4-BE49-F238E27FC236}">
                <a16:creationId xmlns:a16="http://schemas.microsoft.com/office/drawing/2014/main" id="{BCFFF06E-8C19-4EC3-7D01-62C687DC0A41}"/>
              </a:ext>
            </a:extLst>
          </p:cNvPr>
          <p:cNvSpPr txBox="1"/>
          <p:nvPr/>
        </p:nvSpPr>
        <p:spPr>
          <a:xfrm>
            <a:off x="780024" y="5291359"/>
            <a:ext cx="902811" cy="276999"/>
          </a:xfrm>
          <a:prstGeom prst="rect">
            <a:avLst/>
          </a:prstGeom>
          <a:noFill/>
        </p:spPr>
        <p:txBody>
          <a:bodyPr vert="horz" wrap="none" lIns="91440" tIns="45720" rIns="91440" bIns="45720" rtlCol="0">
            <a:spAutoFit/>
          </a:bodyPr>
          <a:lstStyle/>
          <a:p>
            <a:r>
              <a:rPr lang="en-GB" sz="1200" b="1" noProof="0" dirty="0">
                <a:solidFill>
                  <a:srgbClr val="54595B"/>
                </a:solidFill>
                <a:latin typeface="+mn-lt"/>
              </a:rPr>
              <a:t>At risk (n)</a:t>
            </a:r>
          </a:p>
        </p:txBody>
      </p:sp>
      <p:sp>
        <p:nvSpPr>
          <p:cNvPr id="6" name="TextBox 5">
            <a:extLst>
              <a:ext uri="{FF2B5EF4-FFF2-40B4-BE49-F238E27FC236}">
                <a16:creationId xmlns:a16="http://schemas.microsoft.com/office/drawing/2014/main" id="{CFD36B7E-664A-2CA8-9081-7B1158580083}"/>
              </a:ext>
            </a:extLst>
          </p:cNvPr>
          <p:cNvSpPr txBox="1"/>
          <p:nvPr/>
        </p:nvSpPr>
        <p:spPr>
          <a:xfrm>
            <a:off x="648678" y="5482151"/>
            <a:ext cx="1015021" cy="276999"/>
          </a:xfrm>
          <a:prstGeom prst="rect">
            <a:avLst/>
          </a:prstGeom>
          <a:noFill/>
        </p:spPr>
        <p:txBody>
          <a:bodyPr vert="horz" wrap="none" lIns="91440" tIns="45720" rIns="91440" bIns="45720" rtlCol="0">
            <a:spAutoFit/>
          </a:bodyPr>
          <a:lstStyle/>
          <a:p>
            <a:pPr>
              <a:spcBef>
                <a:spcPts val="600"/>
              </a:spcBef>
            </a:pPr>
            <a:r>
              <a:rPr lang="en-GB" sz="1200" b="1" dirty="0">
                <a:ln/>
                <a:solidFill>
                  <a:srgbClr val="669BD2"/>
                </a:solidFill>
                <a:latin typeface="Arial"/>
                <a:cs typeface="Arial"/>
                <a:sym typeface="Arial"/>
                <a:rtl val="0"/>
              </a:rPr>
              <a:t>Finerenone</a:t>
            </a:r>
          </a:p>
        </p:txBody>
      </p:sp>
      <p:sp>
        <p:nvSpPr>
          <p:cNvPr id="9" name="TextBox 8">
            <a:extLst>
              <a:ext uri="{FF2B5EF4-FFF2-40B4-BE49-F238E27FC236}">
                <a16:creationId xmlns:a16="http://schemas.microsoft.com/office/drawing/2014/main" id="{69D6D40A-C668-4776-2572-817CBA7D04AA}"/>
              </a:ext>
            </a:extLst>
          </p:cNvPr>
          <p:cNvSpPr txBox="1"/>
          <p:nvPr/>
        </p:nvSpPr>
        <p:spPr>
          <a:xfrm>
            <a:off x="887215" y="5700854"/>
            <a:ext cx="774571" cy="276999"/>
          </a:xfrm>
          <a:prstGeom prst="rect">
            <a:avLst/>
          </a:prstGeom>
          <a:noFill/>
        </p:spPr>
        <p:txBody>
          <a:bodyPr vert="horz" wrap="none" lIns="91440" tIns="45720" rIns="91440" bIns="45720" rtlCol="0">
            <a:spAutoFit/>
          </a:bodyPr>
          <a:lstStyle/>
          <a:p>
            <a:pPr>
              <a:spcBef>
                <a:spcPts val="600"/>
              </a:spcBef>
            </a:pPr>
            <a:r>
              <a:rPr lang="en-GB" sz="1200" b="1" dirty="0">
                <a:ln/>
                <a:solidFill>
                  <a:srgbClr val="53585A"/>
                </a:solidFill>
                <a:latin typeface="Arial"/>
                <a:cs typeface="Arial"/>
                <a:sym typeface="Arial"/>
                <a:rtl val="0"/>
              </a:rPr>
              <a:t>Placebo</a:t>
            </a:r>
          </a:p>
        </p:txBody>
      </p:sp>
    </p:spTree>
    <p:extLst>
      <p:ext uri="{BB962C8B-B14F-4D97-AF65-F5344CB8AC3E}">
        <p14:creationId xmlns:p14="http://schemas.microsoft.com/office/powerpoint/2010/main" val="19650592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55C7D3-3E5D-B769-DC6A-41AC7CB1B32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2EEC5D9-3052-1CF4-21EF-94C4BF70125C}"/>
              </a:ext>
            </a:extLst>
          </p:cNvPr>
          <p:cNvSpPr>
            <a:spLocks noGrp="1"/>
          </p:cNvSpPr>
          <p:nvPr>
            <p:ph type="body" sz="quarter" idx="17"/>
          </p:nvPr>
        </p:nvSpPr>
        <p:spPr>
          <a:xfrm>
            <a:off x="622800" y="889215"/>
            <a:ext cx="5601880" cy="468313"/>
          </a:xfrm>
        </p:spPr>
        <p:txBody>
          <a:bodyPr vert="horz" lIns="91440" tIns="45720" rIns="91440" bIns="45720" rtlCol="0" anchor="t">
            <a:noAutofit/>
          </a:bodyPr>
          <a:lstStyle/>
          <a:p>
            <a:r>
              <a:rPr lang="en-GB" sz="1800" dirty="0">
                <a:solidFill>
                  <a:schemeClr val="bg2">
                    <a:lumMod val="75000"/>
                  </a:schemeClr>
                </a:solidFill>
              </a:rPr>
              <a:t>Change from baseline in systolic blood pressure</a:t>
            </a:r>
          </a:p>
          <a:p>
            <a:endParaRPr lang="en-GB" sz="1800" dirty="0">
              <a:solidFill>
                <a:schemeClr val="bg2">
                  <a:lumMod val="75000"/>
                </a:schemeClr>
              </a:solidFill>
            </a:endParaRPr>
          </a:p>
        </p:txBody>
      </p:sp>
      <p:sp>
        <p:nvSpPr>
          <p:cNvPr id="4" name="Title 3">
            <a:extLst>
              <a:ext uri="{FF2B5EF4-FFF2-40B4-BE49-F238E27FC236}">
                <a16:creationId xmlns:a16="http://schemas.microsoft.com/office/drawing/2014/main" id="{6F7548A6-6E96-5907-4D27-7A62256BAF3B}"/>
              </a:ext>
            </a:extLst>
          </p:cNvPr>
          <p:cNvSpPr>
            <a:spLocks noGrp="1"/>
          </p:cNvSpPr>
          <p:nvPr>
            <p:ph type="title"/>
          </p:nvPr>
        </p:nvSpPr>
        <p:spPr/>
        <p:txBody>
          <a:bodyPr>
            <a:normAutofit/>
          </a:bodyPr>
          <a:lstStyle/>
          <a:p>
            <a:r>
              <a:rPr lang="en-GB" noProof="0" dirty="0"/>
              <a:t>Exploratory outcomes</a:t>
            </a:r>
          </a:p>
        </p:txBody>
      </p:sp>
      <p:sp>
        <p:nvSpPr>
          <p:cNvPr id="32" name="TextBox 31">
            <a:extLst>
              <a:ext uri="{FF2B5EF4-FFF2-40B4-BE49-F238E27FC236}">
                <a16:creationId xmlns:a16="http://schemas.microsoft.com/office/drawing/2014/main" id="{F4B360E3-D491-A76A-FE5E-291FB1729EDD}"/>
              </a:ext>
            </a:extLst>
          </p:cNvPr>
          <p:cNvSpPr txBox="1"/>
          <p:nvPr/>
        </p:nvSpPr>
        <p:spPr>
          <a:xfrm rot="16200000">
            <a:off x="-577118" y="2835835"/>
            <a:ext cx="2227570" cy="231978"/>
          </a:xfrm>
          <a:prstGeom prst="rect">
            <a:avLst/>
          </a:prstGeom>
        </p:spPr>
        <p:txBody>
          <a:bodyPr vert="horz" wrap="none" lIns="91440" tIns="45720" rIns="91440" bIns="45720" rtlCol="0">
            <a:noAutofit/>
          </a:bodyPr>
          <a:lstStyle/>
          <a:p>
            <a:pPr algn="ctr">
              <a:spcBef>
                <a:spcPts val="600"/>
              </a:spcBef>
            </a:pPr>
            <a:r>
              <a:rPr lang="en-GB" sz="1200" b="1" noProof="0" dirty="0">
                <a:latin typeface="+mn-lt"/>
              </a:rPr>
              <a:t>Change from baseline (mmHg)</a:t>
            </a:r>
          </a:p>
        </p:txBody>
      </p:sp>
      <p:sp>
        <p:nvSpPr>
          <p:cNvPr id="33" name="TextBox 32">
            <a:extLst>
              <a:ext uri="{FF2B5EF4-FFF2-40B4-BE49-F238E27FC236}">
                <a16:creationId xmlns:a16="http://schemas.microsoft.com/office/drawing/2014/main" id="{A36FF3A5-4379-B627-1C3B-BEA1E928BC11}"/>
              </a:ext>
            </a:extLst>
          </p:cNvPr>
          <p:cNvSpPr txBox="1"/>
          <p:nvPr/>
        </p:nvSpPr>
        <p:spPr>
          <a:xfrm>
            <a:off x="2003509" y="5035251"/>
            <a:ext cx="3201050" cy="276999"/>
          </a:xfrm>
          <a:prstGeom prst="rect">
            <a:avLst/>
          </a:prstGeom>
        </p:spPr>
        <p:txBody>
          <a:bodyPr vert="horz" wrap="square" lIns="91440" tIns="45720" rIns="91440" bIns="45720" rtlCol="0" anchor="ctr">
            <a:spAutoFit/>
          </a:bodyPr>
          <a:lstStyle/>
          <a:p>
            <a:pPr marL="0" marR="0" lvl="0" indent="0" algn="ctr" defTabSz="609585" rtl="0" eaLnBrk="0" fontAlgn="base" latinLnBrk="0" hangingPunct="0">
              <a:lnSpc>
                <a:spcPct val="100000"/>
              </a:lnSpc>
              <a:spcBef>
                <a:spcPts val="600"/>
              </a:spcBef>
              <a:spcAft>
                <a:spcPct val="0"/>
              </a:spcAft>
              <a:buClrTx/>
              <a:buSzTx/>
              <a:buFontTx/>
              <a:buNone/>
              <a:tabLst/>
              <a:defRPr/>
            </a:pPr>
            <a:r>
              <a:rPr kumimoji="0" lang="en-GB" sz="1200" b="1" i="0" u="none" strike="noStrike" kern="1200" cap="none" spc="0" normalizeH="0" baseline="0" noProof="0" dirty="0">
                <a:ln>
                  <a:noFill/>
                </a:ln>
                <a:effectLst/>
                <a:uLnTx/>
                <a:uFillTx/>
                <a:latin typeface="Arial" panose="020B0604020202020204"/>
                <a:ea typeface="MS PGothic" charset="0"/>
              </a:rPr>
              <a:t>Months since randomisation</a:t>
            </a:r>
          </a:p>
        </p:txBody>
      </p:sp>
      <p:sp>
        <p:nvSpPr>
          <p:cNvPr id="65" name="object 147">
            <a:extLst>
              <a:ext uri="{FF2B5EF4-FFF2-40B4-BE49-F238E27FC236}">
                <a16:creationId xmlns:a16="http://schemas.microsoft.com/office/drawing/2014/main" id="{1EADC542-644A-CFD5-CCE8-AE7A455C5DE9}"/>
              </a:ext>
            </a:extLst>
          </p:cNvPr>
          <p:cNvSpPr txBox="1">
            <a:spLocks/>
          </p:cNvSpPr>
          <p:nvPr/>
        </p:nvSpPr>
        <p:spPr>
          <a:xfrm>
            <a:off x="43239" y="5163558"/>
            <a:ext cx="698909" cy="484748"/>
          </a:xfrm>
          <a:prstGeom prst="rect">
            <a:avLst/>
          </a:prstGeom>
        </p:spPr>
        <p:txBody>
          <a:bodyPr vert="horz" wrap="none" lIns="0" tIns="0" rIns="0" bIns="0" rtlCol="0" anchor="b" anchorCtr="0">
            <a:spAutoFit/>
          </a:bodyPr>
          <a:lstStyle>
            <a:defPPr>
              <a:defRPr lang="en-US"/>
            </a:defPPr>
            <a:lvl1pPr algn="ctr">
              <a:lnSpc>
                <a:spcPct val="100000"/>
              </a:lnSpc>
              <a:spcBef>
                <a:spcPts val="0"/>
              </a:spcBef>
              <a:defRPr sz="1200" spc="-20">
                <a:latin typeface="Arial"/>
                <a:cs typeface="Arial"/>
              </a:defRPr>
            </a:lvl1pPr>
          </a:lstStyle>
          <a:p>
            <a:pPr algn="l"/>
            <a:r>
              <a:rPr lang="en-GB" sz="1050" b="1" noProof="0" dirty="0">
                <a:solidFill>
                  <a:srgbClr val="54595B"/>
                </a:solidFill>
              </a:rPr>
              <a:t>At risk (n)</a:t>
            </a:r>
          </a:p>
          <a:p>
            <a:pPr algn="l"/>
            <a:r>
              <a:rPr lang="en-GB" sz="1050" b="1" dirty="0">
                <a:solidFill>
                  <a:srgbClr val="669BD2"/>
                </a:solidFill>
              </a:rPr>
              <a:t>Finerenone</a:t>
            </a:r>
          </a:p>
          <a:p>
            <a:pPr algn="l"/>
            <a:r>
              <a:rPr lang="en-GB" sz="1050" b="1" noProof="0" dirty="0">
                <a:solidFill>
                  <a:srgbClr val="54595B"/>
                </a:solidFill>
              </a:rPr>
              <a:t>Placebo</a:t>
            </a:r>
            <a:endParaRPr lang="en-GB" sz="1050" b="1" noProof="0" dirty="0">
              <a:solidFill>
                <a:srgbClr val="669BD2"/>
              </a:solidFill>
            </a:endParaRPr>
          </a:p>
        </p:txBody>
      </p:sp>
      <p:sp>
        <p:nvSpPr>
          <p:cNvPr id="67" name="object 147">
            <a:extLst>
              <a:ext uri="{FF2B5EF4-FFF2-40B4-BE49-F238E27FC236}">
                <a16:creationId xmlns:a16="http://schemas.microsoft.com/office/drawing/2014/main" id="{0E07F658-EE4E-2E1A-577C-08E3D8F7CE36}"/>
              </a:ext>
            </a:extLst>
          </p:cNvPr>
          <p:cNvSpPr txBox="1">
            <a:spLocks/>
          </p:cNvSpPr>
          <p:nvPr/>
        </p:nvSpPr>
        <p:spPr>
          <a:xfrm>
            <a:off x="1053536" y="5325980"/>
            <a:ext cx="218328" cy="323165"/>
          </a:xfrm>
          <a:prstGeom prst="rect">
            <a:avLst/>
          </a:prstGeom>
        </p:spPr>
        <p:txBody>
          <a:bodyPr vert="horz" wrap="none" lIns="0" tIns="0" rIns="0" bIns="0" rtlCol="0" anchor="b" anchorCtr="0">
            <a:spAutoFit/>
          </a:bodyPr>
          <a:lstStyle>
            <a:defPPr>
              <a:defRPr lang="en-US"/>
            </a:defPPr>
            <a:lvl1pPr algn="ctr">
              <a:lnSpc>
                <a:spcPct val="100000"/>
              </a:lnSpc>
              <a:spcBef>
                <a:spcPts val="0"/>
              </a:spcBef>
              <a:defRPr sz="1050" spc="-20">
                <a:solidFill>
                  <a:srgbClr val="669BD2"/>
                </a:solidFill>
                <a:latin typeface="Arial"/>
                <a:cs typeface="Arial"/>
              </a:defRPr>
            </a:lvl1pPr>
          </a:lstStyle>
          <a:p>
            <a:r>
              <a:rPr lang="en-GB" dirty="0"/>
              <a:t>230</a:t>
            </a:r>
          </a:p>
          <a:p>
            <a:r>
              <a:rPr lang="en-GB" dirty="0">
                <a:solidFill>
                  <a:srgbClr val="54595B"/>
                </a:solidFill>
              </a:rPr>
              <a:t>224</a:t>
            </a:r>
          </a:p>
        </p:txBody>
      </p:sp>
      <p:sp>
        <p:nvSpPr>
          <p:cNvPr id="68" name="object 148">
            <a:extLst>
              <a:ext uri="{FF2B5EF4-FFF2-40B4-BE49-F238E27FC236}">
                <a16:creationId xmlns:a16="http://schemas.microsoft.com/office/drawing/2014/main" id="{916827AC-8D2B-045F-0AC7-BCCBB0465C87}"/>
              </a:ext>
            </a:extLst>
          </p:cNvPr>
          <p:cNvSpPr txBox="1">
            <a:spLocks/>
          </p:cNvSpPr>
          <p:nvPr/>
        </p:nvSpPr>
        <p:spPr>
          <a:xfrm>
            <a:off x="1326659" y="5325980"/>
            <a:ext cx="218328" cy="323165"/>
          </a:xfrm>
          <a:prstGeom prst="rect">
            <a:avLst/>
          </a:prstGeom>
        </p:spPr>
        <p:txBody>
          <a:bodyPr vert="horz" wrap="none" lIns="0" tIns="0" rIns="0" bIns="0" rtlCol="0" anchor="b" anchorCtr="0">
            <a:spAutoFit/>
          </a:bodyPr>
          <a:lstStyle>
            <a:defPPr>
              <a:defRPr lang="en-US"/>
            </a:defPPr>
            <a:lvl1pPr algn="ctr">
              <a:lnSpc>
                <a:spcPct val="100000"/>
              </a:lnSpc>
              <a:spcBef>
                <a:spcPts val="0"/>
              </a:spcBef>
              <a:defRPr sz="1200" spc="-20">
                <a:latin typeface="Arial"/>
                <a:cs typeface="Arial"/>
              </a:defRPr>
            </a:lvl1pPr>
          </a:lstStyle>
          <a:p>
            <a:r>
              <a:rPr lang="en-GB" sz="1050" dirty="0">
                <a:solidFill>
                  <a:srgbClr val="669BD2"/>
                </a:solidFill>
              </a:rPr>
              <a:t>229</a:t>
            </a:r>
          </a:p>
          <a:p>
            <a:r>
              <a:rPr lang="en-GB" sz="1050" dirty="0">
                <a:solidFill>
                  <a:srgbClr val="54595B"/>
                </a:solidFill>
              </a:rPr>
              <a:t>221</a:t>
            </a:r>
          </a:p>
        </p:txBody>
      </p:sp>
      <p:sp>
        <p:nvSpPr>
          <p:cNvPr id="69" name="object 149">
            <a:extLst>
              <a:ext uri="{FF2B5EF4-FFF2-40B4-BE49-F238E27FC236}">
                <a16:creationId xmlns:a16="http://schemas.microsoft.com/office/drawing/2014/main" id="{B7C86E1B-E86A-80B5-B5BE-DCEF76A27D48}"/>
              </a:ext>
            </a:extLst>
          </p:cNvPr>
          <p:cNvSpPr txBox="1">
            <a:spLocks/>
          </p:cNvSpPr>
          <p:nvPr/>
        </p:nvSpPr>
        <p:spPr>
          <a:xfrm>
            <a:off x="1590256" y="5325980"/>
            <a:ext cx="218328" cy="323165"/>
          </a:xfrm>
          <a:prstGeom prst="rect">
            <a:avLst/>
          </a:prstGeom>
        </p:spPr>
        <p:txBody>
          <a:bodyPr vert="horz" wrap="none" lIns="0" tIns="0" rIns="0" bIns="0" rtlCol="0" anchor="b" anchorCtr="0">
            <a:spAutoFit/>
          </a:bodyPr>
          <a:lstStyle>
            <a:defPPr>
              <a:defRPr lang="en-US"/>
            </a:defPPr>
            <a:lvl1pPr algn="ctr">
              <a:lnSpc>
                <a:spcPct val="100000"/>
              </a:lnSpc>
              <a:spcBef>
                <a:spcPts val="0"/>
              </a:spcBef>
              <a:defRPr sz="1200" spc="-20">
                <a:latin typeface="Arial"/>
                <a:cs typeface="Arial"/>
              </a:defRPr>
            </a:lvl1pPr>
          </a:lstStyle>
          <a:p>
            <a:r>
              <a:rPr lang="en-GB" sz="1050" dirty="0">
                <a:solidFill>
                  <a:srgbClr val="669BD2"/>
                </a:solidFill>
              </a:rPr>
              <a:t>226</a:t>
            </a:r>
          </a:p>
          <a:p>
            <a:r>
              <a:rPr lang="en-GB" sz="1050" dirty="0">
                <a:solidFill>
                  <a:srgbClr val="54595B"/>
                </a:solidFill>
              </a:rPr>
              <a:t>220</a:t>
            </a:r>
          </a:p>
        </p:txBody>
      </p:sp>
      <p:sp>
        <p:nvSpPr>
          <p:cNvPr id="71" name="object 151">
            <a:extLst>
              <a:ext uri="{FF2B5EF4-FFF2-40B4-BE49-F238E27FC236}">
                <a16:creationId xmlns:a16="http://schemas.microsoft.com/office/drawing/2014/main" id="{7FAA6430-0B0C-934D-A8CF-3CFFA3CEAB58}"/>
              </a:ext>
            </a:extLst>
          </p:cNvPr>
          <p:cNvSpPr txBox="1">
            <a:spLocks/>
          </p:cNvSpPr>
          <p:nvPr/>
        </p:nvSpPr>
        <p:spPr>
          <a:xfrm>
            <a:off x="2365102" y="5325980"/>
            <a:ext cx="218328" cy="323165"/>
          </a:xfrm>
          <a:prstGeom prst="rect">
            <a:avLst/>
          </a:prstGeom>
        </p:spPr>
        <p:txBody>
          <a:bodyPr vert="horz" wrap="none" lIns="0" tIns="0" rIns="0" bIns="0" rtlCol="0" anchor="b" anchorCtr="0">
            <a:spAutoFit/>
          </a:bodyPr>
          <a:lstStyle>
            <a:defPPr>
              <a:defRPr lang="en-US"/>
            </a:defPPr>
            <a:lvl1pPr algn="ctr">
              <a:lnSpc>
                <a:spcPct val="100000"/>
              </a:lnSpc>
              <a:spcBef>
                <a:spcPts val="0"/>
              </a:spcBef>
              <a:defRPr sz="1200" spc="-20">
                <a:latin typeface="Arial"/>
                <a:cs typeface="Arial"/>
              </a:defRPr>
            </a:lvl1pPr>
          </a:lstStyle>
          <a:p>
            <a:r>
              <a:rPr lang="en-GB" sz="1050" dirty="0">
                <a:solidFill>
                  <a:srgbClr val="669BD2"/>
                </a:solidFill>
              </a:rPr>
              <a:t>220</a:t>
            </a:r>
          </a:p>
          <a:p>
            <a:r>
              <a:rPr lang="en-GB" sz="1050" dirty="0">
                <a:solidFill>
                  <a:srgbClr val="54595B"/>
                </a:solidFill>
              </a:rPr>
              <a:t>213</a:t>
            </a:r>
          </a:p>
        </p:txBody>
      </p:sp>
      <p:sp>
        <p:nvSpPr>
          <p:cNvPr id="72" name="object 152">
            <a:extLst>
              <a:ext uri="{FF2B5EF4-FFF2-40B4-BE49-F238E27FC236}">
                <a16:creationId xmlns:a16="http://schemas.microsoft.com/office/drawing/2014/main" id="{26DB531E-3AA2-73FC-4174-FE4DE0A2D7F8}"/>
              </a:ext>
            </a:extLst>
          </p:cNvPr>
          <p:cNvSpPr txBox="1">
            <a:spLocks/>
          </p:cNvSpPr>
          <p:nvPr/>
        </p:nvSpPr>
        <p:spPr>
          <a:xfrm>
            <a:off x="2771574" y="5325980"/>
            <a:ext cx="218328" cy="323165"/>
          </a:xfrm>
          <a:prstGeom prst="rect">
            <a:avLst/>
          </a:prstGeom>
        </p:spPr>
        <p:txBody>
          <a:bodyPr vert="horz" wrap="none" lIns="0" tIns="0" rIns="0" bIns="0" rtlCol="0" anchor="b" anchorCtr="0">
            <a:spAutoFit/>
          </a:bodyPr>
          <a:lstStyle>
            <a:defPPr>
              <a:defRPr lang="en-US"/>
            </a:defPPr>
            <a:lvl1pPr algn="ctr">
              <a:lnSpc>
                <a:spcPct val="100000"/>
              </a:lnSpc>
              <a:spcBef>
                <a:spcPts val="0"/>
              </a:spcBef>
              <a:defRPr sz="1200" spc="-20">
                <a:latin typeface="Arial"/>
                <a:cs typeface="Arial"/>
              </a:defRPr>
            </a:lvl1pPr>
          </a:lstStyle>
          <a:p>
            <a:r>
              <a:rPr lang="en-GB" sz="1050" dirty="0">
                <a:solidFill>
                  <a:srgbClr val="669BD2"/>
                </a:solidFill>
              </a:rPr>
              <a:t>220</a:t>
            </a:r>
          </a:p>
          <a:p>
            <a:r>
              <a:rPr lang="en-GB" sz="1050" dirty="0">
                <a:solidFill>
                  <a:srgbClr val="54595B"/>
                </a:solidFill>
              </a:rPr>
              <a:t>212</a:t>
            </a:r>
          </a:p>
        </p:txBody>
      </p:sp>
      <p:sp>
        <p:nvSpPr>
          <p:cNvPr id="73" name="object 153">
            <a:extLst>
              <a:ext uri="{FF2B5EF4-FFF2-40B4-BE49-F238E27FC236}">
                <a16:creationId xmlns:a16="http://schemas.microsoft.com/office/drawing/2014/main" id="{F0F14E07-BC55-87FF-D3A7-109EEC125CCD}"/>
              </a:ext>
            </a:extLst>
          </p:cNvPr>
          <p:cNvSpPr txBox="1">
            <a:spLocks/>
          </p:cNvSpPr>
          <p:nvPr/>
        </p:nvSpPr>
        <p:spPr>
          <a:xfrm>
            <a:off x="3216147" y="5325980"/>
            <a:ext cx="218328" cy="323165"/>
          </a:xfrm>
          <a:prstGeom prst="rect">
            <a:avLst/>
          </a:prstGeom>
        </p:spPr>
        <p:txBody>
          <a:bodyPr vert="horz" wrap="none" lIns="0" tIns="0" rIns="0" bIns="0" rtlCol="0" anchor="b" anchorCtr="0">
            <a:spAutoFit/>
          </a:bodyPr>
          <a:lstStyle>
            <a:defPPr>
              <a:defRPr lang="en-US"/>
            </a:defPPr>
            <a:lvl1pPr algn="ctr">
              <a:lnSpc>
                <a:spcPct val="100000"/>
              </a:lnSpc>
              <a:spcBef>
                <a:spcPts val="0"/>
              </a:spcBef>
              <a:defRPr sz="1200" spc="-20">
                <a:latin typeface="Arial"/>
                <a:cs typeface="Arial"/>
              </a:defRPr>
            </a:lvl1pPr>
          </a:lstStyle>
          <a:p>
            <a:r>
              <a:rPr lang="en-GB" sz="1050" dirty="0">
                <a:solidFill>
                  <a:srgbClr val="669BD2"/>
                </a:solidFill>
              </a:rPr>
              <a:t>217</a:t>
            </a:r>
          </a:p>
          <a:p>
            <a:r>
              <a:rPr lang="en-GB" sz="1050" dirty="0">
                <a:solidFill>
                  <a:srgbClr val="54595B"/>
                </a:solidFill>
              </a:rPr>
              <a:t>207</a:t>
            </a:r>
          </a:p>
        </p:txBody>
      </p:sp>
      <p:sp>
        <p:nvSpPr>
          <p:cNvPr id="74" name="object 147">
            <a:extLst>
              <a:ext uri="{FF2B5EF4-FFF2-40B4-BE49-F238E27FC236}">
                <a16:creationId xmlns:a16="http://schemas.microsoft.com/office/drawing/2014/main" id="{EF216F76-D4D0-C2F4-A6B7-F80540433F0C}"/>
              </a:ext>
            </a:extLst>
          </p:cNvPr>
          <p:cNvSpPr txBox="1">
            <a:spLocks/>
          </p:cNvSpPr>
          <p:nvPr/>
        </p:nvSpPr>
        <p:spPr>
          <a:xfrm>
            <a:off x="815896" y="5325980"/>
            <a:ext cx="218328" cy="323165"/>
          </a:xfrm>
          <a:prstGeom prst="rect">
            <a:avLst/>
          </a:prstGeom>
        </p:spPr>
        <p:txBody>
          <a:bodyPr vert="horz" wrap="none" lIns="0" tIns="0" rIns="0" bIns="0" rtlCol="0" anchor="b" anchorCtr="0">
            <a:spAutoFit/>
          </a:bodyPr>
          <a:lstStyle>
            <a:defPPr>
              <a:defRPr lang="en-US"/>
            </a:defPPr>
            <a:lvl1pPr algn="ctr">
              <a:lnSpc>
                <a:spcPct val="100000"/>
              </a:lnSpc>
              <a:spcBef>
                <a:spcPts val="0"/>
              </a:spcBef>
              <a:defRPr sz="1200" spc="-20">
                <a:latin typeface="Arial"/>
                <a:cs typeface="Arial"/>
              </a:defRPr>
            </a:lvl1pPr>
          </a:lstStyle>
          <a:p>
            <a:r>
              <a:rPr lang="en-GB" sz="1050" dirty="0">
                <a:solidFill>
                  <a:srgbClr val="669BD2"/>
                </a:solidFill>
              </a:rPr>
              <a:t>234</a:t>
            </a:r>
          </a:p>
          <a:p>
            <a:r>
              <a:rPr lang="en-GB" sz="1050" dirty="0">
                <a:solidFill>
                  <a:srgbClr val="54595B"/>
                </a:solidFill>
              </a:rPr>
              <a:t>225</a:t>
            </a:r>
          </a:p>
        </p:txBody>
      </p:sp>
      <p:sp>
        <p:nvSpPr>
          <p:cNvPr id="75" name="object 147">
            <a:extLst>
              <a:ext uri="{FF2B5EF4-FFF2-40B4-BE49-F238E27FC236}">
                <a16:creationId xmlns:a16="http://schemas.microsoft.com/office/drawing/2014/main" id="{60C08D3C-CD7B-A78B-9BC7-D50731E2C272}"/>
              </a:ext>
            </a:extLst>
          </p:cNvPr>
          <p:cNvSpPr txBox="1">
            <a:spLocks/>
          </p:cNvSpPr>
          <p:nvPr/>
        </p:nvSpPr>
        <p:spPr>
          <a:xfrm>
            <a:off x="4131607" y="5329164"/>
            <a:ext cx="218328" cy="323165"/>
          </a:xfrm>
          <a:prstGeom prst="rect">
            <a:avLst/>
          </a:prstGeom>
        </p:spPr>
        <p:txBody>
          <a:bodyPr vert="horz" wrap="none" lIns="0" tIns="0" rIns="0" bIns="0" rtlCol="0" anchor="b" anchorCtr="0">
            <a:spAutoFit/>
          </a:bodyPr>
          <a:lstStyle>
            <a:defPPr>
              <a:defRPr lang="en-US"/>
            </a:defPPr>
            <a:lvl1pPr algn="ctr">
              <a:lnSpc>
                <a:spcPct val="100000"/>
              </a:lnSpc>
              <a:spcBef>
                <a:spcPts val="0"/>
              </a:spcBef>
              <a:defRPr sz="1200" spc="-20">
                <a:latin typeface="Arial"/>
                <a:cs typeface="Arial"/>
              </a:defRPr>
            </a:lvl1pPr>
          </a:lstStyle>
          <a:p>
            <a:r>
              <a:rPr lang="en-GB" sz="1050" dirty="0">
                <a:solidFill>
                  <a:srgbClr val="669BD2"/>
                </a:solidFill>
              </a:rPr>
              <a:t>208</a:t>
            </a:r>
          </a:p>
          <a:p>
            <a:r>
              <a:rPr lang="en-GB" sz="1050" dirty="0">
                <a:solidFill>
                  <a:srgbClr val="54595B"/>
                </a:solidFill>
              </a:rPr>
              <a:t>200</a:t>
            </a:r>
          </a:p>
        </p:txBody>
      </p:sp>
      <p:sp>
        <p:nvSpPr>
          <p:cNvPr id="76" name="object 148">
            <a:extLst>
              <a:ext uri="{FF2B5EF4-FFF2-40B4-BE49-F238E27FC236}">
                <a16:creationId xmlns:a16="http://schemas.microsoft.com/office/drawing/2014/main" id="{ED5CEC3C-FB83-762D-F203-26837C53E255}"/>
              </a:ext>
            </a:extLst>
          </p:cNvPr>
          <p:cNvSpPr txBox="1">
            <a:spLocks/>
          </p:cNvSpPr>
          <p:nvPr/>
        </p:nvSpPr>
        <p:spPr>
          <a:xfrm>
            <a:off x="4593958" y="5329164"/>
            <a:ext cx="218328" cy="323165"/>
          </a:xfrm>
          <a:prstGeom prst="rect">
            <a:avLst/>
          </a:prstGeom>
        </p:spPr>
        <p:txBody>
          <a:bodyPr vert="horz" wrap="none" lIns="0" tIns="0" rIns="0" bIns="0" rtlCol="0" anchor="b" anchorCtr="0">
            <a:spAutoFit/>
          </a:bodyPr>
          <a:lstStyle>
            <a:defPPr>
              <a:defRPr lang="en-US"/>
            </a:defPPr>
            <a:lvl1pPr algn="ctr">
              <a:lnSpc>
                <a:spcPct val="100000"/>
              </a:lnSpc>
              <a:spcBef>
                <a:spcPts val="0"/>
              </a:spcBef>
              <a:defRPr sz="1200" spc="-20">
                <a:latin typeface="Arial"/>
                <a:cs typeface="Arial"/>
              </a:defRPr>
            </a:lvl1pPr>
          </a:lstStyle>
          <a:p>
            <a:r>
              <a:rPr lang="en-GB" sz="1050" dirty="0">
                <a:solidFill>
                  <a:srgbClr val="669BD2"/>
                </a:solidFill>
              </a:rPr>
              <a:t>197</a:t>
            </a:r>
          </a:p>
          <a:p>
            <a:r>
              <a:rPr lang="en-GB" sz="1050" dirty="0">
                <a:solidFill>
                  <a:srgbClr val="54595B"/>
                </a:solidFill>
              </a:rPr>
              <a:t>184</a:t>
            </a:r>
          </a:p>
        </p:txBody>
      </p:sp>
      <p:sp>
        <p:nvSpPr>
          <p:cNvPr id="77" name="object 149">
            <a:extLst>
              <a:ext uri="{FF2B5EF4-FFF2-40B4-BE49-F238E27FC236}">
                <a16:creationId xmlns:a16="http://schemas.microsoft.com/office/drawing/2014/main" id="{77EC1FE7-5CA6-43EF-D7D2-23C908325CDE}"/>
              </a:ext>
            </a:extLst>
          </p:cNvPr>
          <p:cNvSpPr txBox="1">
            <a:spLocks/>
          </p:cNvSpPr>
          <p:nvPr/>
        </p:nvSpPr>
        <p:spPr>
          <a:xfrm>
            <a:off x="5046785" y="5329164"/>
            <a:ext cx="218328" cy="323165"/>
          </a:xfrm>
          <a:prstGeom prst="rect">
            <a:avLst/>
          </a:prstGeom>
        </p:spPr>
        <p:txBody>
          <a:bodyPr vert="horz" wrap="none" lIns="0" tIns="0" rIns="0" bIns="0" rtlCol="0" anchor="b" anchorCtr="0">
            <a:spAutoFit/>
          </a:bodyPr>
          <a:lstStyle>
            <a:defPPr>
              <a:defRPr lang="en-US"/>
            </a:defPPr>
            <a:lvl1pPr algn="ctr">
              <a:lnSpc>
                <a:spcPct val="100000"/>
              </a:lnSpc>
              <a:spcBef>
                <a:spcPts val="0"/>
              </a:spcBef>
              <a:defRPr sz="1200" spc="-20">
                <a:latin typeface="Arial"/>
                <a:cs typeface="Arial"/>
              </a:defRPr>
            </a:lvl1pPr>
          </a:lstStyle>
          <a:p>
            <a:r>
              <a:rPr lang="en-GB" sz="1050" dirty="0">
                <a:solidFill>
                  <a:srgbClr val="669BD2"/>
                </a:solidFill>
              </a:rPr>
              <a:t>153</a:t>
            </a:r>
          </a:p>
          <a:p>
            <a:r>
              <a:rPr lang="en-GB" sz="1050" dirty="0">
                <a:solidFill>
                  <a:srgbClr val="54595B"/>
                </a:solidFill>
              </a:rPr>
              <a:t>129</a:t>
            </a:r>
          </a:p>
        </p:txBody>
      </p:sp>
      <p:sp>
        <p:nvSpPr>
          <p:cNvPr id="78" name="object 150">
            <a:extLst>
              <a:ext uri="{FF2B5EF4-FFF2-40B4-BE49-F238E27FC236}">
                <a16:creationId xmlns:a16="http://schemas.microsoft.com/office/drawing/2014/main" id="{7755F0C8-C044-E1BC-75DC-07A3257B3613}"/>
              </a:ext>
            </a:extLst>
          </p:cNvPr>
          <p:cNvSpPr txBox="1">
            <a:spLocks/>
          </p:cNvSpPr>
          <p:nvPr/>
        </p:nvSpPr>
        <p:spPr>
          <a:xfrm>
            <a:off x="5564577" y="5329164"/>
            <a:ext cx="145553" cy="323165"/>
          </a:xfrm>
          <a:prstGeom prst="rect">
            <a:avLst/>
          </a:prstGeom>
        </p:spPr>
        <p:txBody>
          <a:bodyPr vert="horz" wrap="none" lIns="0" tIns="0" rIns="0" bIns="0" rtlCol="0" anchor="b" anchorCtr="0">
            <a:spAutoFit/>
          </a:bodyPr>
          <a:lstStyle>
            <a:defPPr>
              <a:defRPr lang="en-US"/>
            </a:defPPr>
            <a:lvl1pPr algn="ctr">
              <a:lnSpc>
                <a:spcPct val="100000"/>
              </a:lnSpc>
              <a:spcBef>
                <a:spcPts val="0"/>
              </a:spcBef>
              <a:defRPr sz="1200" spc="-20">
                <a:latin typeface="Arial"/>
                <a:cs typeface="Arial"/>
              </a:defRPr>
            </a:lvl1pPr>
          </a:lstStyle>
          <a:p>
            <a:r>
              <a:rPr lang="en-GB" sz="1050" dirty="0">
                <a:solidFill>
                  <a:srgbClr val="669BD2"/>
                </a:solidFill>
              </a:rPr>
              <a:t>96</a:t>
            </a:r>
          </a:p>
          <a:p>
            <a:r>
              <a:rPr lang="en-GB" sz="1050" dirty="0">
                <a:solidFill>
                  <a:srgbClr val="54595B"/>
                </a:solidFill>
              </a:rPr>
              <a:t>82</a:t>
            </a:r>
          </a:p>
        </p:txBody>
      </p:sp>
      <p:sp>
        <p:nvSpPr>
          <p:cNvPr id="80" name="object 147">
            <a:extLst>
              <a:ext uri="{FF2B5EF4-FFF2-40B4-BE49-F238E27FC236}">
                <a16:creationId xmlns:a16="http://schemas.microsoft.com/office/drawing/2014/main" id="{239BB633-18C6-9C83-5137-E3EE38F6A310}"/>
              </a:ext>
            </a:extLst>
          </p:cNvPr>
          <p:cNvSpPr txBox="1">
            <a:spLocks/>
          </p:cNvSpPr>
          <p:nvPr/>
        </p:nvSpPr>
        <p:spPr>
          <a:xfrm>
            <a:off x="3684419" y="5329164"/>
            <a:ext cx="218328" cy="323165"/>
          </a:xfrm>
          <a:prstGeom prst="rect">
            <a:avLst/>
          </a:prstGeom>
        </p:spPr>
        <p:txBody>
          <a:bodyPr vert="horz" wrap="none" lIns="0" tIns="0" rIns="0" bIns="0" rtlCol="0" anchor="b" anchorCtr="0">
            <a:spAutoFit/>
          </a:bodyPr>
          <a:lstStyle>
            <a:defPPr>
              <a:defRPr lang="en-US"/>
            </a:defPPr>
            <a:lvl1pPr algn="ctr">
              <a:lnSpc>
                <a:spcPct val="100000"/>
              </a:lnSpc>
              <a:spcBef>
                <a:spcPts val="0"/>
              </a:spcBef>
              <a:defRPr sz="1200" spc="-20">
                <a:latin typeface="Arial"/>
                <a:cs typeface="Arial"/>
              </a:defRPr>
            </a:lvl1pPr>
          </a:lstStyle>
          <a:p>
            <a:r>
              <a:rPr lang="en-GB" sz="1050" dirty="0">
                <a:solidFill>
                  <a:srgbClr val="669BD2"/>
                </a:solidFill>
              </a:rPr>
              <a:t>211</a:t>
            </a:r>
          </a:p>
          <a:p>
            <a:r>
              <a:rPr lang="en-GB" sz="1050" dirty="0">
                <a:solidFill>
                  <a:srgbClr val="54595B"/>
                </a:solidFill>
              </a:rPr>
              <a:t>206</a:t>
            </a:r>
          </a:p>
        </p:txBody>
      </p:sp>
      <p:sp>
        <p:nvSpPr>
          <p:cNvPr id="9" name="Text Placeholder 4">
            <a:extLst>
              <a:ext uri="{FF2B5EF4-FFF2-40B4-BE49-F238E27FC236}">
                <a16:creationId xmlns:a16="http://schemas.microsoft.com/office/drawing/2014/main" id="{8ED6A53A-6EA6-B204-CCE7-3901721E9423}"/>
              </a:ext>
            </a:extLst>
          </p:cNvPr>
          <p:cNvSpPr>
            <a:spLocks noGrp="1"/>
          </p:cNvSpPr>
          <p:nvPr>
            <p:ph type="body" sz="quarter" idx="13"/>
          </p:nvPr>
        </p:nvSpPr>
        <p:spPr>
          <a:xfrm>
            <a:off x="6587180" y="889215"/>
            <a:ext cx="5601880" cy="468313"/>
          </a:xfrm>
        </p:spPr>
        <p:txBody>
          <a:bodyPr vert="horz" lIns="91440" tIns="45720" rIns="91440" bIns="45720" rtlCol="0" anchor="t">
            <a:noAutofit/>
          </a:bodyPr>
          <a:lstStyle/>
          <a:p>
            <a:r>
              <a:rPr lang="en-GB" sz="1800" dirty="0">
                <a:solidFill>
                  <a:schemeClr val="bg2">
                    <a:lumMod val="75000"/>
                  </a:schemeClr>
                </a:solidFill>
              </a:rPr>
              <a:t>Change from baseline in serum potassium</a:t>
            </a:r>
          </a:p>
        </p:txBody>
      </p:sp>
      <p:sp>
        <p:nvSpPr>
          <p:cNvPr id="10" name="TextBox 9">
            <a:extLst>
              <a:ext uri="{FF2B5EF4-FFF2-40B4-BE49-F238E27FC236}">
                <a16:creationId xmlns:a16="http://schemas.microsoft.com/office/drawing/2014/main" id="{53A50643-357A-5D66-A5D9-590FAB0E72F1}"/>
              </a:ext>
            </a:extLst>
          </p:cNvPr>
          <p:cNvSpPr txBox="1"/>
          <p:nvPr/>
        </p:nvSpPr>
        <p:spPr>
          <a:xfrm rot="16200000">
            <a:off x="5460712" y="2943579"/>
            <a:ext cx="2227570" cy="231978"/>
          </a:xfrm>
          <a:prstGeom prst="rect">
            <a:avLst/>
          </a:prstGeom>
        </p:spPr>
        <p:txBody>
          <a:bodyPr vert="horz" wrap="none" lIns="91440" tIns="45720" rIns="91440" bIns="45720" rtlCol="0">
            <a:noAutofit/>
          </a:bodyPr>
          <a:lstStyle/>
          <a:p>
            <a:pPr marL="0" marR="0" lvl="0" indent="0" algn="ctr" defTabSz="609585" rtl="0" eaLnBrk="0" fontAlgn="base" latinLnBrk="0" hangingPunct="0">
              <a:lnSpc>
                <a:spcPct val="100000"/>
              </a:lnSpc>
              <a:spcBef>
                <a:spcPts val="600"/>
              </a:spcBef>
              <a:spcAft>
                <a:spcPct val="0"/>
              </a:spcAft>
              <a:buClrTx/>
              <a:buSzTx/>
              <a:buFontTx/>
              <a:buNone/>
              <a:tabLst/>
              <a:defRPr/>
            </a:pPr>
            <a:r>
              <a:rPr kumimoji="0" lang="en-GB" sz="1200" b="1" i="0" u="none" strike="noStrike" kern="1200" cap="none" spc="0" normalizeH="0" baseline="0" noProof="0" dirty="0">
                <a:ln>
                  <a:noFill/>
                </a:ln>
                <a:effectLst/>
                <a:uLnTx/>
                <a:uFillTx/>
                <a:latin typeface="Arial" panose="020B0604020202020204"/>
                <a:ea typeface="MS PGothic" charset="0"/>
              </a:rPr>
              <a:t>Change from baseline (mmol/l)</a:t>
            </a:r>
          </a:p>
        </p:txBody>
      </p:sp>
      <p:sp>
        <p:nvSpPr>
          <p:cNvPr id="17" name="TextBox 16">
            <a:extLst>
              <a:ext uri="{FF2B5EF4-FFF2-40B4-BE49-F238E27FC236}">
                <a16:creationId xmlns:a16="http://schemas.microsoft.com/office/drawing/2014/main" id="{8CCC35C5-9581-8DB8-77D6-42562AEE08A3}"/>
              </a:ext>
            </a:extLst>
          </p:cNvPr>
          <p:cNvSpPr txBox="1"/>
          <p:nvPr/>
        </p:nvSpPr>
        <p:spPr>
          <a:xfrm>
            <a:off x="7832300" y="5035251"/>
            <a:ext cx="3201050" cy="276999"/>
          </a:xfrm>
          <a:prstGeom prst="rect">
            <a:avLst/>
          </a:prstGeom>
        </p:spPr>
        <p:txBody>
          <a:bodyPr vert="horz" wrap="square" lIns="91440" tIns="45720" rIns="91440" bIns="45720" rtlCol="0" anchor="ctr">
            <a:spAutoFit/>
          </a:bodyPr>
          <a:lstStyle/>
          <a:p>
            <a:pPr marL="0" marR="0" lvl="0" indent="0" algn="ctr" defTabSz="609585" rtl="0" eaLnBrk="0" fontAlgn="base" latinLnBrk="0" hangingPunct="0">
              <a:lnSpc>
                <a:spcPct val="100000"/>
              </a:lnSpc>
              <a:spcBef>
                <a:spcPts val="600"/>
              </a:spcBef>
              <a:spcAft>
                <a:spcPct val="0"/>
              </a:spcAft>
              <a:buClrTx/>
              <a:buSzTx/>
              <a:buFontTx/>
              <a:buNone/>
              <a:tabLst/>
              <a:defRPr/>
            </a:pPr>
            <a:r>
              <a:rPr kumimoji="0" lang="en-GB" sz="1200" b="1" i="0" u="none" strike="noStrike" kern="1200" cap="none" spc="0" normalizeH="0" baseline="0" noProof="0" dirty="0">
                <a:ln>
                  <a:noFill/>
                </a:ln>
                <a:effectLst/>
                <a:uLnTx/>
                <a:uFillTx/>
                <a:latin typeface="Arial" panose="020B0604020202020204"/>
                <a:ea typeface="MS PGothic" charset="0"/>
              </a:rPr>
              <a:t>Months since randomisation</a:t>
            </a:r>
          </a:p>
        </p:txBody>
      </p:sp>
      <p:sp>
        <p:nvSpPr>
          <p:cNvPr id="90" name="object 147">
            <a:extLst>
              <a:ext uri="{FF2B5EF4-FFF2-40B4-BE49-F238E27FC236}">
                <a16:creationId xmlns:a16="http://schemas.microsoft.com/office/drawing/2014/main" id="{42CEE716-8C2E-BA61-D8C2-4D44DCDF5421}"/>
              </a:ext>
            </a:extLst>
          </p:cNvPr>
          <p:cNvSpPr txBox="1">
            <a:spLocks/>
          </p:cNvSpPr>
          <p:nvPr/>
        </p:nvSpPr>
        <p:spPr>
          <a:xfrm>
            <a:off x="7069280" y="5316672"/>
            <a:ext cx="218328" cy="323165"/>
          </a:xfrm>
          <a:prstGeom prst="rect">
            <a:avLst/>
          </a:prstGeom>
        </p:spPr>
        <p:txBody>
          <a:bodyPr vert="horz" wrap="none" lIns="0" tIns="0" rIns="0" bIns="0" rtlCol="0" anchor="b" anchorCtr="0">
            <a:spAutoFit/>
          </a:bodyPr>
          <a:lstStyle>
            <a:defPPr>
              <a:defRPr lang="en-US"/>
            </a:defPPr>
            <a:lvl1pPr algn="ctr">
              <a:lnSpc>
                <a:spcPct val="100000"/>
              </a:lnSpc>
              <a:spcBef>
                <a:spcPts val="0"/>
              </a:spcBef>
              <a:defRPr sz="1200" spc="-20">
                <a:latin typeface="Arial"/>
                <a:cs typeface="Arial"/>
              </a:defRPr>
            </a:lvl1pPr>
          </a:lstStyle>
          <a:p>
            <a:r>
              <a:rPr lang="en-GB" sz="1050" dirty="0">
                <a:solidFill>
                  <a:srgbClr val="669BD2"/>
                </a:solidFill>
              </a:rPr>
              <a:t>225</a:t>
            </a:r>
          </a:p>
          <a:p>
            <a:r>
              <a:rPr lang="en-GB" sz="1050" dirty="0">
                <a:solidFill>
                  <a:srgbClr val="54595B"/>
                </a:solidFill>
              </a:rPr>
              <a:t>219</a:t>
            </a:r>
          </a:p>
        </p:txBody>
      </p:sp>
      <p:sp>
        <p:nvSpPr>
          <p:cNvPr id="91" name="object 148">
            <a:extLst>
              <a:ext uri="{FF2B5EF4-FFF2-40B4-BE49-F238E27FC236}">
                <a16:creationId xmlns:a16="http://schemas.microsoft.com/office/drawing/2014/main" id="{49A0CD3A-56D2-EC47-B524-8C51357E82E0}"/>
              </a:ext>
            </a:extLst>
          </p:cNvPr>
          <p:cNvSpPr txBox="1">
            <a:spLocks/>
          </p:cNvSpPr>
          <p:nvPr/>
        </p:nvSpPr>
        <p:spPr>
          <a:xfrm>
            <a:off x="7361453" y="5316672"/>
            <a:ext cx="218328" cy="323165"/>
          </a:xfrm>
          <a:prstGeom prst="rect">
            <a:avLst/>
          </a:prstGeom>
        </p:spPr>
        <p:txBody>
          <a:bodyPr vert="horz" wrap="none" lIns="0" tIns="0" rIns="0" bIns="0" rtlCol="0" anchor="b" anchorCtr="0">
            <a:spAutoFit/>
          </a:bodyPr>
          <a:lstStyle>
            <a:defPPr>
              <a:defRPr lang="en-US"/>
            </a:defPPr>
            <a:lvl1pPr algn="ctr">
              <a:lnSpc>
                <a:spcPct val="100000"/>
              </a:lnSpc>
              <a:spcBef>
                <a:spcPts val="0"/>
              </a:spcBef>
              <a:defRPr sz="1200" spc="-20">
                <a:latin typeface="Arial"/>
                <a:cs typeface="Arial"/>
              </a:defRPr>
            </a:lvl1pPr>
          </a:lstStyle>
          <a:p>
            <a:r>
              <a:rPr lang="en-GB" sz="1050" dirty="0">
                <a:solidFill>
                  <a:srgbClr val="669BD2"/>
                </a:solidFill>
              </a:rPr>
              <a:t>227</a:t>
            </a:r>
          </a:p>
          <a:p>
            <a:r>
              <a:rPr lang="en-GB" sz="1050" dirty="0">
                <a:solidFill>
                  <a:srgbClr val="54595B"/>
                </a:solidFill>
              </a:rPr>
              <a:t>218</a:t>
            </a:r>
          </a:p>
        </p:txBody>
      </p:sp>
      <p:sp>
        <p:nvSpPr>
          <p:cNvPr id="92" name="object 149">
            <a:extLst>
              <a:ext uri="{FF2B5EF4-FFF2-40B4-BE49-F238E27FC236}">
                <a16:creationId xmlns:a16="http://schemas.microsoft.com/office/drawing/2014/main" id="{2B4B7443-F878-CA12-B9C2-AF4B6D3DE1A0}"/>
              </a:ext>
            </a:extLst>
          </p:cNvPr>
          <p:cNvSpPr txBox="1">
            <a:spLocks/>
          </p:cNvSpPr>
          <p:nvPr/>
        </p:nvSpPr>
        <p:spPr>
          <a:xfrm>
            <a:off x="7682200" y="5316672"/>
            <a:ext cx="218328" cy="323165"/>
          </a:xfrm>
          <a:prstGeom prst="rect">
            <a:avLst/>
          </a:prstGeom>
        </p:spPr>
        <p:txBody>
          <a:bodyPr vert="horz" wrap="none" lIns="0" tIns="0" rIns="0" bIns="0" rtlCol="0" anchor="b" anchorCtr="0">
            <a:spAutoFit/>
          </a:bodyPr>
          <a:lstStyle>
            <a:defPPr>
              <a:defRPr lang="en-US"/>
            </a:defPPr>
            <a:lvl1pPr algn="ctr">
              <a:lnSpc>
                <a:spcPct val="100000"/>
              </a:lnSpc>
              <a:spcBef>
                <a:spcPts val="0"/>
              </a:spcBef>
              <a:defRPr sz="1200" spc="-20">
                <a:latin typeface="Arial"/>
                <a:cs typeface="Arial"/>
              </a:defRPr>
            </a:lvl1pPr>
          </a:lstStyle>
          <a:p>
            <a:r>
              <a:rPr lang="en-GB" sz="1050" dirty="0">
                <a:solidFill>
                  <a:srgbClr val="669BD2"/>
                </a:solidFill>
              </a:rPr>
              <a:t>223</a:t>
            </a:r>
          </a:p>
          <a:p>
            <a:r>
              <a:rPr lang="en-GB" sz="1050" dirty="0">
                <a:solidFill>
                  <a:srgbClr val="54595B"/>
                </a:solidFill>
              </a:rPr>
              <a:t>217</a:t>
            </a:r>
          </a:p>
        </p:txBody>
      </p:sp>
      <p:sp>
        <p:nvSpPr>
          <p:cNvPr id="93" name="object 150">
            <a:extLst>
              <a:ext uri="{FF2B5EF4-FFF2-40B4-BE49-F238E27FC236}">
                <a16:creationId xmlns:a16="http://schemas.microsoft.com/office/drawing/2014/main" id="{729B4486-C9D6-2870-C1C5-E0311DE2B1AD}"/>
              </a:ext>
            </a:extLst>
          </p:cNvPr>
          <p:cNvSpPr txBox="1">
            <a:spLocks/>
          </p:cNvSpPr>
          <p:nvPr/>
        </p:nvSpPr>
        <p:spPr>
          <a:xfrm>
            <a:off x="8288700" y="5316672"/>
            <a:ext cx="218328" cy="323165"/>
          </a:xfrm>
          <a:prstGeom prst="rect">
            <a:avLst/>
          </a:prstGeom>
        </p:spPr>
        <p:txBody>
          <a:bodyPr vert="horz" wrap="none" lIns="0" tIns="0" rIns="0" bIns="0" rtlCol="0" anchor="b" anchorCtr="0">
            <a:spAutoFit/>
          </a:bodyPr>
          <a:lstStyle>
            <a:defPPr>
              <a:defRPr lang="en-US"/>
            </a:defPPr>
            <a:lvl1pPr algn="ctr">
              <a:lnSpc>
                <a:spcPct val="100000"/>
              </a:lnSpc>
              <a:spcBef>
                <a:spcPts val="0"/>
              </a:spcBef>
              <a:defRPr sz="1200" spc="-20">
                <a:latin typeface="Arial"/>
                <a:cs typeface="Arial"/>
              </a:defRPr>
            </a:lvl1pPr>
          </a:lstStyle>
          <a:p>
            <a:r>
              <a:rPr lang="en-GB" sz="1050" dirty="0">
                <a:solidFill>
                  <a:srgbClr val="669BD2"/>
                </a:solidFill>
              </a:rPr>
              <a:t>212</a:t>
            </a:r>
          </a:p>
          <a:p>
            <a:r>
              <a:rPr lang="en-GB" sz="1050" dirty="0">
                <a:solidFill>
                  <a:srgbClr val="54595B"/>
                </a:solidFill>
              </a:rPr>
              <a:t>210</a:t>
            </a:r>
          </a:p>
        </p:txBody>
      </p:sp>
      <p:sp>
        <p:nvSpPr>
          <p:cNvPr id="94" name="object 151">
            <a:extLst>
              <a:ext uri="{FF2B5EF4-FFF2-40B4-BE49-F238E27FC236}">
                <a16:creationId xmlns:a16="http://schemas.microsoft.com/office/drawing/2014/main" id="{D1BF7A84-A699-F00A-362E-8168F9E851BF}"/>
              </a:ext>
            </a:extLst>
          </p:cNvPr>
          <p:cNvSpPr txBox="1">
            <a:spLocks/>
          </p:cNvSpPr>
          <p:nvPr/>
        </p:nvSpPr>
        <p:spPr>
          <a:xfrm>
            <a:off x="8742795" y="5316672"/>
            <a:ext cx="218328" cy="323165"/>
          </a:xfrm>
          <a:prstGeom prst="rect">
            <a:avLst/>
          </a:prstGeom>
        </p:spPr>
        <p:txBody>
          <a:bodyPr vert="horz" wrap="none" lIns="0" tIns="0" rIns="0" bIns="0" rtlCol="0" anchor="b" anchorCtr="0">
            <a:spAutoFit/>
          </a:bodyPr>
          <a:lstStyle>
            <a:defPPr>
              <a:defRPr lang="en-US"/>
            </a:defPPr>
            <a:lvl1pPr algn="ctr">
              <a:lnSpc>
                <a:spcPct val="100000"/>
              </a:lnSpc>
              <a:spcBef>
                <a:spcPts val="0"/>
              </a:spcBef>
              <a:defRPr sz="1200" spc="-20">
                <a:latin typeface="Arial"/>
                <a:cs typeface="Arial"/>
              </a:defRPr>
            </a:lvl1pPr>
          </a:lstStyle>
          <a:p>
            <a:r>
              <a:rPr lang="en-GB" sz="1050" dirty="0">
                <a:solidFill>
                  <a:srgbClr val="669BD2"/>
                </a:solidFill>
              </a:rPr>
              <a:t>216</a:t>
            </a:r>
          </a:p>
          <a:p>
            <a:r>
              <a:rPr lang="en-GB" sz="1050" dirty="0">
                <a:solidFill>
                  <a:srgbClr val="54595B"/>
                </a:solidFill>
              </a:rPr>
              <a:t>207</a:t>
            </a:r>
          </a:p>
        </p:txBody>
      </p:sp>
      <p:sp>
        <p:nvSpPr>
          <p:cNvPr id="95" name="object 152">
            <a:extLst>
              <a:ext uri="{FF2B5EF4-FFF2-40B4-BE49-F238E27FC236}">
                <a16:creationId xmlns:a16="http://schemas.microsoft.com/office/drawing/2014/main" id="{AC43B9FC-0250-E6F1-456D-18B5670064E5}"/>
              </a:ext>
            </a:extLst>
          </p:cNvPr>
          <p:cNvSpPr txBox="1">
            <a:spLocks/>
          </p:cNvSpPr>
          <p:nvPr/>
        </p:nvSpPr>
        <p:spPr>
          <a:xfrm>
            <a:off x="9158793" y="5316672"/>
            <a:ext cx="218328" cy="323165"/>
          </a:xfrm>
          <a:prstGeom prst="rect">
            <a:avLst/>
          </a:prstGeom>
        </p:spPr>
        <p:txBody>
          <a:bodyPr vert="horz" wrap="none" lIns="0" tIns="0" rIns="0" bIns="0" rtlCol="0" anchor="b" anchorCtr="0">
            <a:spAutoFit/>
          </a:bodyPr>
          <a:lstStyle>
            <a:defPPr>
              <a:defRPr lang="en-US"/>
            </a:defPPr>
            <a:lvl1pPr algn="ctr">
              <a:lnSpc>
                <a:spcPct val="100000"/>
              </a:lnSpc>
              <a:spcBef>
                <a:spcPts val="0"/>
              </a:spcBef>
              <a:defRPr sz="1200" spc="-20">
                <a:latin typeface="Arial"/>
                <a:cs typeface="Arial"/>
              </a:defRPr>
            </a:lvl1pPr>
          </a:lstStyle>
          <a:p>
            <a:r>
              <a:rPr lang="en-GB" sz="1050" dirty="0">
                <a:solidFill>
                  <a:srgbClr val="669BD2"/>
                </a:solidFill>
              </a:rPr>
              <a:t>214</a:t>
            </a:r>
          </a:p>
          <a:p>
            <a:r>
              <a:rPr lang="en-GB" sz="1050" dirty="0">
                <a:solidFill>
                  <a:srgbClr val="54595B"/>
                </a:solidFill>
              </a:rPr>
              <a:t>208</a:t>
            </a:r>
          </a:p>
        </p:txBody>
      </p:sp>
      <p:sp>
        <p:nvSpPr>
          <p:cNvPr id="96" name="object 153">
            <a:extLst>
              <a:ext uri="{FF2B5EF4-FFF2-40B4-BE49-F238E27FC236}">
                <a16:creationId xmlns:a16="http://schemas.microsoft.com/office/drawing/2014/main" id="{CCE0CB92-6894-20FF-5F38-238FF4593685}"/>
              </a:ext>
            </a:extLst>
          </p:cNvPr>
          <p:cNvSpPr txBox="1">
            <a:spLocks/>
          </p:cNvSpPr>
          <p:nvPr/>
        </p:nvSpPr>
        <p:spPr>
          <a:xfrm>
            <a:off x="9574791" y="5316672"/>
            <a:ext cx="218328" cy="323165"/>
          </a:xfrm>
          <a:prstGeom prst="rect">
            <a:avLst/>
          </a:prstGeom>
        </p:spPr>
        <p:txBody>
          <a:bodyPr vert="horz" wrap="none" lIns="0" tIns="0" rIns="0" bIns="0" rtlCol="0" anchor="b" anchorCtr="0">
            <a:spAutoFit/>
          </a:bodyPr>
          <a:lstStyle>
            <a:defPPr>
              <a:defRPr lang="en-US"/>
            </a:defPPr>
            <a:lvl1pPr algn="ctr">
              <a:lnSpc>
                <a:spcPct val="100000"/>
              </a:lnSpc>
              <a:spcBef>
                <a:spcPts val="0"/>
              </a:spcBef>
              <a:defRPr sz="1200" spc="-20">
                <a:latin typeface="Arial"/>
                <a:cs typeface="Arial"/>
              </a:defRPr>
            </a:lvl1pPr>
          </a:lstStyle>
          <a:p>
            <a:r>
              <a:rPr lang="en-GB" sz="1050" dirty="0">
                <a:solidFill>
                  <a:srgbClr val="669BD2"/>
                </a:solidFill>
              </a:rPr>
              <a:t>212</a:t>
            </a:r>
          </a:p>
          <a:p>
            <a:r>
              <a:rPr lang="en-GB" sz="1050" dirty="0">
                <a:solidFill>
                  <a:srgbClr val="54595B"/>
                </a:solidFill>
              </a:rPr>
              <a:t>202</a:t>
            </a:r>
          </a:p>
        </p:txBody>
      </p:sp>
      <p:sp>
        <p:nvSpPr>
          <p:cNvPr id="97" name="object 147">
            <a:extLst>
              <a:ext uri="{FF2B5EF4-FFF2-40B4-BE49-F238E27FC236}">
                <a16:creationId xmlns:a16="http://schemas.microsoft.com/office/drawing/2014/main" id="{2CA5FD1D-BD1D-DCCB-0BBB-BAE9A93EAA96}"/>
              </a:ext>
            </a:extLst>
          </p:cNvPr>
          <p:cNvSpPr txBox="1">
            <a:spLocks/>
          </p:cNvSpPr>
          <p:nvPr/>
        </p:nvSpPr>
        <p:spPr>
          <a:xfrm>
            <a:off x="6803068" y="5316672"/>
            <a:ext cx="218328" cy="323165"/>
          </a:xfrm>
          <a:prstGeom prst="rect">
            <a:avLst/>
          </a:prstGeom>
        </p:spPr>
        <p:txBody>
          <a:bodyPr vert="horz" wrap="none" lIns="0" tIns="0" rIns="0" bIns="0" rtlCol="0" anchor="b" anchorCtr="0">
            <a:spAutoFit/>
          </a:bodyPr>
          <a:lstStyle>
            <a:defPPr>
              <a:defRPr lang="en-US"/>
            </a:defPPr>
            <a:lvl1pPr algn="ctr">
              <a:lnSpc>
                <a:spcPct val="100000"/>
              </a:lnSpc>
              <a:spcBef>
                <a:spcPts val="0"/>
              </a:spcBef>
              <a:defRPr sz="1200" spc="-20">
                <a:latin typeface="Arial"/>
                <a:cs typeface="Arial"/>
              </a:defRPr>
            </a:lvl1pPr>
          </a:lstStyle>
          <a:p>
            <a:r>
              <a:rPr lang="en-GB" sz="1050" dirty="0">
                <a:solidFill>
                  <a:srgbClr val="669BD2"/>
                </a:solidFill>
              </a:rPr>
              <a:t>234</a:t>
            </a:r>
          </a:p>
          <a:p>
            <a:r>
              <a:rPr lang="en-GB" sz="1050" dirty="0">
                <a:solidFill>
                  <a:srgbClr val="54595B"/>
                </a:solidFill>
              </a:rPr>
              <a:t>225</a:t>
            </a:r>
          </a:p>
        </p:txBody>
      </p:sp>
      <p:sp>
        <p:nvSpPr>
          <p:cNvPr id="98" name="object 147">
            <a:extLst>
              <a:ext uri="{FF2B5EF4-FFF2-40B4-BE49-F238E27FC236}">
                <a16:creationId xmlns:a16="http://schemas.microsoft.com/office/drawing/2014/main" id="{EA6C8739-094D-6CD3-FD61-08AA2425698E}"/>
              </a:ext>
            </a:extLst>
          </p:cNvPr>
          <p:cNvSpPr txBox="1">
            <a:spLocks/>
          </p:cNvSpPr>
          <p:nvPr/>
        </p:nvSpPr>
        <p:spPr>
          <a:xfrm>
            <a:off x="10433100" y="5319856"/>
            <a:ext cx="218328" cy="323165"/>
          </a:xfrm>
          <a:prstGeom prst="rect">
            <a:avLst/>
          </a:prstGeom>
        </p:spPr>
        <p:txBody>
          <a:bodyPr vert="horz" wrap="none" lIns="0" tIns="0" rIns="0" bIns="0" rtlCol="0" anchor="b" anchorCtr="0">
            <a:spAutoFit/>
          </a:bodyPr>
          <a:lstStyle>
            <a:defPPr>
              <a:defRPr lang="en-US"/>
            </a:defPPr>
            <a:lvl1pPr algn="ctr">
              <a:lnSpc>
                <a:spcPct val="100000"/>
              </a:lnSpc>
              <a:spcBef>
                <a:spcPts val="0"/>
              </a:spcBef>
              <a:defRPr sz="1200" spc="-20">
                <a:latin typeface="Arial"/>
                <a:cs typeface="Arial"/>
              </a:defRPr>
            </a:lvl1pPr>
          </a:lstStyle>
          <a:p>
            <a:r>
              <a:rPr lang="en-GB" sz="1050" dirty="0">
                <a:solidFill>
                  <a:srgbClr val="669BD2"/>
                </a:solidFill>
              </a:rPr>
              <a:t>207</a:t>
            </a:r>
          </a:p>
          <a:p>
            <a:r>
              <a:rPr lang="en-GB" sz="1050" dirty="0">
                <a:solidFill>
                  <a:srgbClr val="54595B"/>
                </a:solidFill>
              </a:rPr>
              <a:t>198</a:t>
            </a:r>
          </a:p>
        </p:txBody>
      </p:sp>
      <p:sp>
        <p:nvSpPr>
          <p:cNvPr id="99" name="object 148">
            <a:extLst>
              <a:ext uri="{FF2B5EF4-FFF2-40B4-BE49-F238E27FC236}">
                <a16:creationId xmlns:a16="http://schemas.microsoft.com/office/drawing/2014/main" id="{5872A0C9-05C8-425D-7892-B0F34CEC6AC6}"/>
              </a:ext>
            </a:extLst>
          </p:cNvPr>
          <p:cNvSpPr txBox="1">
            <a:spLocks/>
          </p:cNvSpPr>
          <p:nvPr/>
        </p:nvSpPr>
        <p:spPr>
          <a:xfrm>
            <a:off x="10877672" y="5319856"/>
            <a:ext cx="218328" cy="323165"/>
          </a:xfrm>
          <a:prstGeom prst="rect">
            <a:avLst/>
          </a:prstGeom>
        </p:spPr>
        <p:txBody>
          <a:bodyPr vert="horz" wrap="none" lIns="0" tIns="0" rIns="0" bIns="0" rtlCol="0" anchor="b" anchorCtr="0">
            <a:spAutoFit/>
          </a:bodyPr>
          <a:lstStyle>
            <a:defPPr>
              <a:defRPr lang="en-US"/>
            </a:defPPr>
            <a:lvl1pPr algn="ctr">
              <a:lnSpc>
                <a:spcPct val="100000"/>
              </a:lnSpc>
              <a:spcBef>
                <a:spcPts val="0"/>
              </a:spcBef>
              <a:defRPr sz="1200" spc="-20">
                <a:latin typeface="Arial"/>
                <a:cs typeface="Arial"/>
              </a:defRPr>
            </a:lvl1pPr>
          </a:lstStyle>
          <a:p>
            <a:r>
              <a:rPr lang="en-GB" sz="1050" dirty="0">
                <a:solidFill>
                  <a:srgbClr val="669BD2"/>
                </a:solidFill>
              </a:rPr>
              <a:t>160</a:t>
            </a:r>
          </a:p>
          <a:p>
            <a:r>
              <a:rPr lang="en-GB" sz="1050" dirty="0">
                <a:solidFill>
                  <a:srgbClr val="54595B"/>
                </a:solidFill>
              </a:rPr>
              <a:t>142</a:t>
            </a:r>
          </a:p>
        </p:txBody>
      </p:sp>
      <p:sp>
        <p:nvSpPr>
          <p:cNvPr id="100" name="object 149">
            <a:extLst>
              <a:ext uri="{FF2B5EF4-FFF2-40B4-BE49-F238E27FC236}">
                <a16:creationId xmlns:a16="http://schemas.microsoft.com/office/drawing/2014/main" id="{53A4F91C-5F16-BCB2-4C4E-EAB251DEBB6E}"/>
              </a:ext>
            </a:extLst>
          </p:cNvPr>
          <p:cNvSpPr txBox="1">
            <a:spLocks/>
          </p:cNvSpPr>
          <p:nvPr/>
        </p:nvSpPr>
        <p:spPr>
          <a:xfrm>
            <a:off x="11322245" y="5319856"/>
            <a:ext cx="218330" cy="323165"/>
          </a:xfrm>
          <a:prstGeom prst="rect">
            <a:avLst/>
          </a:prstGeom>
        </p:spPr>
        <p:txBody>
          <a:bodyPr vert="horz" wrap="none" lIns="0" tIns="0" rIns="0" bIns="0" rtlCol="0" anchor="b" anchorCtr="0">
            <a:spAutoFit/>
          </a:bodyPr>
          <a:lstStyle>
            <a:defPPr>
              <a:defRPr lang="en-US"/>
            </a:defPPr>
            <a:lvl1pPr algn="ctr">
              <a:lnSpc>
                <a:spcPct val="100000"/>
              </a:lnSpc>
              <a:spcBef>
                <a:spcPts val="0"/>
              </a:spcBef>
              <a:defRPr sz="1200" spc="-20">
                <a:latin typeface="Arial"/>
                <a:cs typeface="Arial"/>
              </a:defRPr>
            </a:lvl1pPr>
          </a:lstStyle>
          <a:p>
            <a:r>
              <a:rPr lang="en-GB" sz="1050" dirty="0">
                <a:solidFill>
                  <a:srgbClr val="669BD2"/>
                </a:solidFill>
              </a:rPr>
              <a:t>112</a:t>
            </a:r>
          </a:p>
          <a:p>
            <a:r>
              <a:rPr lang="en-GB" sz="1050" dirty="0">
                <a:solidFill>
                  <a:srgbClr val="54595B"/>
                </a:solidFill>
              </a:rPr>
              <a:t>98</a:t>
            </a:r>
          </a:p>
        </p:txBody>
      </p:sp>
      <p:sp>
        <p:nvSpPr>
          <p:cNvPr id="103" name="object 147">
            <a:extLst>
              <a:ext uri="{FF2B5EF4-FFF2-40B4-BE49-F238E27FC236}">
                <a16:creationId xmlns:a16="http://schemas.microsoft.com/office/drawing/2014/main" id="{47D96158-385E-5144-F4BE-CD1D7CCD7CA0}"/>
              </a:ext>
            </a:extLst>
          </p:cNvPr>
          <p:cNvSpPr txBox="1">
            <a:spLocks/>
          </p:cNvSpPr>
          <p:nvPr/>
        </p:nvSpPr>
        <p:spPr>
          <a:xfrm>
            <a:off x="9995437" y="5319856"/>
            <a:ext cx="218328" cy="323165"/>
          </a:xfrm>
          <a:prstGeom prst="rect">
            <a:avLst/>
          </a:prstGeom>
        </p:spPr>
        <p:txBody>
          <a:bodyPr vert="horz" wrap="none" lIns="0" tIns="0" rIns="0" bIns="0" rtlCol="0" anchor="b" anchorCtr="0">
            <a:spAutoFit/>
          </a:bodyPr>
          <a:lstStyle>
            <a:defPPr>
              <a:defRPr lang="en-US"/>
            </a:defPPr>
            <a:lvl1pPr algn="ctr">
              <a:lnSpc>
                <a:spcPct val="100000"/>
              </a:lnSpc>
              <a:spcBef>
                <a:spcPts val="0"/>
              </a:spcBef>
              <a:defRPr sz="1200" spc="-20">
                <a:latin typeface="Arial"/>
                <a:cs typeface="Arial"/>
              </a:defRPr>
            </a:lvl1pPr>
          </a:lstStyle>
          <a:p>
            <a:r>
              <a:rPr lang="en-GB" sz="1050" dirty="0">
                <a:solidFill>
                  <a:srgbClr val="669BD2"/>
                </a:solidFill>
              </a:rPr>
              <a:t>204</a:t>
            </a:r>
          </a:p>
          <a:p>
            <a:r>
              <a:rPr lang="en-GB" sz="1050" dirty="0">
                <a:solidFill>
                  <a:srgbClr val="54595B"/>
                </a:solidFill>
              </a:rPr>
              <a:t>196</a:t>
            </a:r>
          </a:p>
        </p:txBody>
      </p:sp>
      <p:sp>
        <p:nvSpPr>
          <p:cNvPr id="29" name="TextBox 28">
            <a:extLst>
              <a:ext uri="{FF2B5EF4-FFF2-40B4-BE49-F238E27FC236}">
                <a16:creationId xmlns:a16="http://schemas.microsoft.com/office/drawing/2014/main" id="{0B187919-6E6F-81AD-C1AD-629C2BD532DE}"/>
              </a:ext>
            </a:extLst>
          </p:cNvPr>
          <p:cNvSpPr txBox="1"/>
          <p:nvPr/>
        </p:nvSpPr>
        <p:spPr>
          <a:xfrm>
            <a:off x="1056533" y="4198405"/>
            <a:ext cx="3201050" cy="646331"/>
          </a:xfrm>
          <a:prstGeom prst="rect">
            <a:avLst/>
          </a:prstGeom>
          <a:noFill/>
        </p:spPr>
        <p:txBody>
          <a:bodyPr wrap="square">
            <a:spAutoFit/>
          </a:bodyPr>
          <a:lstStyle/>
          <a:p>
            <a:pPr>
              <a:spcBef>
                <a:spcPts val="600"/>
              </a:spcBef>
            </a:pPr>
            <a:r>
              <a:rPr lang="en-GB" sz="1200" b="1" noProof="0" dirty="0">
                <a:solidFill>
                  <a:schemeClr val="accent3"/>
                </a:solidFill>
                <a:latin typeface="+mn-lt"/>
              </a:rPr>
              <a:t>Mean blood pressure at baseline:</a:t>
            </a:r>
            <a:br>
              <a:rPr lang="en-GB" sz="1200" noProof="0" dirty="0">
                <a:solidFill>
                  <a:schemeClr val="tx2"/>
                </a:solidFill>
                <a:highlight>
                  <a:srgbClr val="FFFF00"/>
                </a:highlight>
                <a:latin typeface="+mn-lt"/>
              </a:rPr>
            </a:br>
            <a:r>
              <a:rPr lang="en-GB" sz="1200" noProof="0" dirty="0">
                <a:solidFill>
                  <a:srgbClr val="669BD2"/>
                </a:solidFill>
                <a:latin typeface="+mn-lt"/>
              </a:rPr>
              <a:t>Finerenone: 134/80 mmHg</a:t>
            </a:r>
            <a:br>
              <a:rPr lang="en-GB" sz="1200" noProof="0" dirty="0">
                <a:solidFill>
                  <a:schemeClr val="tx2"/>
                </a:solidFill>
                <a:latin typeface="+mn-lt"/>
              </a:rPr>
            </a:br>
            <a:r>
              <a:rPr lang="en-GB" sz="1200" noProof="0" dirty="0">
                <a:solidFill>
                  <a:srgbClr val="53585A"/>
                </a:solidFill>
                <a:latin typeface="+mn-lt"/>
              </a:rPr>
              <a:t>Placebo: 134/81 mmHg</a:t>
            </a:r>
          </a:p>
        </p:txBody>
      </p:sp>
      <p:sp>
        <p:nvSpPr>
          <p:cNvPr id="12" name="TextBox 11">
            <a:extLst>
              <a:ext uri="{FF2B5EF4-FFF2-40B4-BE49-F238E27FC236}">
                <a16:creationId xmlns:a16="http://schemas.microsoft.com/office/drawing/2014/main" id="{287FF11F-B359-879C-213E-4EEF87ECD120}"/>
              </a:ext>
            </a:extLst>
          </p:cNvPr>
          <p:cNvSpPr txBox="1"/>
          <p:nvPr/>
        </p:nvSpPr>
        <p:spPr>
          <a:xfrm>
            <a:off x="7134379" y="4225606"/>
            <a:ext cx="2623996" cy="617740"/>
          </a:xfrm>
          <a:prstGeom prst="rect">
            <a:avLst/>
          </a:prstGeom>
        </p:spPr>
        <p:txBody>
          <a:bodyPr vert="horz" wrap="none" lIns="91440" tIns="45720" rIns="91440" bIns="45720" rtlCol="0">
            <a:noAutofit/>
          </a:bodyPr>
          <a:lstStyle/>
          <a:p>
            <a:pPr>
              <a:spcBef>
                <a:spcPts val="600"/>
              </a:spcBef>
            </a:pPr>
            <a:r>
              <a:rPr lang="en-GB" sz="1200" b="1" noProof="0" dirty="0">
                <a:solidFill>
                  <a:schemeClr val="accent3"/>
                </a:solidFill>
                <a:latin typeface="+mn-lt"/>
              </a:rPr>
              <a:t>Mean (SD) serum potassium at baseline:</a:t>
            </a:r>
            <a:br>
              <a:rPr lang="en-GB" sz="1200" noProof="0" dirty="0">
                <a:solidFill>
                  <a:schemeClr val="tx2"/>
                </a:solidFill>
                <a:highlight>
                  <a:srgbClr val="FFFF00"/>
                </a:highlight>
                <a:latin typeface="+mn-lt"/>
              </a:rPr>
            </a:br>
            <a:r>
              <a:rPr lang="en-GB" sz="1200" noProof="0" dirty="0">
                <a:solidFill>
                  <a:srgbClr val="669BD2"/>
                </a:solidFill>
                <a:latin typeface="+mn-lt"/>
              </a:rPr>
              <a:t>Finerenone: 4.4 (0.5) mmol/l</a:t>
            </a:r>
            <a:br>
              <a:rPr lang="en-GB" sz="1200" noProof="0" dirty="0">
                <a:solidFill>
                  <a:schemeClr val="tx2"/>
                </a:solidFill>
                <a:latin typeface="+mn-lt"/>
              </a:rPr>
            </a:br>
            <a:r>
              <a:rPr lang="en-GB" sz="1200" noProof="0" dirty="0">
                <a:latin typeface="+mn-lt"/>
              </a:rPr>
              <a:t>Placebo: 4.5 (0.5) mmol/l</a:t>
            </a:r>
          </a:p>
        </p:txBody>
      </p:sp>
      <p:sp>
        <p:nvSpPr>
          <p:cNvPr id="3" name="Footer Placeholder 4">
            <a:extLst>
              <a:ext uri="{FF2B5EF4-FFF2-40B4-BE49-F238E27FC236}">
                <a16:creationId xmlns:a16="http://schemas.microsoft.com/office/drawing/2014/main" id="{D79CD02B-7D0A-9D3A-1E34-1724043F7193}"/>
              </a:ext>
            </a:extLst>
          </p:cNvPr>
          <p:cNvSpPr txBox="1">
            <a:spLocks/>
          </p:cNvSpPr>
          <p:nvPr/>
        </p:nvSpPr>
        <p:spPr>
          <a:xfrm>
            <a:off x="1384527" y="6033123"/>
            <a:ext cx="10296195" cy="506124"/>
          </a:xfrm>
          <a:prstGeom prst="rect">
            <a:avLst/>
          </a:prstGeom>
        </p:spPr>
        <p:txBody>
          <a:bodyPr vert="horz" lIns="91440" tIns="45720" rIns="91440" bIns="45720" rtlCol="0" anchor="b"/>
          <a:lstStyle>
            <a:defPPr>
              <a:defRPr lang="en-US"/>
            </a:defPPr>
            <a:lvl1pPr>
              <a:defRPr sz="800">
                <a:latin typeface="+mn-lt"/>
              </a:defRPr>
            </a:lvl1pPr>
            <a:lvl2pPr marL="609585"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2pPr>
            <a:lvl3pPr marL="1219170"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3pPr>
            <a:lvl4pPr marL="1828754"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4pPr>
            <a:lvl5pPr marL="2438339"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5pPr>
            <a:lvl6pPr marL="3047924" algn="l" defTabSz="609585" rtl="0" eaLnBrk="1" latinLnBrk="0" hangingPunct="1">
              <a:defRPr kern="1200">
                <a:solidFill>
                  <a:schemeClr val="tx1"/>
                </a:solidFill>
                <a:latin typeface="Calibri" charset="0"/>
                <a:ea typeface="MS PGothic" charset="0"/>
                <a:cs typeface="MS PGothic" charset="0"/>
              </a:defRPr>
            </a:lvl6pPr>
            <a:lvl7pPr marL="3657509" algn="l" defTabSz="609585" rtl="0" eaLnBrk="1" latinLnBrk="0" hangingPunct="1">
              <a:defRPr kern="1200">
                <a:solidFill>
                  <a:schemeClr val="tx1"/>
                </a:solidFill>
                <a:latin typeface="Calibri" charset="0"/>
                <a:ea typeface="MS PGothic" charset="0"/>
                <a:cs typeface="MS PGothic" charset="0"/>
              </a:defRPr>
            </a:lvl7pPr>
            <a:lvl8pPr marL="4267093" algn="l" defTabSz="609585" rtl="0" eaLnBrk="1" latinLnBrk="0" hangingPunct="1">
              <a:defRPr kern="1200">
                <a:solidFill>
                  <a:schemeClr val="tx1"/>
                </a:solidFill>
                <a:latin typeface="Calibri" charset="0"/>
                <a:ea typeface="MS PGothic" charset="0"/>
                <a:cs typeface="MS PGothic" charset="0"/>
              </a:defRPr>
            </a:lvl8pPr>
            <a:lvl9pPr marL="4876678" algn="l" defTabSz="609585" rtl="0" eaLnBrk="1" latinLnBrk="0" hangingPunct="1">
              <a:defRPr kern="1200">
                <a:solidFill>
                  <a:schemeClr val="tx1"/>
                </a:solidFill>
                <a:latin typeface="Calibri" charset="0"/>
                <a:ea typeface="MS PGothic" charset="0"/>
                <a:cs typeface="MS PGothic" charset="0"/>
              </a:defRPr>
            </a:lvl9pPr>
          </a:lstStyle>
          <a:p>
            <a:r>
              <a:rPr lang="en-GB" dirty="0"/>
              <a:t>Change from baseline calculated using </a:t>
            </a:r>
            <a:r>
              <a:rPr lang="en-GB" dirty="0" err="1"/>
              <a:t>MMRM</a:t>
            </a:r>
            <a:endParaRPr lang="en-GB" dirty="0"/>
          </a:p>
          <a:p>
            <a:r>
              <a:rPr lang="en-GB" dirty="0"/>
              <a:t>CI, confidence interval; </a:t>
            </a:r>
            <a:r>
              <a:rPr lang="en-GB" dirty="0" err="1"/>
              <a:t>MMRM</a:t>
            </a:r>
            <a:r>
              <a:rPr lang="en-GB" dirty="0"/>
              <a:t>, mixed model for repeated measures; SD, standard deviation</a:t>
            </a:r>
          </a:p>
        </p:txBody>
      </p:sp>
      <p:sp>
        <p:nvSpPr>
          <p:cNvPr id="43" name="Rectangle: Rounded Corners 42">
            <a:extLst>
              <a:ext uri="{FF2B5EF4-FFF2-40B4-BE49-F238E27FC236}">
                <a16:creationId xmlns:a16="http://schemas.microsoft.com/office/drawing/2014/main" id="{03B22B80-27E4-7F3B-3E3D-F682EDDCDBEF}"/>
              </a:ext>
            </a:extLst>
          </p:cNvPr>
          <p:cNvSpPr/>
          <p:nvPr/>
        </p:nvSpPr>
        <p:spPr>
          <a:xfrm>
            <a:off x="1034226" y="5699230"/>
            <a:ext cx="5072694" cy="327506"/>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50" spc="-20" dirty="0">
              <a:solidFill>
                <a:srgbClr val="54595B"/>
              </a:solidFill>
              <a:latin typeface="Arial"/>
              <a:ea typeface="MS PGothic" charset="0"/>
              <a:cs typeface="Arial"/>
            </a:endParaRPr>
          </a:p>
          <a:p>
            <a:pPr lvl="0" algn="ctr">
              <a:defRPr/>
            </a:pPr>
            <a:r>
              <a:rPr lang="en-GB" sz="1200" b="1" noProof="0" dirty="0">
                <a:solidFill>
                  <a:schemeClr val="bg1"/>
                </a:solidFill>
                <a:cs typeface="Times New Roman" panose="02020603050405020304" pitchFamily="18" charset="0"/>
              </a:rPr>
              <a:t>Difference at month 6: –3.50 (95% CI –6.01, –0.99)</a:t>
            </a:r>
            <a:endParaRPr lang="en-GB" sz="1200" b="1" noProof="0" dirty="0">
              <a:solidFill>
                <a:schemeClr val="bg1"/>
              </a:solidFill>
            </a:endParaRPr>
          </a:p>
          <a:p>
            <a:pPr algn="ctr"/>
            <a:endParaRPr lang="en-GB" sz="1200" b="1" noProof="0" dirty="0">
              <a:solidFill>
                <a:schemeClr val="bg1"/>
              </a:solidFill>
            </a:endParaRPr>
          </a:p>
        </p:txBody>
      </p:sp>
      <p:sp>
        <p:nvSpPr>
          <p:cNvPr id="48" name="Rectangle: Rounded Corners 47">
            <a:extLst>
              <a:ext uri="{FF2B5EF4-FFF2-40B4-BE49-F238E27FC236}">
                <a16:creationId xmlns:a16="http://schemas.microsoft.com/office/drawing/2014/main" id="{76D32433-0BAB-2150-6DA2-7E060B47C988}"/>
              </a:ext>
            </a:extLst>
          </p:cNvPr>
          <p:cNvSpPr/>
          <p:nvPr/>
        </p:nvSpPr>
        <p:spPr>
          <a:xfrm>
            <a:off x="7134378" y="5708755"/>
            <a:ext cx="4757231" cy="327506"/>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00" b="1" noProof="0" dirty="0">
              <a:solidFill>
                <a:schemeClr val="bg1"/>
              </a:solidFill>
            </a:endParaRPr>
          </a:p>
          <a:p>
            <a:pPr lvl="0" algn="ctr">
              <a:defRPr/>
            </a:pPr>
            <a:r>
              <a:rPr lang="en-GB" sz="1200" b="1" noProof="0" dirty="0">
                <a:solidFill>
                  <a:schemeClr val="bg1"/>
                </a:solidFill>
                <a:cs typeface="Times New Roman" panose="02020603050405020304" pitchFamily="18" charset="0"/>
              </a:rPr>
              <a:t>Difference at month 1: 0.16 (95% CI 0.09, 0.23)</a:t>
            </a:r>
            <a:endParaRPr lang="en-GB" sz="1200" b="1" noProof="0" dirty="0">
              <a:solidFill>
                <a:schemeClr val="bg1"/>
              </a:solidFill>
            </a:endParaRPr>
          </a:p>
          <a:p>
            <a:pPr algn="ctr"/>
            <a:endParaRPr lang="en-GB" sz="1200" b="1" noProof="0" dirty="0">
              <a:solidFill>
                <a:schemeClr val="bg1"/>
              </a:solidFill>
            </a:endParaRPr>
          </a:p>
        </p:txBody>
      </p:sp>
      <p:pic>
        <p:nvPicPr>
          <p:cNvPr id="13" name="Picture 12">
            <a:extLst>
              <a:ext uri="{FF2B5EF4-FFF2-40B4-BE49-F238E27FC236}">
                <a16:creationId xmlns:a16="http://schemas.microsoft.com/office/drawing/2014/main" id="{EB6F3CDF-E838-19D7-D636-4EB4FB6A4C50}"/>
              </a:ext>
            </a:extLst>
          </p:cNvPr>
          <p:cNvPicPr>
            <a:picLocks noChangeAspect="1"/>
          </p:cNvPicPr>
          <p:nvPr/>
        </p:nvPicPr>
        <p:blipFill>
          <a:blip r:embed="rId3">
            <a:clrChange>
              <a:clrFrom>
                <a:srgbClr val="FAFAFA"/>
              </a:clrFrom>
              <a:clrTo>
                <a:srgbClr val="FAFAFA">
                  <a:alpha val="0"/>
                </a:srgbClr>
              </a:clrTo>
            </a:clrChange>
          </a:blip>
          <a:stretch>
            <a:fillRect/>
          </a:stretch>
        </p:blipFill>
        <p:spPr>
          <a:xfrm>
            <a:off x="41733" y="6013459"/>
            <a:ext cx="1291102" cy="340129"/>
          </a:xfrm>
          <a:prstGeom prst="rect">
            <a:avLst/>
          </a:prstGeom>
        </p:spPr>
      </p:pic>
      <p:grpSp>
        <p:nvGrpSpPr>
          <p:cNvPr id="16" name="Group 15">
            <a:extLst>
              <a:ext uri="{FF2B5EF4-FFF2-40B4-BE49-F238E27FC236}">
                <a16:creationId xmlns:a16="http://schemas.microsoft.com/office/drawing/2014/main" id="{073534E9-4687-E74B-3FF6-D562704940E8}"/>
              </a:ext>
            </a:extLst>
          </p:cNvPr>
          <p:cNvGrpSpPr/>
          <p:nvPr/>
        </p:nvGrpSpPr>
        <p:grpSpPr>
          <a:xfrm>
            <a:off x="5624566" y="4429798"/>
            <a:ext cx="711164" cy="743952"/>
            <a:chOff x="5619187" y="4429798"/>
            <a:chExt cx="711164" cy="743952"/>
          </a:xfrm>
        </p:grpSpPr>
        <p:sp>
          <p:nvSpPr>
            <p:cNvPr id="8" name="Rectangle 7">
              <a:extLst>
                <a:ext uri="{FF2B5EF4-FFF2-40B4-BE49-F238E27FC236}">
                  <a16:creationId xmlns:a16="http://schemas.microsoft.com/office/drawing/2014/main" id="{E7F0D6A6-F5DD-27C8-5730-3831005582A4}"/>
                </a:ext>
              </a:extLst>
            </p:cNvPr>
            <p:cNvSpPr/>
            <p:nvPr/>
          </p:nvSpPr>
          <p:spPr>
            <a:xfrm>
              <a:off x="5619187" y="4429798"/>
              <a:ext cx="605493" cy="46897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5" name="Rectangle 14">
              <a:extLst>
                <a:ext uri="{FF2B5EF4-FFF2-40B4-BE49-F238E27FC236}">
                  <a16:creationId xmlns:a16="http://schemas.microsoft.com/office/drawing/2014/main" id="{A05AC98D-C501-C334-1F72-8F9181857178}"/>
                </a:ext>
              </a:extLst>
            </p:cNvPr>
            <p:cNvSpPr/>
            <p:nvPr/>
          </p:nvSpPr>
          <p:spPr>
            <a:xfrm>
              <a:off x="5907298" y="4704774"/>
              <a:ext cx="423053" cy="46897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grpSp>
      <p:grpSp>
        <p:nvGrpSpPr>
          <p:cNvPr id="18" name="Group 17">
            <a:extLst>
              <a:ext uri="{FF2B5EF4-FFF2-40B4-BE49-F238E27FC236}">
                <a16:creationId xmlns:a16="http://schemas.microsoft.com/office/drawing/2014/main" id="{08300EA6-370B-4B27-DD9C-8BD2B2B83ADB}"/>
              </a:ext>
            </a:extLst>
          </p:cNvPr>
          <p:cNvGrpSpPr/>
          <p:nvPr/>
        </p:nvGrpSpPr>
        <p:grpSpPr>
          <a:xfrm>
            <a:off x="11434884" y="4453125"/>
            <a:ext cx="700406" cy="743952"/>
            <a:chOff x="5629945" y="4429798"/>
            <a:chExt cx="700406" cy="743952"/>
          </a:xfrm>
        </p:grpSpPr>
        <p:sp>
          <p:nvSpPr>
            <p:cNvPr id="21" name="Rectangle 20">
              <a:extLst>
                <a:ext uri="{FF2B5EF4-FFF2-40B4-BE49-F238E27FC236}">
                  <a16:creationId xmlns:a16="http://schemas.microsoft.com/office/drawing/2014/main" id="{8ECB132D-3954-23AA-51FC-2CEDA286B66A}"/>
                </a:ext>
              </a:extLst>
            </p:cNvPr>
            <p:cNvSpPr/>
            <p:nvPr/>
          </p:nvSpPr>
          <p:spPr>
            <a:xfrm>
              <a:off x="5629945" y="4429798"/>
              <a:ext cx="605493" cy="46897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28" name="Rectangle 27">
              <a:extLst>
                <a:ext uri="{FF2B5EF4-FFF2-40B4-BE49-F238E27FC236}">
                  <a16:creationId xmlns:a16="http://schemas.microsoft.com/office/drawing/2014/main" id="{F5B989E9-F2D5-15C6-BB74-F880B407ED44}"/>
                </a:ext>
              </a:extLst>
            </p:cNvPr>
            <p:cNvSpPr/>
            <p:nvPr/>
          </p:nvSpPr>
          <p:spPr>
            <a:xfrm>
              <a:off x="5907298" y="4704774"/>
              <a:ext cx="423053" cy="46897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grpSp>
      <p:sp>
        <p:nvSpPr>
          <p:cNvPr id="40" name="object 150">
            <a:extLst>
              <a:ext uri="{FF2B5EF4-FFF2-40B4-BE49-F238E27FC236}">
                <a16:creationId xmlns:a16="http://schemas.microsoft.com/office/drawing/2014/main" id="{B9105602-D10C-C09A-636B-83945373C98C}"/>
              </a:ext>
            </a:extLst>
          </p:cNvPr>
          <p:cNvSpPr txBox="1">
            <a:spLocks/>
          </p:cNvSpPr>
          <p:nvPr/>
        </p:nvSpPr>
        <p:spPr>
          <a:xfrm>
            <a:off x="5963865" y="5326116"/>
            <a:ext cx="145553" cy="323165"/>
          </a:xfrm>
          <a:prstGeom prst="rect">
            <a:avLst/>
          </a:prstGeom>
        </p:spPr>
        <p:txBody>
          <a:bodyPr vert="horz" wrap="none" lIns="0" tIns="0" rIns="0" bIns="0" rtlCol="0" anchor="b" anchorCtr="0">
            <a:spAutoFit/>
          </a:bodyPr>
          <a:lstStyle>
            <a:defPPr>
              <a:defRPr lang="en-US"/>
            </a:defPPr>
            <a:lvl1pPr algn="ctr">
              <a:lnSpc>
                <a:spcPct val="100000"/>
              </a:lnSpc>
              <a:spcBef>
                <a:spcPts val="0"/>
              </a:spcBef>
              <a:defRPr sz="1200" spc="-20">
                <a:latin typeface="Arial"/>
                <a:cs typeface="Arial"/>
              </a:defRPr>
            </a:lvl1pPr>
          </a:lstStyle>
          <a:p>
            <a:r>
              <a:rPr lang="en-GB" sz="1050" dirty="0">
                <a:solidFill>
                  <a:srgbClr val="669BD2"/>
                </a:solidFill>
              </a:rPr>
              <a:t>44</a:t>
            </a:r>
          </a:p>
          <a:p>
            <a:r>
              <a:rPr lang="en-GB" sz="1050" dirty="0">
                <a:solidFill>
                  <a:srgbClr val="54595B"/>
                </a:solidFill>
              </a:rPr>
              <a:t>43</a:t>
            </a:r>
          </a:p>
        </p:txBody>
      </p:sp>
      <p:sp>
        <p:nvSpPr>
          <p:cNvPr id="42" name="object 150">
            <a:extLst>
              <a:ext uri="{FF2B5EF4-FFF2-40B4-BE49-F238E27FC236}">
                <a16:creationId xmlns:a16="http://schemas.microsoft.com/office/drawing/2014/main" id="{2FD0E211-ED95-3B3E-051E-6A2CDC1FCD6D}"/>
              </a:ext>
            </a:extLst>
          </p:cNvPr>
          <p:cNvSpPr txBox="1">
            <a:spLocks/>
          </p:cNvSpPr>
          <p:nvPr/>
        </p:nvSpPr>
        <p:spPr>
          <a:xfrm>
            <a:off x="11778210" y="5316672"/>
            <a:ext cx="145553" cy="323165"/>
          </a:xfrm>
          <a:prstGeom prst="rect">
            <a:avLst/>
          </a:prstGeom>
        </p:spPr>
        <p:txBody>
          <a:bodyPr vert="horz" wrap="none" lIns="0" tIns="0" rIns="0" bIns="0" rtlCol="0" anchor="b" anchorCtr="0">
            <a:spAutoFit/>
          </a:bodyPr>
          <a:lstStyle>
            <a:defPPr>
              <a:defRPr lang="en-US"/>
            </a:defPPr>
            <a:lvl1pPr algn="ctr">
              <a:lnSpc>
                <a:spcPct val="100000"/>
              </a:lnSpc>
              <a:spcBef>
                <a:spcPts val="0"/>
              </a:spcBef>
              <a:defRPr sz="1200" spc="-20">
                <a:latin typeface="Arial"/>
                <a:cs typeface="Arial"/>
              </a:defRPr>
            </a:lvl1pPr>
          </a:lstStyle>
          <a:p>
            <a:r>
              <a:rPr lang="en-GB" sz="1050" dirty="0">
                <a:solidFill>
                  <a:srgbClr val="669BD2"/>
                </a:solidFill>
              </a:rPr>
              <a:t>60</a:t>
            </a:r>
          </a:p>
          <a:p>
            <a:r>
              <a:rPr lang="en-GB" sz="1050" dirty="0">
                <a:solidFill>
                  <a:srgbClr val="54595B"/>
                </a:solidFill>
              </a:rPr>
              <a:t>61</a:t>
            </a:r>
          </a:p>
        </p:txBody>
      </p:sp>
      <p:sp>
        <p:nvSpPr>
          <p:cNvPr id="45" name="Line 5">
            <a:extLst>
              <a:ext uri="{FF2B5EF4-FFF2-40B4-BE49-F238E27FC236}">
                <a16:creationId xmlns:a16="http://schemas.microsoft.com/office/drawing/2014/main" id="{59429711-52C6-2C5B-D777-E76CA96751C3}"/>
              </a:ext>
            </a:extLst>
          </p:cNvPr>
          <p:cNvSpPr>
            <a:spLocks noChangeShapeType="1"/>
          </p:cNvSpPr>
          <p:nvPr/>
        </p:nvSpPr>
        <p:spPr bwMode="auto">
          <a:xfrm flipV="1">
            <a:off x="1061862" y="2428202"/>
            <a:ext cx="5045058" cy="1456"/>
          </a:xfrm>
          <a:prstGeom prst="line">
            <a:avLst/>
          </a:prstGeom>
          <a:noFill/>
          <a:ln w="15875" cap="flat">
            <a:solidFill>
              <a:srgbClr val="7F7F7F"/>
            </a:solidFill>
            <a:prstDash val="sysDash"/>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9" name="Line 5">
            <a:extLst>
              <a:ext uri="{FF2B5EF4-FFF2-40B4-BE49-F238E27FC236}">
                <a16:creationId xmlns:a16="http://schemas.microsoft.com/office/drawing/2014/main" id="{30D1C0A3-BEB8-9103-129B-B9DBE8C3F365}"/>
              </a:ext>
            </a:extLst>
          </p:cNvPr>
          <p:cNvSpPr>
            <a:spLocks noChangeShapeType="1"/>
          </p:cNvSpPr>
          <p:nvPr/>
        </p:nvSpPr>
        <p:spPr bwMode="auto">
          <a:xfrm flipV="1">
            <a:off x="7090232" y="3700411"/>
            <a:ext cx="4801377" cy="0"/>
          </a:xfrm>
          <a:prstGeom prst="line">
            <a:avLst/>
          </a:prstGeom>
          <a:noFill/>
          <a:ln w="15875" cap="flat">
            <a:solidFill>
              <a:srgbClr val="7F7F7F"/>
            </a:solidFill>
            <a:prstDash val="sysDash"/>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graphicFrame>
        <p:nvGraphicFramePr>
          <p:cNvPr id="36" name="Content Placeholder 16">
            <a:extLst>
              <a:ext uri="{FF2B5EF4-FFF2-40B4-BE49-F238E27FC236}">
                <a16:creationId xmlns:a16="http://schemas.microsoft.com/office/drawing/2014/main" id="{653443CC-923E-0754-C983-E910506CDA92}"/>
              </a:ext>
            </a:extLst>
          </p:cNvPr>
          <p:cNvGraphicFramePr>
            <a:graphicFrameLocks noGrp="1"/>
          </p:cNvGraphicFramePr>
          <p:nvPr>
            <p:extLst>
              <p:ext uri="{D42A27DB-BD31-4B8C-83A1-F6EECF244321}">
                <p14:modId xmlns:p14="http://schemas.microsoft.com/office/powerpoint/2010/main" val="2341276385"/>
              </p:ext>
            </p:extLst>
          </p:nvPr>
        </p:nvGraphicFramePr>
        <p:xfrm>
          <a:off x="628054" y="1171574"/>
          <a:ext cx="5759199" cy="419437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8" name="Content Placeholder 16">
            <a:extLst>
              <a:ext uri="{FF2B5EF4-FFF2-40B4-BE49-F238E27FC236}">
                <a16:creationId xmlns:a16="http://schemas.microsoft.com/office/drawing/2014/main" id="{3969585A-3BC2-7A49-A8A8-D95817EA13A8}"/>
              </a:ext>
            </a:extLst>
          </p:cNvPr>
          <p:cNvGraphicFramePr>
            <a:graphicFrameLocks noGrp="1"/>
          </p:cNvGraphicFramePr>
          <p:nvPr>
            <p:extLst>
              <p:ext uri="{D42A27DB-BD31-4B8C-83A1-F6EECF244321}">
                <p14:modId xmlns:p14="http://schemas.microsoft.com/office/powerpoint/2010/main" val="1182728953"/>
              </p:ext>
            </p:extLst>
          </p:nvPr>
        </p:nvGraphicFramePr>
        <p:xfrm>
          <a:off x="6398747" y="1151615"/>
          <a:ext cx="5803085" cy="4216926"/>
        </p:xfrm>
        <a:graphic>
          <a:graphicData uri="http://schemas.openxmlformats.org/drawingml/2006/chart">
            <c:chart xmlns:c="http://schemas.openxmlformats.org/drawingml/2006/chart" xmlns:r="http://schemas.openxmlformats.org/officeDocument/2006/relationships" r:id="rId5"/>
          </a:graphicData>
        </a:graphic>
      </p:graphicFrame>
      <p:grpSp>
        <p:nvGrpSpPr>
          <p:cNvPr id="51" name="Group 50">
            <a:extLst>
              <a:ext uri="{FF2B5EF4-FFF2-40B4-BE49-F238E27FC236}">
                <a16:creationId xmlns:a16="http://schemas.microsoft.com/office/drawing/2014/main" id="{929F6FAD-9506-8AFA-29CD-FE8155F794F7}"/>
              </a:ext>
            </a:extLst>
          </p:cNvPr>
          <p:cNvGrpSpPr/>
          <p:nvPr/>
        </p:nvGrpSpPr>
        <p:grpSpPr>
          <a:xfrm>
            <a:off x="7214757" y="4834073"/>
            <a:ext cx="975125" cy="358449"/>
            <a:chOff x="1726100" y="4663904"/>
            <a:chExt cx="1698310" cy="358449"/>
          </a:xfrm>
          <a:solidFill>
            <a:schemeClr val="bg1"/>
          </a:solidFill>
        </p:grpSpPr>
        <p:cxnSp>
          <p:nvCxnSpPr>
            <p:cNvPr id="52" name="Straight Connector 51">
              <a:extLst>
                <a:ext uri="{FF2B5EF4-FFF2-40B4-BE49-F238E27FC236}">
                  <a16:creationId xmlns:a16="http://schemas.microsoft.com/office/drawing/2014/main" id="{9014E226-12DB-E5D3-2A8C-19294AE9D37F}"/>
                </a:ext>
              </a:extLst>
            </p:cNvPr>
            <p:cNvCxnSpPr>
              <a:cxnSpLocks/>
            </p:cNvCxnSpPr>
            <p:nvPr/>
          </p:nvCxnSpPr>
          <p:spPr>
            <a:xfrm>
              <a:off x="3323985" y="4663904"/>
              <a:ext cx="0" cy="46800"/>
            </a:xfrm>
            <a:prstGeom prst="line">
              <a:avLst/>
            </a:prstGeom>
            <a:grpFill/>
            <a:ln w="9525">
              <a:solidFill>
                <a:schemeClr val="tx1"/>
              </a:solidFill>
            </a:ln>
          </p:spPr>
          <p:style>
            <a:lnRef idx="2">
              <a:schemeClr val="accent1"/>
            </a:lnRef>
            <a:fillRef idx="0">
              <a:schemeClr val="accent1"/>
            </a:fillRef>
            <a:effectRef idx="1">
              <a:schemeClr val="accent1"/>
            </a:effectRef>
            <a:fontRef idx="minor">
              <a:schemeClr val="tx1"/>
            </a:fontRef>
          </p:style>
        </p:cxnSp>
        <p:sp>
          <p:nvSpPr>
            <p:cNvPr id="53" name="TextBox 52">
              <a:extLst>
                <a:ext uri="{FF2B5EF4-FFF2-40B4-BE49-F238E27FC236}">
                  <a16:creationId xmlns:a16="http://schemas.microsoft.com/office/drawing/2014/main" id="{CB62910B-1B03-E625-ABED-E149C68D635D}"/>
                </a:ext>
              </a:extLst>
            </p:cNvPr>
            <p:cNvSpPr txBox="1"/>
            <p:nvPr/>
          </p:nvSpPr>
          <p:spPr>
            <a:xfrm>
              <a:off x="1726100" y="4694975"/>
              <a:ext cx="159623" cy="261610"/>
            </a:xfrm>
            <a:prstGeom prst="rect">
              <a:avLst/>
            </a:prstGeom>
            <a:grpFill/>
          </p:spPr>
          <p:txBody>
            <a:bodyPr wrap="square" rtlCol="0">
              <a:spAutoFit/>
            </a:bodyPr>
            <a:lstStyle/>
            <a:p>
              <a:pPr algn="ctr"/>
              <a:r>
                <a:rPr lang="en-GB" sz="1100" noProof="0" dirty="0">
                  <a:latin typeface="Arial" panose="020B0604020202020204" pitchFamily="34" charset="0"/>
                  <a:cs typeface="Arial" panose="020B0604020202020204" pitchFamily="34" charset="0"/>
                </a:rPr>
                <a:t>1</a:t>
              </a:r>
            </a:p>
          </p:txBody>
        </p:sp>
        <p:sp>
          <p:nvSpPr>
            <p:cNvPr id="54" name="TextBox 53">
              <a:extLst>
                <a:ext uri="{FF2B5EF4-FFF2-40B4-BE49-F238E27FC236}">
                  <a16:creationId xmlns:a16="http://schemas.microsoft.com/office/drawing/2014/main" id="{88A17F3C-C923-3DA4-A979-46EFBA6DA594}"/>
                </a:ext>
              </a:extLst>
            </p:cNvPr>
            <p:cNvSpPr txBox="1"/>
            <p:nvPr/>
          </p:nvSpPr>
          <p:spPr>
            <a:xfrm>
              <a:off x="2111386" y="4694975"/>
              <a:ext cx="159623" cy="261610"/>
            </a:xfrm>
            <a:prstGeom prst="rect">
              <a:avLst/>
            </a:prstGeom>
            <a:grpFill/>
          </p:spPr>
          <p:txBody>
            <a:bodyPr wrap="square" rtlCol="0">
              <a:spAutoFit/>
            </a:bodyPr>
            <a:lstStyle/>
            <a:p>
              <a:pPr algn="ctr"/>
              <a:r>
                <a:rPr lang="en-GB" sz="1100" noProof="0" dirty="0">
                  <a:latin typeface="Arial" panose="020B0604020202020204" pitchFamily="34" charset="0"/>
                  <a:cs typeface="Arial" panose="020B0604020202020204" pitchFamily="34" charset="0"/>
                </a:rPr>
                <a:t>3</a:t>
              </a:r>
            </a:p>
          </p:txBody>
        </p:sp>
        <p:sp>
          <p:nvSpPr>
            <p:cNvPr id="55" name="TextBox 54">
              <a:extLst>
                <a:ext uri="{FF2B5EF4-FFF2-40B4-BE49-F238E27FC236}">
                  <a16:creationId xmlns:a16="http://schemas.microsoft.com/office/drawing/2014/main" id="{D4B11C61-6AE7-2330-267A-E8957D4907FC}"/>
                </a:ext>
              </a:extLst>
            </p:cNvPr>
            <p:cNvSpPr txBox="1"/>
            <p:nvPr/>
          </p:nvSpPr>
          <p:spPr>
            <a:xfrm>
              <a:off x="2673347" y="4694975"/>
              <a:ext cx="159623" cy="261610"/>
            </a:xfrm>
            <a:prstGeom prst="rect">
              <a:avLst/>
            </a:prstGeom>
            <a:grpFill/>
          </p:spPr>
          <p:txBody>
            <a:bodyPr wrap="square" rtlCol="0">
              <a:spAutoFit/>
            </a:bodyPr>
            <a:lstStyle/>
            <a:p>
              <a:pPr algn="ctr"/>
              <a:r>
                <a:rPr lang="en-GB" sz="1100" noProof="0" dirty="0">
                  <a:latin typeface="Arial" panose="020B0604020202020204" pitchFamily="34" charset="0"/>
                  <a:cs typeface="Arial" panose="020B0604020202020204" pitchFamily="34" charset="0"/>
                </a:rPr>
                <a:t>6</a:t>
              </a:r>
            </a:p>
          </p:txBody>
        </p:sp>
        <p:sp>
          <p:nvSpPr>
            <p:cNvPr id="56" name="Rectangle 55">
              <a:extLst>
                <a:ext uri="{FF2B5EF4-FFF2-40B4-BE49-F238E27FC236}">
                  <a16:creationId xmlns:a16="http://schemas.microsoft.com/office/drawing/2014/main" id="{94BCED59-2A69-A2DC-2CD5-02CD33BE907D}"/>
                </a:ext>
              </a:extLst>
            </p:cNvPr>
            <p:cNvSpPr/>
            <p:nvPr/>
          </p:nvSpPr>
          <p:spPr>
            <a:xfrm>
              <a:off x="2268012" y="4677104"/>
              <a:ext cx="207747" cy="342739"/>
            </a:xfrm>
            <a:prstGeom prst="rect">
              <a:avLst/>
            </a:prstGeom>
            <a:grp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sp>
          <p:nvSpPr>
            <p:cNvPr id="57" name="Rectangle 56">
              <a:extLst>
                <a:ext uri="{FF2B5EF4-FFF2-40B4-BE49-F238E27FC236}">
                  <a16:creationId xmlns:a16="http://schemas.microsoft.com/office/drawing/2014/main" id="{6B657CB8-0785-D2B5-76BC-B2019E5887C1}"/>
                </a:ext>
              </a:extLst>
            </p:cNvPr>
            <p:cNvSpPr/>
            <p:nvPr/>
          </p:nvSpPr>
          <p:spPr>
            <a:xfrm>
              <a:off x="2968729" y="4679614"/>
              <a:ext cx="455681" cy="342739"/>
            </a:xfrm>
            <a:prstGeom prst="rect">
              <a:avLst/>
            </a:prstGeom>
            <a:grp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cxnSp>
          <p:nvCxnSpPr>
            <p:cNvPr id="58" name="Straight Connector 57">
              <a:extLst>
                <a:ext uri="{FF2B5EF4-FFF2-40B4-BE49-F238E27FC236}">
                  <a16:creationId xmlns:a16="http://schemas.microsoft.com/office/drawing/2014/main" id="{6B942E06-DA30-5B59-5D88-93381F39FB08}"/>
                </a:ext>
              </a:extLst>
            </p:cNvPr>
            <p:cNvCxnSpPr>
              <a:cxnSpLocks/>
            </p:cNvCxnSpPr>
            <p:nvPr/>
          </p:nvCxnSpPr>
          <p:spPr>
            <a:xfrm>
              <a:off x="1811353" y="4663904"/>
              <a:ext cx="0" cy="46800"/>
            </a:xfrm>
            <a:prstGeom prst="line">
              <a:avLst/>
            </a:prstGeom>
            <a:grpFill/>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2B8E5DC4-15D8-3935-420D-247C51E32284}"/>
                </a:ext>
              </a:extLst>
            </p:cNvPr>
            <p:cNvCxnSpPr>
              <a:cxnSpLocks/>
            </p:cNvCxnSpPr>
            <p:nvPr/>
          </p:nvCxnSpPr>
          <p:spPr>
            <a:xfrm>
              <a:off x="2193492" y="4663904"/>
              <a:ext cx="0" cy="46800"/>
            </a:xfrm>
            <a:prstGeom prst="line">
              <a:avLst/>
            </a:prstGeom>
            <a:grpFill/>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0C28B718-AD80-52B7-01A3-F0B462A75FAE}"/>
                </a:ext>
              </a:extLst>
            </p:cNvPr>
            <p:cNvCxnSpPr>
              <a:cxnSpLocks/>
            </p:cNvCxnSpPr>
            <p:nvPr/>
          </p:nvCxnSpPr>
          <p:spPr>
            <a:xfrm>
              <a:off x="2753052" y="4663904"/>
              <a:ext cx="0" cy="46800"/>
            </a:xfrm>
            <a:prstGeom prst="line">
              <a:avLst/>
            </a:prstGeom>
            <a:grpFill/>
            <a:ln w="12700">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6" name="Group 5">
            <a:extLst>
              <a:ext uri="{FF2B5EF4-FFF2-40B4-BE49-F238E27FC236}">
                <a16:creationId xmlns:a16="http://schemas.microsoft.com/office/drawing/2014/main" id="{A2B40B78-0F8B-04D4-0F4B-D3CBDD5FF8B6}"/>
              </a:ext>
            </a:extLst>
          </p:cNvPr>
          <p:cNvGrpSpPr/>
          <p:nvPr/>
        </p:nvGrpSpPr>
        <p:grpSpPr>
          <a:xfrm>
            <a:off x="1134332" y="4841507"/>
            <a:ext cx="937544" cy="359075"/>
            <a:chOff x="1726100" y="4663904"/>
            <a:chExt cx="1632857" cy="359075"/>
          </a:xfrm>
          <a:solidFill>
            <a:schemeClr val="bg1"/>
          </a:solidFill>
        </p:grpSpPr>
        <p:cxnSp>
          <p:nvCxnSpPr>
            <p:cNvPr id="7" name="Straight Connector 6">
              <a:extLst>
                <a:ext uri="{FF2B5EF4-FFF2-40B4-BE49-F238E27FC236}">
                  <a16:creationId xmlns:a16="http://schemas.microsoft.com/office/drawing/2014/main" id="{DF9035BE-E793-5E15-042E-46F71A2DC2B3}"/>
                </a:ext>
              </a:extLst>
            </p:cNvPr>
            <p:cNvCxnSpPr>
              <a:cxnSpLocks/>
            </p:cNvCxnSpPr>
            <p:nvPr/>
          </p:nvCxnSpPr>
          <p:spPr>
            <a:xfrm>
              <a:off x="3323985" y="4663904"/>
              <a:ext cx="0" cy="46800"/>
            </a:xfrm>
            <a:prstGeom prst="line">
              <a:avLst/>
            </a:prstGeom>
            <a:grpFill/>
            <a:ln w="9525">
              <a:solidFill>
                <a:schemeClr val="tx1"/>
              </a:solidFill>
            </a:ln>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295978A1-ACBE-EA24-55F7-3AC4D5C482C8}"/>
                </a:ext>
              </a:extLst>
            </p:cNvPr>
            <p:cNvSpPr txBox="1"/>
            <p:nvPr/>
          </p:nvSpPr>
          <p:spPr>
            <a:xfrm>
              <a:off x="1726100" y="4700354"/>
              <a:ext cx="159622" cy="261610"/>
            </a:xfrm>
            <a:prstGeom prst="rect">
              <a:avLst/>
            </a:prstGeom>
            <a:grpFill/>
          </p:spPr>
          <p:txBody>
            <a:bodyPr wrap="square" rtlCol="0">
              <a:spAutoFit/>
            </a:bodyPr>
            <a:lstStyle/>
            <a:p>
              <a:pPr algn="ctr"/>
              <a:r>
                <a:rPr lang="en-GB" sz="1100" noProof="0" dirty="0">
                  <a:latin typeface="Arial" panose="020B0604020202020204" pitchFamily="34" charset="0"/>
                  <a:cs typeface="Arial" panose="020B0604020202020204" pitchFamily="34" charset="0"/>
                </a:rPr>
                <a:t>1</a:t>
              </a:r>
            </a:p>
          </p:txBody>
        </p:sp>
        <p:sp>
          <p:nvSpPr>
            <p:cNvPr id="20" name="TextBox 19">
              <a:extLst>
                <a:ext uri="{FF2B5EF4-FFF2-40B4-BE49-F238E27FC236}">
                  <a16:creationId xmlns:a16="http://schemas.microsoft.com/office/drawing/2014/main" id="{1F2017CA-3A12-E44D-FBE8-1AB6A8D957E9}"/>
                </a:ext>
              </a:extLst>
            </p:cNvPr>
            <p:cNvSpPr txBox="1"/>
            <p:nvPr/>
          </p:nvSpPr>
          <p:spPr>
            <a:xfrm>
              <a:off x="2111386" y="4700354"/>
              <a:ext cx="159622" cy="261610"/>
            </a:xfrm>
            <a:prstGeom prst="rect">
              <a:avLst/>
            </a:prstGeom>
            <a:grpFill/>
          </p:spPr>
          <p:txBody>
            <a:bodyPr wrap="square" rtlCol="0">
              <a:spAutoFit/>
            </a:bodyPr>
            <a:lstStyle/>
            <a:p>
              <a:pPr algn="ctr"/>
              <a:r>
                <a:rPr lang="en-GB" sz="1100" noProof="0" dirty="0">
                  <a:latin typeface="Arial" panose="020B0604020202020204" pitchFamily="34" charset="0"/>
                  <a:cs typeface="Arial" panose="020B0604020202020204" pitchFamily="34" charset="0"/>
                </a:rPr>
                <a:t>3</a:t>
              </a:r>
            </a:p>
          </p:txBody>
        </p:sp>
        <p:sp>
          <p:nvSpPr>
            <p:cNvPr id="22" name="TextBox 21">
              <a:extLst>
                <a:ext uri="{FF2B5EF4-FFF2-40B4-BE49-F238E27FC236}">
                  <a16:creationId xmlns:a16="http://schemas.microsoft.com/office/drawing/2014/main" id="{D03F76E7-E258-E2A6-ECC7-1104183F2B3F}"/>
                </a:ext>
              </a:extLst>
            </p:cNvPr>
            <p:cNvSpPr txBox="1"/>
            <p:nvPr/>
          </p:nvSpPr>
          <p:spPr>
            <a:xfrm>
              <a:off x="2673348" y="4700354"/>
              <a:ext cx="159622" cy="261610"/>
            </a:xfrm>
            <a:prstGeom prst="rect">
              <a:avLst/>
            </a:prstGeom>
            <a:grpFill/>
          </p:spPr>
          <p:txBody>
            <a:bodyPr wrap="square" rtlCol="0">
              <a:spAutoFit/>
            </a:bodyPr>
            <a:lstStyle/>
            <a:p>
              <a:pPr algn="ctr"/>
              <a:r>
                <a:rPr lang="en-GB" sz="1100" noProof="0" dirty="0">
                  <a:latin typeface="Arial" panose="020B0604020202020204" pitchFamily="34" charset="0"/>
                  <a:cs typeface="Arial" panose="020B0604020202020204" pitchFamily="34" charset="0"/>
                </a:rPr>
                <a:t>6</a:t>
              </a:r>
            </a:p>
          </p:txBody>
        </p:sp>
        <p:sp>
          <p:nvSpPr>
            <p:cNvPr id="23" name="Rectangle 22">
              <a:extLst>
                <a:ext uri="{FF2B5EF4-FFF2-40B4-BE49-F238E27FC236}">
                  <a16:creationId xmlns:a16="http://schemas.microsoft.com/office/drawing/2014/main" id="{69818D55-2D6C-8E57-7E00-93E0B59C1499}"/>
                </a:ext>
              </a:extLst>
            </p:cNvPr>
            <p:cNvSpPr/>
            <p:nvPr/>
          </p:nvSpPr>
          <p:spPr>
            <a:xfrm>
              <a:off x="2268012" y="4677104"/>
              <a:ext cx="207747" cy="342739"/>
            </a:xfrm>
            <a:prstGeom prst="rect">
              <a:avLst/>
            </a:prstGeom>
            <a:grp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sp>
          <p:nvSpPr>
            <p:cNvPr id="24" name="Rectangle 23">
              <a:extLst>
                <a:ext uri="{FF2B5EF4-FFF2-40B4-BE49-F238E27FC236}">
                  <a16:creationId xmlns:a16="http://schemas.microsoft.com/office/drawing/2014/main" id="{1FB81C40-7896-B330-2451-AD903B5C25E4}"/>
                </a:ext>
              </a:extLst>
            </p:cNvPr>
            <p:cNvSpPr/>
            <p:nvPr/>
          </p:nvSpPr>
          <p:spPr>
            <a:xfrm>
              <a:off x="3151208" y="4680240"/>
              <a:ext cx="207749" cy="342739"/>
            </a:xfrm>
            <a:prstGeom prst="rect">
              <a:avLst/>
            </a:prstGeom>
            <a:grp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cxnSp>
          <p:nvCxnSpPr>
            <p:cNvPr id="25" name="Straight Connector 24">
              <a:extLst>
                <a:ext uri="{FF2B5EF4-FFF2-40B4-BE49-F238E27FC236}">
                  <a16:creationId xmlns:a16="http://schemas.microsoft.com/office/drawing/2014/main" id="{50577656-C7E0-1638-6AB2-F1EA94BF8EBA}"/>
                </a:ext>
              </a:extLst>
            </p:cNvPr>
            <p:cNvCxnSpPr>
              <a:cxnSpLocks/>
            </p:cNvCxnSpPr>
            <p:nvPr/>
          </p:nvCxnSpPr>
          <p:spPr>
            <a:xfrm>
              <a:off x="1811353" y="4663904"/>
              <a:ext cx="0" cy="46800"/>
            </a:xfrm>
            <a:prstGeom prst="line">
              <a:avLst/>
            </a:prstGeom>
            <a:grpFill/>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AFD84A0D-D1E8-9756-6A28-E12C561F406C}"/>
                </a:ext>
              </a:extLst>
            </p:cNvPr>
            <p:cNvCxnSpPr>
              <a:cxnSpLocks/>
            </p:cNvCxnSpPr>
            <p:nvPr/>
          </p:nvCxnSpPr>
          <p:spPr>
            <a:xfrm>
              <a:off x="2193492" y="4663904"/>
              <a:ext cx="0" cy="46800"/>
            </a:xfrm>
            <a:prstGeom prst="line">
              <a:avLst/>
            </a:prstGeom>
            <a:grpFill/>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8155019A-1253-F448-9E14-CB7539A2B1F7}"/>
                </a:ext>
              </a:extLst>
            </p:cNvPr>
            <p:cNvCxnSpPr>
              <a:cxnSpLocks/>
            </p:cNvCxnSpPr>
            <p:nvPr/>
          </p:nvCxnSpPr>
          <p:spPr>
            <a:xfrm>
              <a:off x="2753052" y="4663904"/>
              <a:ext cx="0" cy="46800"/>
            </a:xfrm>
            <a:prstGeom prst="line">
              <a:avLst/>
            </a:prstGeom>
            <a:grpFill/>
            <a:ln w="12700">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552008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51871-059B-66A0-05A2-26433D422E82}"/>
            </a:ext>
          </a:extLst>
        </p:cNvPr>
        <p:cNvGrpSpPr/>
        <p:nvPr/>
      </p:nvGrpSpPr>
      <p:grpSpPr>
        <a:xfrm>
          <a:off x="0" y="0"/>
          <a:ext cx="0" cy="0"/>
          <a:chOff x="0" y="0"/>
          <a:chExt cx="0" cy="0"/>
        </a:xfrm>
      </p:grpSpPr>
      <p:sp>
        <p:nvSpPr>
          <p:cNvPr id="27" name="Rectangle 26">
            <a:extLst>
              <a:ext uri="{FF2B5EF4-FFF2-40B4-BE49-F238E27FC236}">
                <a16:creationId xmlns:a16="http://schemas.microsoft.com/office/drawing/2014/main" id="{63A5C37E-3ADA-E402-116B-BD6636F86B33}"/>
              </a:ext>
            </a:extLst>
          </p:cNvPr>
          <p:cNvSpPr/>
          <p:nvPr/>
        </p:nvSpPr>
        <p:spPr>
          <a:xfrm>
            <a:off x="1471505" y="1358685"/>
            <a:ext cx="2169397" cy="3594232"/>
          </a:xfrm>
          <a:prstGeom prst="rect">
            <a:avLst/>
          </a:prstGeom>
          <a:solidFill>
            <a:srgbClr val="FDFDFD">
              <a:alpha val="4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defPPr>
              <a:defRPr lang="en-US"/>
            </a:defPPr>
            <a:lvl1pPr algn="l" defTabSz="609585" rtl="0" eaLnBrk="0" fontAlgn="base" hangingPunct="0">
              <a:spcBef>
                <a:spcPct val="0"/>
              </a:spcBef>
              <a:spcAft>
                <a:spcPct val="0"/>
              </a:spcAft>
              <a:defRPr kern="1200">
                <a:solidFill>
                  <a:schemeClr val="lt1"/>
                </a:solidFill>
                <a:latin typeface="+mn-lt"/>
                <a:ea typeface="+mn-ea"/>
                <a:cs typeface="+mn-cs"/>
              </a:defRPr>
            </a:lvl1pPr>
            <a:lvl2pPr marL="609585" algn="l" defTabSz="609585" rtl="0" eaLnBrk="0" fontAlgn="base" hangingPunct="0">
              <a:spcBef>
                <a:spcPct val="0"/>
              </a:spcBef>
              <a:spcAft>
                <a:spcPct val="0"/>
              </a:spcAft>
              <a:defRPr kern="1200">
                <a:solidFill>
                  <a:schemeClr val="lt1"/>
                </a:solidFill>
                <a:latin typeface="+mn-lt"/>
                <a:ea typeface="+mn-ea"/>
                <a:cs typeface="+mn-cs"/>
              </a:defRPr>
            </a:lvl2pPr>
            <a:lvl3pPr marL="1219170" algn="l" defTabSz="609585" rtl="0" eaLnBrk="0" fontAlgn="base" hangingPunct="0">
              <a:spcBef>
                <a:spcPct val="0"/>
              </a:spcBef>
              <a:spcAft>
                <a:spcPct val="0"/>
              </a:spcAft>
              <a:defRPr kern="1200">
                <a:solidFill>
                  <a:schemeClr val="lt1"/>
                </a:solidFill>
                <a:latin typeface="+mn-lt"/>
                <a:ea typeface="+mn-ea"/>
                <a:cs typeface="+mn-cs"/>
              </a:defRPr>
            </a:lvl3pPr>
            <a:lvl4pPr marL="1828754" algn="l" defTabSz="609585" rtl="0" eaLnBrk="0" fontAlgn="base" hangingPunct="0">
              <a:spcBef>
                <a:spcPct val="0"/>
              </a:spcBef>
              <a:spcAft>
                <a:spcPct val="0"/>
              </a:spcAft>
              <a:defRPr kern="1200">
                <a:solidFill>
                  <a:schemeClr val="lt1"/>
                </a:solidFill>
                <a:latin typeface="+mn-lt"/>
                <a:ea typeface="+mn-ea"/>
                <a:cs typeface="+mn-cs"/>
              </a:defRPr>
            </a:lvl4pPr>
            <a:lvl5pPr marL="2438339" algn="l" defTabSz="609585" rtl="0" eaLnBrk="0" fontAlgn="base" hangingPunct="0">
              <a:spcBef>
                <a:spcPct val="0"/>
              </a:spcBef>
              <a:spcAft>
                <a:spcPct val="0"/>
              </a:spcAft>
              <a:defRPr kern="1200">
                <a:solidFill>
                  <a:schemeClr val="lt1"/>
                </a:solidFill>
                <a:latin typeface="+mn-lt"/>
                <a:ea typeface="+mn-ea"/>
                <a:cs typeface="+mn-cs"/>
              </a:defRPr>
            </a:lvl5pPr>
            <a:lvl6pPr marL="3047924" algn="l" defTabSz="609585" rtl="0" eaLnBrk="1" latinLnBrk="0" hangingPunct="1">
              <a:defRPr kern="1200">
                <a:solidFill>
                  <a:schemeClr val="lt1"/>
                </a:solidFill>
                <a:latin typeface="+mn-lt"/>
                <a:ea typeface="+mn-ea"/>
                <a:cs typeface="+mn-cs"/>
              </a:defRPr>
            </a:lvl6pPr>
            <a:lvl7pPr marL="3657509" algn="l" defTabSz="609585" rtl="0" eaLnBrk="1" latinLnBrk="0" hangingPunct="1">
              <a:defRPr kern="1200">
                <a:solidFill>
                  <a:schemeClr val="lt1"/>
                </a:solidFill>
                <a:latin typeface="+mn-lt"/>
                <a:ea typeface="+mn-ea"/>
                <a:cs typeface="+mn-cs"/>
              </a:defRPr>
            </a:lvl7pPr>
            <a:lvl8pPr marL="4267093" algn="l" defTabSz="609585" rtl="0" eaLnBrk="1" latinLnBrk="0" hangingPunct="1">
              <a:defRPr kern="1200">
                <a:solidFill>
                  <a:schemeClr val="lt1"/>
                </a:solidFill>
                <a:latin typeface="+mn-lt"/>
                <a:ea typeface="+mn-ea"/>
                <a:cs typeface="+mn-cs"/>
              </a:defRPr>
            </a:lvl8pPr>
            <a:lvl9pPr marL="4876678" algn="l" defTabSz="609585" rtl="0" eaLnBrk="1" latinLnBrk="0" hangingPunct="1">
              <a:defRPr kern="1200">
                <a:solidFill>
                  <a:schemeClr val="lt1"/>
                </a:solidFill>
                <a:latin typeface="+mn-lt"/>
                <a:ea typeface="+mn-ea"/>
                <a:cs typeface="+mn-cs"/>
              </a:defRPr>
            </a:lvl9pPr>
          </a:lstStyle>
          <a:p>
            <a:pPr marL="0" marR="0" lvl="0" indent="0" algn="ctr" defTabSz="609585" rtl="0" eaLnBrk="0" fontAlgn="base" latinLnBrk="0" hangingPunct="0">
              <a:lnSpc>
                <a:spcPct val="100000"/>
              </a:lnSpc>
              <a:spcBef>
                <a:spcPct val="0"/>
              </a:spcBef>
              <a:spcAft>
                <a:spcPct val="0"/>
              </a:spcAft>
              <a:buClrTx/>
              <a:buSzTx/>
              <a:buFontTx/>
              <a:buNone/>
              <a:tabLst/>
              <a:defRPr/>
            </a:pPr>
            <a:r>
              <a:rPr kumimoji="0" lang="en-GB" sz="1800" b="1" i="0" u="none" strike="noStrike" kern="1200" cap="none" spc="0" normalizeH="0" baseline="0" noProof="0" dirty="0">
                <a:ln>
                  <a:noFill/>
                </a:ln>
                <a:solidFill>
                  <a:schemeClr val="bg2">
                    <a:lumMod val="75000"/>
                  </a:schemeClr>
                </a:solidFill>
                <a:effectLst/>
                <a:uLnTx/>
                <a:uFillTx/>
                <a:latin typeface="Arial" panose="020B0604020202020204"/>
                <a:ea typeface="+mn-ea"/>
                <a:cs typeface="+mn-cs"/>
              </a:rPr>
              <a:t>Adverse events</a:t>
            </a:r>
          </a:p>
        </p:txBody>
      </p:sp>
      <p:sp>
        <p:nvSpPr>
          <p:cNvPr id="28" name="Rectangle 27">
            <a:extLst>
              <a:ext uri="{FF2B5EF4-FFF2-40B4-BE49-F238E27FC236}">
                <a16:creationId xmlns:a16="http://schemas.microsoft.com/office/drawing/2014/main" id="{14185672-C087-0478-A8BB-9BC65EE8BD29}"/>
              </a:ext>
            </a:extLst>
          </p:cNvPr>
          <p:cNvSpPr/>
          <p:nvPr/>
        </p:nvSpPr>
        <p:spPr>
          <a:xfrm>
            <a:off x="3723473" y="1369232"/>
            <a:ext cx="3356030" cy="3555610"/>
          </a:xfrm>
          <a:prstGeom prst="rect">
            <a:avLst/>
          </a:prstGeom>
          <a:solidFill>
            <a:srgbClr val="F2F2F2">
              <a:alpha val="4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defPPr>
              <a:defRPr lang="en-US"/>
            </a:defPPr>
            <a:lvl1pPr algn="l" defTabSz="609585" rtl="0" eaLnBrk="0" fontAlgn="base" hangingPunct="0">
              <a:spcBef>
                <a:spcPct val="0"/>
              </a:spcBef>
              <a:spcAft>
                <a:spcPct val="0"/>
              </a:spcAft>
              <a:defRPr kern="1200">
                <a:solidFill>
                  <a:schemeClr val="lt1"/>
                </a:solidFill>
                <a:latin typeface="+mn-lt"/>
                <a:ea typeface="+mn-ea"/>
                <a:cs typeface="+mn-cs"/>
              </a:defRPr>
            </a:lvl1pPr>
            <a:lvl2pPr marL="609585" algn="l" defTabSz="609585" rtl="0" eaLnBrk="0" fontAlgn="base" hangingPunct="0">
              <a:spcBef>
                <a:spcPct val="0"/>
              </a:spcBef>
              <a:spcAft>
                <a:spcPct val="0"/>
              </a:spcAft>
              <a:defRPr kern="1200">
                <a:solidFill>
                  <a:schemeClr val="lt1"/>
                </a:solidFill>
                <a:latin typeface="+mn-lt"/>
                <a:ea typeface="+mn-ea"/>
                <a:cs typeface="+mn-cs"/>
              </a:defRPr>
            </a:lvl2pPr>
            <a:lvl3pPr marL="1219170" algn="l" defTabSz="609585" rtl="0" eaLnBrk="0" fontAlgn="base" hangingPunct="0">
              <a:spcBef>
                <a:spcPct val="0"/>
              </a:spcBef>
              <a:spcAft>
                <a:spcPct val="0"/>
              </a:spcAft>
              <a:defRPr kern="1200">
                <a:solidFill>
                  <a:schemeClr val="lt1"/>
                </a:solidFill>
                <a:latin typeface="+mn-lt"/>
                <a:ea typeface="+mn-ea"/>
                <a:cs typeface="+mn-cs"/>
              </a:defRPr>
            </a:lvl3pPr>
            <a:lvl4pPr marL="1828754" algn="l" defTabSz="609585" rtl="0" eaLnBrk="0" fontAlgn="base" hangingPunct="0">
              <a:spcBef>
                <a:spcPct val="0"/>
              </a:spcBef>
              <a:spcAft>
                <a:spcPct val="0"/>
              </a:spcAft>
              <a:defRPr kern="1200">
                <a:solidFill>
                  <a:schemeClr val="lt1"/>
                </a:solidFill>
                <a:latin typeface="+mn-lt"/>
                <a:ea typeface="+mn-ea"/>
                <a:cs typeface="+mn-cs"/>
              </a:defRPr>
            </a:lvl4pPr>
            <a:lvl5pPr marL="2438339" algn="l" defTabSz="609585" rtl="0" eaLnBrk="0" fontAlgn="base" hangingPunct="0">
              <a:spcBef>
                <a:spcPct val="0"/>
              </a:spcBef>
              <a:spcAft>
                <a:spcPct val="0"/>
              </a:spcAft>
              <a:defRPr kern="1200">
                <a:solidFill>
                  <a:schemeClr val="lt1"/>
                </a:solidFill>
                <a:latin typeface="+mn-lt"/>
                <a:ea typeface="+mn-ea"/>
                <a:cs typeface="+mn-cs"/>
              </a:defRPr>
            </a:lvl5pPr>
            <a:lvl6pPr marL="3047924" algn="l" defTabSz="609585" rtl="0" eaLnBrk="1" latinLnBrk="0" hangingPunct="1">
              <a:defRPr kern="1200">
                <a:solidFill>
                  <a:schemeClr val="lt1"/>
                </a:solidFill>
                <a:latin typeface="+mn-lt"/>
                <a:ea typeface="+mn-ea"/>
                <a:cs typeface="+mn-cs"/>
              </a:defRPr>
            </a:lvl6pPr>
            <a:lvl7pPr marL="3657509" algn="l" defTabSz="609585" rtl="0" eaLnBrk="1" latinLnBrk="0" hangingPunct="1">
              <a:defRPr kern="1200">
                <a:solidFill>
                  <a:schemeClr val="lt1"/>
                </a:solidFill>
                <a:latin typeface="+mn-lt"/>
                <a:ea typeface="+mn-ea"/>
                <a:cs typeface="+mn-cs"/>
              </a:defRPr>
            </a:lvl7pPr>
            <a:lvl8pPr marL="4267093" algn="l" defTabSz="609585" rtl="0" eaLnBrk="1" latinLnBrk="0" hangingPunct="1">
              <a:defRPr kern="1200">
                <a:solidFill>
                  <a:schemeClr val="lt1"/>
                </a:solidFill>
                <a:latin typeface="+mn-lt"/>
                <a:ea typeface="+mn-ea"/>
                <a:cs typeface="+mn-cs"/>
              </a:defRPr>
            </a:lvl8pPr>
            <a:lvl9pPr marL="4876678" algn="l" defTabSz="609585" rtl="0" eaLnBrk="1" latinLnBrk="0" hangingPunct="1">
              <a:defRPr kern="1200">
                <a:solidFill>
                  <a:schemeClr val="lt1"/>
                </a:solidFill>
                <a:latin typeface="+mn-lt"/>
                <a:ea typeface="+mn-ea"/>
                <a:cs typeface="+mn-cs"/>
              </a:defRPr>
            </a:lvl9pPr>
          </a:lstStyle>
          <a:p>
            <a:pPr marL="0" marR="0" lvl="0" indent="0" algn="ctr" defTabSz="609585" rtl="0" eaLnBrk="0" fontAlgn="base" latinLnBrk="0" hangingPunct="0">
              <a:lnSpc>
                <a:spcPct val="100000"/>
              </a:lnSpc>
              <a:spcBef>
                <a:spcPct val="0"/>
              </a:spcBef>
              <a:spcAft>
                <a:spcPct val="0"/>
              </a:spcAft>
              <a:buClrTx/>
              <a:buSzTx/>
              <a:buFontTx/>
              <a:buNone/>
              <a:tabLst/>
              <a:defRPr/>
            </a:pPr>
            <a:r>
              <a:rPr kumimoji="0" lang="en-GB" sz="1800" b="1" i="0" u="none" strike="noStrike" kern="1200" cap="none" spc="0" normalizeH="0" baseline="0" noProof="0" dirty="0">
                <a:ln>
                  <a:noFill/>
                </a:ln>
                <a:solidFill>
                  <a:schemeClr val="bg2">
                    <a:lumMod val="75000"/>
                  </a:schemeClr>
                </a:solidFill>
                <a:effectLst/>
                <a:uLnTx/>
                <a:uFillTx/>
                <a:latin typeface="Arial" panose="020B0604020202020204"/>
                <a:ea typeface="+mn-ea"/>
                <a:cs typeface="+mn-cs"/>
              </a:rPr>
              <a:t>Serious adverse events</a:t>
            </a:r>
          </a:p>
        </p:txBody>
      </p:sp>
      <p:sp>
        <p:nvSpPr>
          <p:cNvPr id="29" name="Rectangle 28">
            <a:extLst>
              <a:ext uri="{FF2B5EF4-FFF2-40B4-BE49-F238E27FC236}">
                <a16:creationId xmlns:a16="http://schemas.microsoft.com/office/drawing/2014/main" id="{DEB1F34E-B74D-BE0E-4E50-7CECECD1F41E}"/>
              </a:ext>
            </a:extLst>
          </p:cNvPr>
          <p:cNvSpPr/>
          <p:nvPr/>
        </p:nvSpPr>
        <p:spPr>
          <a:xfrm>
            <a:off x="7105651" y="1358685"/>
            <a:ext cx="4528262" cy="3565728"/>
          </a:xfrm>
          <a:prstGeom prst="rect">
            <a:avLst/>
          </a:prstGeom>
          <a:solidFill>
            <a:srgbClr val="E8E8E8">
              <a:alpha val="4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defPPr>
              <a:defRPr lang="en-US"/>
            </a:defPPr>
            <a:lvl1pPr algn="l" defTabSz="609585" rtl="0" eaLnBrk="0" fontAlgn="base" hangingPunct="0">
              <a:spcBef>
                <a:spcPct val="0"/>
              </a:spcBef>
              <a:spcAft>
                <a:spcPct val="0"/>
              </a:spcAft>
              <a:defRPr kern="1200">
                <a:solidFill>
                  <a:schemeClr val="lt1"/>
                </a:solidFill>
                <a:latin typeface="+mn-lt"/>
                <a:ea typeface="+mn-ea"/>
                <a:cs typeface="+mn-cs"/>
              </a:defRPr>
            </a:lvl1pPr>
            <a:lvl2pPr marL="609585" algn="l" defTabSz="609585" rtl="0" eaLnBrk="0" fontAlgn="base" hangingPunct="0">
              <a:spcBef>
                <a:spcPct val="0"/>
              </a:spcBef>
              <a:spcAft>
                <a:spcPct val="0"/>
              </a:spcAft>
              <a:defRPr kern="1200">
                <a:solidFill>
                  <a:schemeClr val="lt1"/>
                </a:solidFill>
                <a:latin typeface="+mn-lt"/>
                <a:ea typeface="+mn-ea"/>
                <a:cs typeface="+mn-cs"/>
              </a:defRPr>
            </a:lvl2pPr>
            <a:lvl3pPr marL="1219170" algn="l" defTabSz="609585" rtl="0" eaLnBrk="0" fontAlgn="base" hangingPunct="0">
              <a:spcBef>
                <a:spcPct val="0"/>
              </a:spcBef>
              <a:spcAft>
                <a:spcPct val="0"/>
              </a:spcAft>
              <a:defRPr kern="1200">
                <a:solidFill>
                  <a:schemeClr val="lt1"/>
                </a:solidFill>
                <a:latin typeface="+mn-lt"/>
                <a:ea typeface="+mn-ea"/>
                <a:cs typeface="+mn-cs"/>
              </a:defRPr>
            </a:lvl3pPr>
            <a:lvl4pPr marL="1828754" algn="l" defTabSz="609585" rtl="0" eaLnBrk="0" fontAlgn="base" hangingPunct="0">
              <a:spcBef>
                <a:spcPct val="0"/>
              </a:spcBef>
              <a:spcAft>
                <a:spcPct val="0"/>
              </a:spcAft>
              <a:defRPr kern="1200">
                <a:solidFill>
                  <a:schemeClr val="lt1"/>
                </a:solidFill>
                <a:latin typeface="+mn-lt"/>
                <a:ea typeface="+mn-ea"/>
                <a:cs typeface="+mn-cs"/>
              </a:defRPr>
            </a:lvl4pPr>
            <a:lvl5pPr marL="2438339" algn="l" defTabSz="609585" rtl="0" eaLnBrk="0" fontAlgn="base" hangingPunct="0">
              <a:spcBef>
                <a:spcPct val="0"/>
              </a:spcBef>
              <a:spcAft>
                <a:spcPct val="0"/>
              </a:spcAft>
              <a:defRPr kern="1200">
                <a:solidFill>
                  <a:schemeClr val="lt1"/>
                </a:solidFill>
                <a:latin typeface="+mn-lt"/>
                <a:ea typeface="+mn-ea"/>
                <a:cs typeface="+mn-cs"/>
              </a:defRPr>
            </a:lvl5pPr>
            <a:lvl6pPr marL="3047924" algn="l" defTabSz="609585" rtl="0" eaLnBrk="1" latinLnBrk="0" hangingPunct="1">
              <a:defRPr kern="1200">
                <a:solidFill>
                  <a:schemeClr val="lt1"/>
                </a:solidFill>
                <a:latin typeface="+mn-lt"/>
                <a:ea typeface="+mn-ea"/>
                <a:cs typeface="+mn-cs"/>
              </a:defRPr>
            </a:lvl6pPr>
            <a:lvl7pPr marL="3657509" algn="l" defTabSz="609585" rtl="0" eaLnBrk="1" latinLnBrk="0" hangingPunct="1">
              <a:defRPr kern="1200">
                <a:solidFill>
                  <a:schemeClr val="lt1"/>
                </a:solidFill>
                <a:latin typeface="+mn-lt"/>
                <a:ea typeface="+mn-ea"/>
                <a:cs typeface="+mn-cs"/>
              </a:defRPr>
            </a:lvl7pPr>
            <a:lvl8pPr marL="4267093" algn="l" defTabSz="609585" rtl="0" eaLnBrk="1" latinLnBrk="0" hangingPunct="1">
              <a:defRPr kern="1200">
                <a:solidFill>
                  <a:schemeClr val="lt1"/>
                </a:solidFill>
                <a:latin typeface="+mn-lt"/>
                <a:ea typeface="+mn-ea"/>
                <a:cs typeface="+mn-cs"/>
              </a:defRPr>
            </a:lvl8pPr>
            <a:lvl9pPr marL="4876678" algn="l" defTabSz="609585" rtl="0" eaLnBrk="1" latinLnBrk="0" hangingPunct="1">
              <a:defRPr kern="1200">
                <a:solidFill>
                  <a:schemeClr val="lt1"/>
                </a:solidFill>
                <a:latin typeface="+mn-lt"/>
                <a:ea typeface="+mn-ea"/>
                <a:cs typeface="+mn-cs"/>
              </a:defRPr>
            </a:lvl9pPr>
          </a:lstStyle>
          <a:p>
            <a:pPr marL="0" marR="0" lvl="0" indent="0" algn="ctr" defTabSz="609585" rtl="0" eaLnBrk="0" fontAlgn="base" latinLnBrk="0" hangingPunct="0">
              <a:lnSpc>
                <a:spcPct val="100000"/>
              </a:lnSpc>
              <a:spcBef>
                <a:spcPct val="0"/>
              </a:spcBef>
              <a:spcAft>
                <a:spcPct val="0"/>
              </a:spcAft>
              <a:buClrTx/>
              <a:buSzTx/>
              <a:buFontTx/>
              <a:buNone/>
              <a:tabLst/>
              <a:defRPr/>
            </a:pPr>
            <a:r>
              <a:rPr kumimoji="0" lang="en-GB" sz="1800" b="1" i="0" u="none" strike="noStrike" kern="1200" cap="none" spc="0" normalizeH="0" baseline="0" noProof="0" dirty="0">
                <a:ln>
                  <a:noFill/>
                </a:ln>
                <a:solidFill>
                  <a:schemeClr val="bg2">
                    <a:lumMod val="75000"/>
                  </a:schemeClr>
                </a:solidFill>
                <a:effectLst/>
                <a:uLnTx/>
                <a:uFillTx/>
                <a:latin typeface="Arial" panose="020B0604020202020204"/>
                <a:ea typeface="+mn-ea"/>
                <a:cs typeface="+mn-cs"/>
              </a:rPr>
              <a:t>Hyperkalaemia*</a:t>
            </a:r>
          </a:p>
        </p:txBody>
      </p:sp>
      <p:sp>
        <p:nvSpPr>
          <p:cNvPr id="3" name="Slide Number Placeholder 2">
            <a:extLst>
              <a:ext uri="{FF2B5EF4-FFF2-40B4-BE49-F238E27FC236}">
                <a16:creationId xmlns:a16="http://schemas.microsoft.com/office/drawing/2014/main" id="{F1255DB9-5BC5-AA4E-C24B-7245CC1EE456}"/>
              </a:ext>
            </a:extLst>
          </p:cNvPr>
          <p:cNvSpPr>
            <a:spLocks noGrp="1"/>
          </p:cNvSpPr>
          <p:nvPr>
            <p:ph type="sldNum" sz="quarter" idx="17"/>
          </p:nvPr>
        </p:nvSpPr>
        <p:spPr/>
        <p:txBody>
          <a:bodyPr/>
          <a:lstStyle/>
          <a:p>
            <a:fld id="{7AF8E309-D608-654D-B811-6A2C46C88181}" type="slidenum">
              <a:rPr lang="en-GB" noProof="0" smtClean="0"/>
              <a:pPr/>
              <a:t>12</a:t>
            </a:fld>
            <a:endParaRPr lang="en-GB" noProof="0" dirty="0"/>
          </a:p>
        </p:txBody>
      </p:sp>
      <p:sp>
        <p:nvSpPr>
          <p:cNvPr id="4" name="Title 3">
            <a:extLst>
              <a:ext uri="{FF2B5EF4-FFF2-40B4-BE49-F238E27FC236}">
                <a16:creationId xmlns:a16="http://schemas.microsoft.com/office/drawing/2014/main" id="{DD579E53-B98F-F297-214A-5FE160CA041A}"/>
              </a:ext>
            </a:extLst>
          </p:cNvPr>
          <p:cNvSpPr>
            <a:spLocks noGrp="1"/>
          </p:cNvSpPr>
          <p:nvPr>
            <p:ph type="title"/>
          </p:nvPr>
        </p:nvSpPr>
        <p:spPr/>
        <p:txBody>
          <a:bodyPr>
            <a:normAutofit/>
          </a:bodyPr>
          <a:lstStyle/>
          <a:p>
            <a:r>
              <a:rPr lang="en-GB" noProof="0" dirty="0"/>
              <a:t>Investigator-reported adverse events</a:t>
            </a:r>
          </a:p>
        </p:txBody>
      </p:sp>
      <p:sp>
        <p:nvSpPr>
          <p:cNvPr id="5" name="Footer Placeholder 4">
            <a:extLst>
              <a:ext uri="{FF2B5EF4-FFF2-40B4-BE49-F238E27FC236}">
                <a16:creationId xmlns:a16="http://schemas.microsoft.com/office/drawing/2014/main" id="{DC1229CA-0EAA-776C-47EC-9774B849215B}"/>
              </a:ext>
            </a:extLst>
          </p:cNvPr>
          <p:cNvSpPr>
            <a:spLocks noGrp="1"/>
          </p:cNvSpPr>
          <p:nvPr>
            <p:ph type="ftr" sz="quarter" idx="18"/>
          </p:nvPr>
        </p:nvSpPr>
        <p:spPr>
          <a:xfrm>
            <a:off x="1384527" y="6033123"/>
            <a:ext cx="10296195" cy="506124"/>
          </a:xfrm>
        </p:spPr>
        <p:txBody>
          <a:bodyPr vert="horz" lIns="91440" tIns="45720" rIns="91440" bIns="45720" rtlCol="0" anchor="b"/>
          <a:lstStyle/>
          <a:p>
            <a:r>
              <a:rPr lang="en-GB" sz="800" dirty="0"/>
              <a:t>*Includes adverse events with the MedDRA codes 10020646 (Hyperkalaemia) and 10005725 (Blood potassium increased)</a:t>
            </a:r>
          </a:p>
          <a:p>
            <a:r>
              <a:rPr lang="en-GB" sz="800" dirty="0"/>
              <a:t>MedDRA, Medical Dictionary for Regulatory Activities</a:t>
            </a:r>
          </a:p>
        </p:txBody>
      </p:sp>
      <p:sp>
        <p:nvSpPr>
          <p:cNvPr id="31" name="TextBox 5">
            <a:extLst>
              <a:ext uri="{FF2B5EF4-FFF2-40B4-BE49-F238E27FC236}">
                <a16:creationId xmlns:a16="http://schemas.microsoft.com/office/drawing/2014/main" id="{52E914D0-EDBB-60B2-4081-F358A7872B74}"/>
              </a:ext>
            </a:extLst>
          </p:cNvPr>
          <p:cNvSpPr txBox="1"/>
          <p:nvPr/>
        </p:nvSpPr>
        <p:spPr>
          <a:xfrm rot="16200000">
            <a:off x="-757351" y="2728189"/>
            <a:ext cx="3381204" cy="445828"/>
          </a:xfrm>
          <a:prstGeom prst="rect">
            <a:avLst/>
          </a:prstGeom>
        </p:spPr>
        <p:txBody>
          <a:bodyPr vert="horz" wrap="none" lIns="91440" tIns="45720" rIns="91440" bIns="45720" rtlCol="0">
            <a:noAutofit/>
          </a:bodyPr>
          <a:lstStyle>
            <a:defPPr>
              <a:defRPr lang="en-US"/>
            </a:defPPr>
            <a:lvl1pPr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1pPr>
            <a:lvl2pPr marL="609585"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2pPr>
            <a:lvl3pPr marL="1219170"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3pPr>
            <a:lvl4pPr marL="1828754"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4pPr>
            <a:lvl5pPr marL="2438339"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5pPr>
            <a:lvl6pPr marL="3047924" algn="l" defTabSz="609585" rtl="0" eaLnBrk="1" latinLnBrk="0" hangingPunct="1">
              <a:defRPr kern="1200">
                <a:solidFill>
                  <a:schemeClr val="tx1"/>
                </a:solidFill>
                <a:latin typeface="Calibri" charset="0"/>
                <a:ea typeface="MS PGothic" charset="0"/>
                <a:cs typeface="MS PGothic" charset="0"/>
              </a:defRPr>
            </a:lvl6pPr>
            <a:lvl7pPr marL="3657509" algn="l" defTabSz="609585" rtl="0" eaLnBrk="1" latinLnBrk="0" hangingPunct="1">
              <a:defRPr kern="1200">
                <a:solidFill>
                  <a:schemeClr val="tx1"/>
                </a:solidFill>
                <a:latin typeface="Calibri" charset="0"/>
                <a:ea typeface="MS PGothic" charset="0"/>
                <a:cs typeface="MS PGothic" charset="0"/>
              </a:defRPr>
            </a:lvl7pPr>
            <a:lvl8pPr marL="4267093" algn="l" defTabSz="609585" rtl="0" eaLnBrk="1" latinLnBrk="0" hangingPunct="1">
              <a:defRPr kern="1200">
                <a:solidFill>
                  <a:schemeClr val="tx1"/>
                </a:solidFill>
                <a:latin typeface="Calibri" charset="0"/>
                <a:ea typeface="MS PGothic" charset="0"/>
                <a:cs typeface="MS PGothic" charset="0"/>
              </a:defRPr>
            </a:lvl8pPr>
            <a:lvl9pPr marL="4876678" algn="l" defTabSz="609585" rtl="0" eaLnBrk="1" latinLnBrk="0" hangingPunct="1">
              <a:defRPr kern="1200">
                <a:solidFill>
                  <a:schemeClr val="tx1"/>
                </a:solidFill>
                <a:latin typeface="Calibri" charset="0"/>
                <a:ea typeface="MS PGothic" charset="0"/>
                <a:cs typeface="MS PGothic" charset="0"/>
              </a:defRPr>
            </a:lvl9pPr>
          </a:lstStyle>
          <a:p>
            <a:pPr marL="0" marR="0" lvl="0" indent="0" algn="ctr" defTabSz="609585" rtl="0" eaLnBrk="0" fontAlgn="base" latinLnBrk="0" hangingPunct="0">
              <a:lnSpc>
                <a:spcPct val="100000"/>
              </a:lnSpc>
              <a:spcBef>
                <a:spcPts val="0"/>
              </a:spcBef>
              <a:spcAft>
                <a:spcPct val="0"/>
              </a:spcAft>
              <a:buClrTx/>
              <a:buSzTx/>
              <a:buFontTx/>
              <a:buNone/>
              <a:tabLst/>
              <a:defRPr/>
            </a:pPr>
            <a:r>
              <a:rPr kumimoji="0" lang="en-GB" sz="1200" b="1" i="0" u="none" strike="noStrike" kern="1200" cap="none" spc="0" normalizeH="0" baseline="0" noProof="0" dirty="0">
                <a:ln>
                  <a:noFill/>
                </a:ln>
                <a:solidFill>
                  <a:srgbClr val="53585A"/>
                </a:solidFill>
                <a:effectLst/>
                <a:uLnTx/>
                <a:uFillTx/>
                <a:latin typeface="Arial" panose="020B0604020202020204" pitchFamily="34" charset="0"/>
                <a:ea typeface="MS PGothic" charset="0"/>
                <a:cs typeface="Arial" panose="020B0604020202020204" pitchFamily="34" charset="0"/>
              </a:rPr>
              <a:t>Participants (%)</a:t>
            </a:r>
          </a:p>
        </p:txBody>
      </p:sp>
      <p:sp>
        <p:nvSpPr>
          <p:cNvPr id="45" name="Placebo legend">
            <a:extLst>
              <a:ext uri="{FF2B5EF4-FFF2-40B4-BE49-F238E27FC236}">
                <a16:creationId xmlns:a16="http://schemas.microsoft.com/office/drawing/2014/main" id="{5DB6BFB0-24ED-1724-0A0A-193F3402975F}"/>
              </a:ext>
            </a:extLst>
          </p:cNvPr>
          <p:cNvSpPr>
            <a:spLocks noChangeArrowheads="1"/>
          </p:cNvSpPr>
          <p:nvPr/>
        </p:nvSpPr>
        <p:spPr bwMode="auto">
          <a:xfrm>
            <a:off x="6942710" y="1043586"/>
            <a:ext cx="17633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defPPr>
              <a:defRPr lang="en-US"/>
            </a:defPPr>
            <a:lvl1pPr marL="0" indent="0" algn="l" defTabSz="609585" rtl="0" eaLnBrk="0" fontAlgn="base" hangingPunct="0">
              <a:spcBef>
                <a:spcPct val="0"/>
              </a:spcBef>
              <a:spcAft>
                <a:spcPct val="0"/>
              </a:spcAft>
              <a:defRPr sz="1100" kern="1200">
                <a:solidFill>
                  <a:schemeClr val="tx1"/>
                </a:solidFill>
                <a:latin typeface="+mn-lt"/>
                <a:ea typeface="+mn-ea"/>
                <a:cs typeface="+mn-cs"/>
              </a:defRPr>
            </a:lvl1pPr>
            <a:lvl2pPr marL="457200" indent="0" algn="l" defTabSz="609585" rtl="0" eaLnBrk="0" fontAlgn="base" hangingPunct="0">
              <a:spcBef>
                <a:spcPct val="0"/>
              </a:spcBef>
              <a:spcAft>
                <a:spcPct val="0"/>
              </a:spcAft>
              <a:defRPr sz="1100" kern="1200">
                <a:solidFill>
                  <a:schemeClr val="tx1"/>
                </a:solidFill>
                <a:latin typeface="+mn-lt"/>
                <a:ea typeface="+mn-ea"/>
                <a:cs typeface="+mn-cs"/>
              </a:defRPr>
            </a:lvl2pPr>
            <a:lvl3pPr marL="914400" indent="0" algn="l" defTabSz="609585" rtl="0" eaLnBrk="0" fontAlgn="base" hangingPunct="0">
              <a:spcBef>
                <a:spcPct val="0"/>
              </a:spcBef>
              <a:spcAft>
                <a:spcPct val="0"/>
              </a:spcAft>
              <a:defRPr sz="1100" kern="1200">
                <a:solidFill>
                  <a:schemeClr val="tx1"/>
                </a:solidFill>
                <a:latin typeface="+mn-lt"/>
                <a:ea typeface="+mn-ea"/>
                <a:cs typeface="+mn-cs"/>
              </a:defRPr>
            </a:lvl3pPr>
            <a:lvl4pPr marL="1371600" indent="0" algn="l" defTabSz="609585" rtl="0" eaLnBrk="0" fontAlgn="base" hangingPunct="0">
              <a:spcBef>
                <a:spcPct val="0"/>
              </a:spcBef>
              <a:spcAft>
                <a:spcPct val="0"/>
              </a:spcAft>
              <a:defRPr sz="1100" kern="1200">
                <a:solidFill>
                  <a:schemeClr val="tx1"/>
                </a:solidFill>
                <a:latin typeface="+mn-lt"/>
                <a:ea typeface="+mn-ea"/>
                <a:cs typeface="+mn-cs"/>
              </a:defRPr>
            </a:lvl4pPr>
            <a:lvl5pPr marL="1828800" indent="0" algn="l" defTabSz="609585" rtl="0" eaLnBrk="0" fontAlgn="base" hangingPunct="0">
              <a:spcBef>
                <a:spcPct val="0"/>
              </a:spcBef>
              <a:spcAft>
                <a:spcPct val="0"/>
              </a:spcAft>
              <a:defRPr sz="1100" kern="1200">
                <a:solidFill>
                  <a:schemeClr val="tx1"/>
                </a:solidFill>
                <a:latin typeface="+mn-lt"/>
                <a:ea typeface="+mn-ea"/>
                <a:cs typeface="+mn-cs"/>
              </a:defRPr>
            </a:lvl5pPr>
            <a:lvl6pPr marL="2286000" indent="0" algn="l" defTabSz="609585" rtl="0" eaLnBrk="1" latinLnBrk="0" hangingPunct="1">
              <a:defRPr sz="1100" kern="1200">
                <a:solidFill>
                  <a:schemeClr val="tx1"/>
                </a:solidFill>
                <a:latin typeface="+mn-lt"/>
                <a:ea typeface="+mn-ea"/>
                <a:cs typeface="+mn-cs"/>
              </a:defRPr>
            </a:lvl6pPr>
            <a:lvl7pPr marL="2743200" indent="0" algn="l" defTabSz="609585" rtl="0" eaLnBrk="1" latinLnBrk="0" hangingPunct="1">
              <a:defRPr sz="1100" kern="1200">
                <a:solidFill>
                  <a:schemeClr val="tx1"/>
                </a:solidFill>
                <a:latin typeface="+mn-lt"/>
                <a:ea typeface="+mn-ea"/>
                <a:cs typeface="+mn-cs"/>
              </a:defRPr>
            </a:lvl7pPr>
            <a:lvl8pPr marL="3200400" indent="0" algn="l" defTabSz="609585" rtl="0" eaLnBrk="1" latinLnBrk="0" hangingPunct="1">
              <a:defRPr sz="1100" kern="1200">
                <a:solidFill>
                  <a:schemeClr val="tx1"/>
                </a:solidFill>
                <a:latin typeface="+mn-lt"/>
                <a:ea typeface="+mn-ea"/>
                <a:cs typeface="+mn-cs"/>
              </a:defRPr>
            </a:lvl8pPr>
            <a:lvl9pPr marL="3657600" indent="0" algn="l" defTabSz="609585" rtl="0" eaLnBrk="1" latinLnBrk="0" hangingPunct="1">
              <a:defRPr sz="11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1800" b="1" i="0" u="none" strike="noStrike" kern="1200" cap="none" spc="0" normalizeH="0" baseline="0" noProof="0" dirty="0">
                <a:ln>
                  <a:noFill/>
                </a:ln>
                <a:solidFill>
                  <a:srgbClr val="53585A"/>
                </a:solidFill>
                <a:effectLst/>
                <a:uLnTx/>
                <a:uFillTx/>
                <a:latin typeface="Arial" panose="020B0604020202020204" pitchFamily="34" charset="0"/>
                <a:ea typeface="MS PGothic" charset="0"/>
                <a:cs typeface="+mn-cs"/>
              </a:rPr>
              <a:t>Placebo (n=225)</a:t>
            </a:r>
          </a:p>
        </p:txBody>
      </p:sp>
      <p:sp>
        <p:nvSpPr>
          <p:cNvPr id="46" name="Finer legend">
            <a:extLst>
              <a:ext uri="{FF2B5EF4-FFF2-40B4-BE49-F238E27FC236}">
                <a16:creationId xmlns:a16="http://schemas.microsoft.com/office/drawing/2014/main" id="{1AB754D3-EBCB-B512-7487-BFF1CE77831C}"/>
              </a:ext>
            </a:extLst>
          </p:cNvPr>
          <p:cNvSpPr>
            <a:spLocks noChangeArrowheads="1"/>
          </p:cNvSpPr>
          <p:nvPr/>
        </p:nvSpPr>
        <p:spPr bwMode="auto">
          <a:xfrm>
            <a:off x="4078797" y="1043586"/>
            <a:ext cx="21223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defPPr>
              <a:defRPr lang="en-US"/>
            </a:defPPr>
            <a:lvl1pPr marL="0" indent="0" algn="l" defTabSz="609585" rtl="0" eaLnBrk="0" fontAlgn="base" hangingPunct="0">
              <a:spcBef>
                <a:spcPct val="0"/>
              </a:spcBef>
              <a:spcAft>
                <a:spcPct val="0"/>
              </a:spcAft>
              <a:defRPr sz="1100" kern="1200">
                <a:solidFill>
                  <a:schemeClr val="tx1"/>
                </a:solidFill>
                <a:latin typeface="+mn-lt"/>
                <a:ea typeface="+mn-ea"/>
                <a:cs typeface="+mn-cs"/>
              </a:defRPr>
            </a:lvl1pPr>
            <a:lvl2pPr marL="457200" indent="0" algn="l" defTabSz="609585" rtl="0" eaLnBrk="0" fontAlgn="base" hangingPunct="0">
              <a:spcBef>
                <a:spcPct val="0"/>
              </a:spcBef>
              <a:spcAft>
                <a:spcPct val="0"/>
              </a:spcAft>
              <a:defRPr sz="1100" kern="1200">
                <a:solidFill>
                  <a:schemeClr val="tx1"/>
                </a:solidFill>
                <a:latin typeface="+mn-lt"/>
                <a:ea typeface="+mn-ea"/>
                <a:cs typeface="+mn-cs"/>
              </a:defRPr>
            </a:lvl2pPr>
            <a:lvl3pPr marL="914400" indent="0" algn="l" defTabSz="609585" rtl="0" eaLnBrk="0" fontAlgn="base" hangingPunct="0">
              <a:spcBef>
                <a:spcPct val="0"/>
              </a:spcBef>
              <a:spcAft>
                <a:spcPct val="0"/>
              </a:spcAft>
              <a:defRPr sz="1100" kern="1200">
                <a:solidFill>
                  <a:schemeClr val="tx1"/>
                </a:solidFill>
                <a:latin typeface="+mn-lt"/>
                <a:ea typeface="+mn-ea"/>
                <a:cs typeface="+mn-cs"/>
              </a:defRPr>
            </a:lvl3pPr>
            <a:lvl4pPr marL="1371600" indent="0" algn="l" defTabSz="609585" rtl="0" eaLnBrk="0" fontAlgn="base" hangingPunct="0">
              <a:spcBef>
                <a:spcPct val="0"/>
              </a:spcBef>
              <a:spcAft>
                <a:spcPct val="0"/>
              </a:spcAft>
              <a:defRPr sz="1100" kern="1200">
                <a:solidFill>
                  <a:schemeClr val="tx1"/>
                </a:solidFill>
                <a:latin typeface="+mn-lt"/>
                <a:ea typeface="+mn-ea"/>
                <a:cs typeface="+mn-cs"/>
              </a:defRPr>
            </a:lvl4pPr>
            <a:lvl5pPr marL="1828800" indent="0" algn="l" defTabSz="609585" rtl="0" eaLnBrk="0" fontAlgn="base" hangingPunct="0">
              <a:spcBef>
                <a:spcPct val="0"/>
              </a:spcBef>
              <a:spcAft>
                <a:spcPct val="0"/>
              </a:spcAft>
              <a:defRPr sz="1100" kern="1200">
                <a:solidFill>
                  <a:schemeClr val="tx1"/>
                </a:solidFill>
                <a:latin typeface="+mn-lt"/>
                <a:ea typeface="+mn-ea"/>
                <a:cs typeface="+mn-cs"/>
              </a:defRPr>
            </a:lvl5pPr>
            <a:lvl6pPr marL="2286000" indent="0" algn="l" defTabSz="609585" rtl="0" eaLnBrk="1" latinLnBrk="0" hangingPunct="1">
              <a:defRPr sz="1100" kern="1200">
                <a:solidFill>
                  <a:schemeClr val="tx1"/>
                </a:solidFill>
                <a:latin typeface="+mn-lt"/>
                <a:ea typeface="+mn-ea"/>
                <a:cs typeface="+mn-cs"/>
              </a:defRPr>
            </a:lvl6pPr>
            <a:lvl7pPr marL="2743200" indent="0" algn="l" defTabSz="609585" rtl="0" eaLnBrk="1" latinLnBrk="0" hangingPunct="1">
              <a:defRPr sz="1100" kern="1200">
                <a:solidFill>
                  <a:schemeClr val="tx1"/>
                </a:solidFill>
                <a:latin typeface="+mn-lt"/>
                <a:ea typeface="+mn-ea"/>
                <a:cs typeface="+mn-cs"/>
              </a:defRPr>
            </a:lvl7pPr>
            <a:lvl8pPr marL="3200400" indent="0" algn="l" defTabSz="609585" rtl="0" eaLnBrk="1" latinLnBrk="0" hangingPunct="1">
              <a:defRPr sz="1100" kern="1200">
                <a:solidFill>
                  <a:schemeClr val="tx1"/>
                </a:solidFill>
                <a:latin typeface="+mn-lt"/>
                <a:ea typeface="+mn-ea"/>
                <a:cs typeface="+mn-cs"/>
              </a:defRPr>
            </a:lvl8pPr>
            <a:lvl9pPr marL="3657600" indent="0" algn="l" defTabSz="609585" rtl="0" eaLnBrk="1" latinLnBrk="0" hangingPunct="1">
              <a:defRPr sz="11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1800" b="1" i="0" u="none" strike="noStrike" kern="1200" cap="none" spc="0" normalizeH="0" baseline="0" noProof="0" dirty="0">
                <a:ln>
                  <a:noFill/>
                </a:ln>
                <a:solidFill>
                  <a:srgbClr val="669BD2"/>
                </a:solidFill>
                <a:effectLst/>
                <a:uLnTx/>
                <a:uFillTx/>
                <a:latin typeface="Arial" panose="020B0604020202020204" pitchFamily="34" charset="0"/>
                <a:ea typeface="MS PGothic" charset="0"/>
                <a:cs typeface="+mn-cs"/>
              </a:rPr>
              <a:t>Finerenone (n=234)</a:t>
            </a:r>
          </a:p>
        </p:txBody>
      </p:sp>
      <p:graphicFrame>
        <p:nvGraphicFramePr>
          <p:cNvPr id="30" name="Content Placeholder 8">
            <a:extLst>
              <a:ext uri="{FF2B5EF4-FFF2-40B4-BE49-F238E27FC236}">
                <a16:creationId xmlns:a16="http://schemas.microsoft.com/office/drawing/2014/main" id="{03A409A5-12AA-EC79-2C39-39BA0C27BAC2}"/>
              </a:ext>
            </a:extLst>
          </p:cNvPr>
          <p:cNvGraphicFramePr>
            <a:graphicFrameLocks/>
          </p:cNvGraphicFramePr>
          <p:nvPr>
            <p:extLst>
              <p:ext uri="{D42A27DB-BD31-4B8C-83A1-F6EECF244321}">
                <p14:modId xmlns:p14="http://schemas.microsoft.com/office/powerpoint/2010/main" val="3586432566"/>
              </p:ext>
            </p:extLst>
          </p:nvPr>
        </p:nvGraphicFramePr>
        <p:xfrm>
          <a:off x="452120" y="1092232"/>
          <a:ext cx="11287760" cy="4870396"/>
        </p:xfrm>
        <a:graphic>
          <a:graphicData uri="http://schemas.openxmlformats.org/drawingml/2006/chart">
            <c:chart xmlns:c="http://schemas.openxmlformats.org/drawingml/2006/chart" xmlns:r="http://schemas.openxmlformats.org/officeDocument/2006/relationships" r:id="rId3"/>
          </a:graphicData>
        </a:graphic>
      </p:graphicFrame>
      <p:pic>
        <p:nvPicPr>
          <p:cNvPr id="9" name="Picture 8">
            <a:extLst>
              <a:ext uri="{FF2B5EF4-FFF2-40B4-BE49-F238E27FC236}">
                <a16:creationId xmlns:a16="http://schemas.microsoft.com/office/drawing/2014/main" id="{FF812402-49D8-642D-F1EA-5AB6CA72C4FA}"/>
              </a:ext>
            </a:extLst>
          </p:cNvPr>
          <p:cNvPicPr>
            <a:picLocks noChangeAspect="1"/>
          </p:cNvPicPr>
          <p:nvPr/>
        </p:nvPicPr>
        <p:blipFill>
          <a:blip r:embed="rId4">
            <a:clrChange>
              <a:clrFrom>
                <a:srgbClr val="FAFAFA"/>
              </a:clrFrom>
              <a:clrTo>
                <a:srgbClr val="FAFAFA">
                  <a:alpha val="0"/>
                </a:srgbClr>
              </a:clrTo>
            </a:clrChange>
          </a:blip>
          <a:stretch>
            <a:fillRect/>
          </a:stretch>
        </p:blipFill>
        <p:spPr>
          <a:xfrm>
            <a:off x="41733" y="6013459"/>
            <a:ext cx="1291102" cy="340129"/>
          </a:xfrm>
          <a:prstGeom prst="rect">
            <a:avLst/>
          </a:prstGeom>
        </p:spPr>
      </p:pic>
    </p:spTree>
    <p:extLst>
      <p:ext uri="{BB962C8B-B14F-4D97-AF65-F5344CB8AC3E}">
        <p14:creationId xmlns:p14="http://schemas.microsoft.com/office/powerpoint/2010/main" val="25172960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0882DE-49F8-9E90-5DDE-9A0B6110F3CC}"/>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F87242C8-71BD-204C-A2AB-484DA28C4817}"/>
              </a:ext>
            </a:extLst>
          </p:cNvPr>
          <p:cNvSpPr/>
          <p:nvPr/>
        </p:nvSpPr>
        <p:spPr>
          <a:xfrm>
            <a:off x="520355" y="548153"/>
            <a:ext cx="5472114" cy="97269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5400" b="1" noProof="0" dirty="0">
                <a:solidFill>
                  <a:schemeClr val="accent3"/>
                </a:solidFill>
              </a:rPr>
              <a:t>Thank you</a:t>
            </a:r>
          </a:p>
        </p:txBody>
      </p:sp>
      <p:sp>
        <p:nvSpPr>
          <p:cNvPr id="12" name="Text Placeholder 6">
            <a:extLst>
              <a:ext uri="{FF2B5EF4-FFF2-40B4-BE49-F238E27FC236}">
                <a16:creationId xmlns:a16="http://schemas.microsoft.com/office/drawing/2014/main" id="{99850CED-E297-1E81-EFB2-4FF4337AE150}"/>
              </a:ext>
            </a:extLst>
          </p:cNvPr>
          <p:cNvSpPr txBox="1">
            <a:spLocks/>
          </p:cNvSpPr>
          <p:nvPr/>
        </p:nvSpPr>
        <p:spPr>
          <a:xfrm>
            <a:off x="520355" y="3077383"/>
            <a:ext cx="10728216" cy="1287181"/>
          </a:xfrm>
          <a:prstGeom prst="rect">
            <a:avLst/>
          </a:prstGeom>
        </p:spPr>
        <p:txBody>
          <a:bodyPr vert="horz" lIns="91440" tIns="45720" rIns="91440" bIns="45720" rtlCol="0" anchor="ctr">
            <a:noAutofit/>
          </a:bodyPr>
          <a:lstStyle>
            <a:lvl1pPr marL="0" indent="0" algn="l" defTabSz="914400" rtl="0" eaLnBrk="1" latinLnBrk="0" hangingPunct="1">
              <a:lnSpc>
                <a:spcPct val="90000"/>
              </a:lnSpc>
              <a:spcBef>
                <a:spcPts val="0"/>
              </a:spcBef>
              <a:buClr>
                <a:schemeClr val="bg2"/>
              </a:buClr>
              <a:buFont typeface="Arial" panose="020B0604020202020204" pitchFamily="34" charset="0"/>
              <a:buNone/>
              <a:tabLst/>
              <a:defRPr lang="en-US" sz="2000" b="1" kern="1200">
                <a:solidFill>
                  <a:schemeClr val="bg2"/>
                </a:solidFill>
                <a:latin typeface="+mn-lt"/>
                <a:ea typeface="+mn-ea"/>
                <a:cs typeface="+mn-cs"/>
              </a:defRPr>
            </a:lvl1pPr>
            <a:lvl2pPr marL="533400" indent="-249238" algn="l" defTabSz="914400" rtl="0" eaLnBrk="1" latinLnBrk="0" hangingPunct="1">
              <a:lnSpc>
                <a:spcPct val="100000"/>
              </a:lnSpc>
              <a:spcBef>
                <a:spcPts val="600"/>
              </a:spcBef>
              <a:buClr>
                <a:schemeClr val="bg2"/>
              </a:buClr>
              <a:buFont typeface="System Font"/>
              <a:buChar char="–"/>
              <a:tabLst/>
              <a:defRPr lang="en-US" sz="1600" kern="1200" dirty="0">
                <a:solidFill>
                  <a:schemeClr val="accent3"/>
                </a:solidFill>
                <a:latin typeface="+mn-lt"/>
                <a:ea typeface="+mn-ea"/>
                <a:cs typeface="+mn-cs"/>
              </a:defRPr>
            </a:lvl2pPr>
            <a:lvl3pPr marL="800100" indent="-266700" algn="l" defTabSz="914400" rtl="0" eaLnBrk="1" latinLnBrk="0" hangingPunct="1">
              <a:lnSpc>
                <a:spcPct val="100000"/>
              </a:lnSpc>
              <a:spcBef>
                <a:spcPts val="600"/>
              </a:spcBef>
              <a:buClr>
                <a:schemeClr val="bg2"/>
              </a:buClr>
              <a:buFont typeface="Arial" panose="020B0604020202020204" pitchFamily="34" charset="0"/>
              <a:buChar char="•"/>
              <a:tabLst/>
              <a:defRPr lang="en-US" sz="1400" kern="1200" dirty="0">
                <a:solidFill>
                  <a:schemeClr val="accent3"/>
                </a:solidFill>
                <a:latin typeface="+mn-lt"/>
                <a:ea typeface="+mn-ea"/>
                <a:cs typeface="+mn-cs"/>
              </a:defRPr>
            </a:lvl3pPr>
            <a:lvl4pPr marL="1016000" indent="-215900" algn="l" defTabSz="914400" rtl="0" eaLnBrk="1" latinLnBrk="0" hangingPunct="1">
              <a:lnSpc>
                <a:spcPct val="100000"/>
              </a:lnSpc>
              <a:spcBef>
                <a:spcPts val="600"/>
              </a:spcBef>
              <a:buClr>
                <a:schemeClr val="bg2"/>
              </a:buClr>
              <a:buFont typeface="System Font"/>
              <a:buChar char="–"/>
              <a:tabLst/>
              <a:defRPr lang="en-US" sz="1200" kern="1200" dirty="0">
                <a:solidFill>
                  <a:schemeClr val="accent3"/>
                </a:solidFill>
                <a:latin typeface="+mn-lt"/>
                <a:ea typeface="+mn-ea"/>
                <a:cs typeface="+mn-cs"/>
              </a:defRPr>
            </a:lvl4pPr>
            <a:lvl5pPr marL="1244600" indent="-228600" algn="l" defTabSz="914400" rtl="0" eaLnBrk="1" latinLnBrk="0" hangingPunct="1">
              <a:lnSpc>
                <a:spcPct val="100000"/>
              </a:lnSpc>
              <a:spcBef>
                <a:spcPts val="600"/>
              </a:spcBef>
              <a:buClr>
                <a:schemeClr val="bg2"/>
              </a:buClr>
              <a:buFont typeface="Arial" panose="020B0604020202020204" pitchFamily="34" charset="0"/>
              <a:buChar char="•"/>
              <a:tabLst/>
              <a:defRPr lang="en-US" sz="1200" kern="1200" dirty="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90000"/>
              </a:lnSpc>
              <a:spcBef>
                <a:spcPts val="0"/>
              </a:spcBef>
              <a:spcAft>
                <a:spcPts val="0"/>
              </a:spcAft>
              <a:buClr>
                <a:srgbClr val="0091DF"/>
              </a:buClr>
              <a:buSzTx/>
              <a:buFont typeface="Arial" panose="020B0604020202020204" pitchFamily="34" charset="0"/>
              <a:buNone/>
              <a:tabLst>
                <a:tab pos="92075" algn="l"/>
              </a:tabLst>
              <a:defRPr/>
            </a:pPr>
            <a:r>
              <a:rPr lang="en-GB" sz="3200" noProof="0" dirty="0">
                <a:latin typeface="Arial" panose="020B0604020202020204"/>
              </a:rPr>
              <a:t>We thank all participating patients and their families</a:t>
            </a:r>
          </a:p>
        </p:txBody>
      </p:sp>
      <p:sp>
        <p:nvSpPr>
          <p:cNvPr id="22" name="Rectangle 21">
            <a:extLst>
              <a:ext uri="{FF2B5EF4-FFF2-40B4-BE49-F238E27FC236}">
                <a16:creationId xmlns:a16="http://schemas.microsoft.com/office/drawing/2014/main" id="{72607AFC-19C3-12C3-6FCE-AB36D167230F}"/>
              </a:ext>
            </a:extLst>
          </p:cNvPr>
          <p:cNvSpPr/>
          <p:nvPr/>
        </p:nvSpPr>
        <p:spPr>
          <a:xfrm>
            <a:off x="511172" y="793278"/>
            <a:ext cx="11496154" cy="34913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Slide Number Placeholder 2">
            <a:extLst>
              <a:ext uri="{FF2B5EF4-FFF2-40B4-BE49-F238E27FC236}">
                <a16:creationId xmlns:a16="http://schemas.microsoft.com/office/drawing/2014/main" id="{EBA57855-0784-4512-043F-8A1249F028A9}"/>
              </a:ext>
            </a:extLst>
          </p:cNvPr>
          <p:cNvSpPr>
            <a:spLocks noGrp="1"/>
          </p:cNvSpPr>
          <p:nvPr>
            <p:ph type="sldNum" sz="quarter" idx="17"/>
          </p:nvPr>
        </p:nvSpPr>
        <p:spPr/>
        <p:txBody>
          <a:bodyPr/>
          <a:lstStyle/>
          <a:p>
            <a:fld id="{7AF8E309-D608-654D-B811-6A2C46C88181}" type="slidenum">
              <a:rPr lang="en-GB" noProof="0" smtClean="0"/>
              <a:pPr/>
              <a:t>13</a:t>
            </a:fld>
            <a:endParaRPr lang="en-GB" noProof="0" dirty="0"/>
          </a:p>
        </p:txBody>
      </p:sp>
      <p:sp>
        <p:nvSpPr>
          <p:cNvPr id="4" name="Title 3">
            <a:extLst>
              <a:ext uri="{FF2B5EF4-FFF2-40B4-BE49-F238E27FC236}">
                <a16:creationId xmlns:a16="http://schemas.microsoft.com/office/drawing/2014/main" id="{7E22C81D-7FE3-6E76-5E8E-42E777B4743E}"/>
              </a:ext>
            </a:extLst>
          </p:cNvPr>
          <p:cNvSpPr>
            <a:spLocks noGrp="1"/>
          </p:cNvSpPr>
          <p:nvPr>
            <p:ph type="title"/>
          </p:nvPr>
        </p:nvSpPr>
        <p:spPr/>
        <p:txBody>
          <a:bodyPr/>
          <a:lstStyle/>
          <a:p>
            <a:r>
              <a:rPr lang="en-GB" noProof="0" dirty="0"/>
              <a:t>Summary</a:t>
            </a:r>
          </a:p>
        </p:txBody>
      </p:sp>
      <p:sp>
        <p:nvSpPr>
          <p:cNvPr id="5" name="Footer Placeholder 4">
            <a:extLst>
              <a:ext uri="{FF2B5EF4-FFF2-40B4-BE49-F238E27FC236}">
                <a16:creationId xmlns:a16="http://schemas.microsoft.com/office/drawing/2014/main" id="{845A5B01-0572-2ECA-A9A7-CEB359FF2D18}"/>
              </a:ext>
            </a:extLst>
          </p:cNvPr>
          <p:cNvSpPr>
            <a:spLocks noGrp="1"/>
          </p:cNvSpPr>
          <p:nvPr>
            <p:ph type="ftr" sz="quarter" idx="18"/>
          </p:nvPr>
        </p:nvSpPr>
        <p:spPr>
          <a:xfrm>
            <a:off x="1384527" y="6033123"/>
            <a:ext cx="10296195" cy="506124"/>
          </a:xfrm>
        </p:spPr>
        <p:txBody>
          <a:bodyPr vert="horz" lIns="91440" tIns="45720" rIns="91440" bIns="45720" rtlCol="0" anchor="b"/>
          <a:lstStyle/>
          <a:p>
            <a:r>
              <a:rPr lang="en-GB" sz="800" dirty="0"/>
              <a:t>CKD, chronic kidney disease; CV, cardiovascular; eGFR, estimated glomerular filtration rate</a:t>
            </a:r>
          </a:p>
        </p:txBody>
      </p:sp>
      <p:sp>
        <p:nvSpPr>
          <p:cNvPr id="8" name="Rectangle: Rounded Corners 7">
            <a:extLst>
              <a:ext uri="{FF2B5EF4-FFF2-40B4-BE49-F238E27FC236}">
                <a16:creationId xmlns:a16="http://schemas.microsoft.com/office/drawing/2014/main" id="{17A9D7CA-ABA6-9B11-EE47-C108427063D2}"/>
              </a:ext>
            </a:extLst>
          </p:cNvPr>
          <p:cNvSpPr/>
          <p:nvPr/>
        </p:nvSpPr>
        <p:spPr>
          <a:xfrm>
            <a:off x="4644016" y="2044602"/>
            <a:ext cx="3211418" cy="3726160"/>
          </a:xfrm>
          <a:prstGeom prst="roundRect">
            <a:avLst>
              <a:gd name="adj" fmla="val 8976"/>
            </a:avLst>
          </a:prstGeom>
          <a:solidFill>
            <a:schemeClr val="accent5">
              <a:lumMod val="20000"/>
              <a:lumOff val="80000"/>
              <a:alpha val="50000"/>
            </a:schemeClr>
          </a:solidFill>
          <a:ln w="38100">
            <a:solidFill>
              <a:schemeClr val="accent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gn="ctr" defTabSz="914400" eaLnBrk="1" fontAlgn="auto" hangingPunct="1">
              <a:lnSpc>
                <a:spcPct val="90000"/>
              </a:lnSpc>
              <a:spcBef>
                <a:spcPts val="0"/>
              </a:spcBef>
              <a:spcAft>
                <a:spcPts val="0"/>
              </a:spcAft>
              <a:buClr>
                <a:srgbClr val="003455"/>
              </a:buClr>
              <a:defRPr/>
            </a:pPr>
            <a:endParaRPr kumimoji="0" lang="en-GB" sz="1600" b="1" i="0" u="none" strike="noStrike" kern="1200" cap="none" spc="0" normalizeH="0" baseline="0" noProof="0" dirty="0">
              <a:ln>
                <a:noFill/>
              </a:ln>
              <a:solidFill>
                <a:schemeClr val="accent3"/>
              </a:solidFill>
              <a:effectLst/>
              <a:uLnTx/>
              <a:uFillTx/>
              <a:ea typeface="+mn-ea"/>
              <a:cs typeface="+mn-cs"/>
            </a:endParaRPr>
          </a:p>
          <a:p>
            <a:pPr lvl="0" algn="ctr" defTabSz="914400" eaLnBrk="1" fontAlgn="auto" hangingPunct="1">
              <a:lnSpc>
                <a:spcPct val="90000"/>
              </a:lnSpc>
              <a:spcBef>
                <a:spcPts val="0"/>
              </a:spcBef>
              <a:spcAft>
                <a:spcPts val="0"/>
              </a:spcAft>
              <a:buClr>
                <a:srgbClr val="003455"/>
              </a:buClr>
              <a:defRPr/>
            </a:pPr>
            <a:r>
              <a:rPr kumimoji="0" lang="en-GB" sz="1600" b="1" i="0" u="none" strike="noStrike" kern="1200" cap="none" spc="0" normalizeH="0" baseline="0" noProof="0" dirty="0">
                <a:ln>
                  <a:noFill/>
                </a:ln>
                <a:solidFill>
                  <a:schemeClr val="accent3"/>
                </a:solidFill>
                <a:effectLst/>
                <a:uLnTx/>
                <a:uFillTx/>
                <a:ea typeface="+mn-ea"/>
                <a:cs typeface="+mn-cs"/>
              </a:rPr>
              <a:t>Safety events were consistent with the overall trial population </a:t>
            </a:r>
          </a:p>
          <a:p>
            <a:pPr lvl="0" algn="ctr" defTabSz="914400" eaLnBrk="1" fontAlgn="auto" hangingPunct="1">
              <a:lnSpc>
                <a:spcPct val="90000"/>
              </a:lnSpc>
              <a:spcBef>
                <a:spcPts val="0"/>
              </a:spcBef>
              <a:spcAft>
                <a:spcPts val="0"/>
              </a:spcAft>
              <a:buClr>
                <a:srgbClr val="003455"/>
              </a:buClr>
              <a:defRPr/>
            </a:pPr>
            <a:endParaRPr kumimoji="0" lang="en-GB" sz="1600" b="1" i="0" u="none" strike="noStrike" kern="1200" cap="none" spc="0" normalizeH="0" baseline="0" noProof="0" dirty="0">
              <a:ln>
                <a:noFill/>
              </a:ln>
              <a:solidFill>
                <a:schemeClr val="accent3"/>
              </a:solidFill>
              <a:effectLst/>
              <a:uLnTx/>
              <a:uFillTx/>
              <a:ea typeface="+mn-ea"/>
              <a:cs typeface="+mn-cs"/>
            </a:endParaRPr>
          </a:p>
          <a:p>
            <a:pPr lvl="0" algn="ctr" defTabSz="914400" eaLnBrk="1" fontAlgn="auto" hangingPunct="1">
              <a:lnSpc>
                <a:spcPct val="90000"/>
              </a:lnSpc>
              <a:spcBef>
                <a:spcPts val="0"/>
              </a:spcBef>
              <a:spcAft>
                <a:spcPts val="0"/>
              </a:spcAft>
              <a:buClr>
                <a:srgbClr val="003455"/>
              </a:buClr>
              <a:defRPr/>
            </a:pPr>
            <a:r>
              <a:rPr kumimoji="0" lang="en-GB" sz="1600" i="0" u="none" strike="noStrike" kern="1200" cap="none" spc="0" normalizeH="0" baseline="0" noProof="0" dirty="0">
                <a:ln>
                  <a:noFill/>
                </a:ln>
                <a:solidFill>
                  <a:schemeClr val="accent3"/>
                </a:solidFill>
                <a:effectLst/>
                <a:uLnTx/>
                <a:uFillTx/>
                <a:ea typeface="+mn-ea"/>
                <a:cs typeface="+mn-cs"/>
              </a:rPr>
              <a:t>Hyperkalaemia occurred more </a:t>
            </a:r>
            <a:r>
              <a:rPr lang="en-GB" sz="1600" noProof="0" dirty="0">
                <a:solidFill>
                  <a:schemeClr val="accent3"/>
                </a:solidFill>
              </a:rPr>
              <a:t>frequently </a:t>
            </a:r>
            <a:r>
              <a:rPr kumimoji="0" lang="en-GB" sz="1600" i="0" u="none" strike="noStrike" kern="1200" cap="none" spc="0" normalizeH="0" baseline="0" noProof="0" dirty="0">
                <a:ln>
                  <a:noFill/>
                </a:ln>
                <a:solidFill>
                  <a:schemeClr val="accent3"/>
                </a:solidFill>
                <a:effectLst/>
                <a:uLnTx/>
                <a:uFillTx/>
                <a:ea typeface="+mn-ea"/>
                <a:cs typeface="+mn-cs"/>
              </a:rPr>
              <a:t>with finerenone than with placebo, but hospitalisation and permanent treatment discontinuation due to hyperkalaemia were uncommon</a:t>
            </a:r>
          </a:p>
        </p:txBody>
      </p:sp>
      <p:cxnSp>
        <p:nvCxnSpPr>
          <p:cNvPr id="9" name="Straight Connector 8">
            <a:extLst>
              <a:ext uri="{FF2B5EF4-FFF2-40B4-BE49-F238E27FC236}">
                <a16:creationId xmlns:a16="http://schemas.microsoft.com/office/drawing/2014/main" id="{1BEEACF9-3C2D-7639-CA76-3B47C995C29E}"/>
              </a:ext>
            </a:extLst>
          </p:cNvPr>
          <p:cNvCxnSpPr>
            <a:cxnSpLocks/>
          </p:cNvCxnSpPr>
          <p:nvPr/>
        </p:nvCxnSpPr>
        <p:spPr>
          <a:xfrm>
            <a:off x="4956794" y="1764353"/>
            <a:ext cx="2585862" cy="0"/>
          </a:xfrm>
          <a:prstGeom prst="line">
            <a:avLst/>
          </a:prstGeom>
          <a:ln w="57150">
            <a:solidFill>
              <a:schemeClr val="accent5"/>
            </a:solidFill>
          </a:ln>
        </p:spPr>
        <p:style>
          <a:lnRef idx="1">
            <a:schemeClr val="accent1"/>
          </a:lnRef>
          <a:fillRef idx="0">
            <a:schemeClr val="accent1"/>
          </a:fillRef>
          <a:effectRef idx="0">
            <a:schemeClr val="accent1"/>
          </a:effectRef>
          <a:fontRef idx="minor">
            <a:schemeClr val="tx1"/>
          </a:fontRef>
        </p:style>
      </p:cxnSp>
      <p:sp>
        <p:nvSpPr>
          <p:cNvPr id="11" name="Flowchart: Connector 10">
            <a:extLst>
              <a:ext uri="{FF2B5EF4-FFF2-40B4-BE49-F238E27FC236}">
                <a16:creationId xmlns:a16="http://schemas.microsoft.com/office/drawing/2014/main" id="{88CE841D-1192-2737-9C00-5E60805BA380}"/>
              </a:ext>
            </a:extLst>
          </p:cNvPr>
          <p:cNvSpPr/>
          <p:nvPr/>
        </p:nvSpPr>
        <p:spPr>
          <a:xfrm>
            <a:off x="5565725" y="930916"/>
            <a:ext cx="1368000" cy="1366125"/>
          </a:xfrm>
          <a:prstGeom prst="flowChartConnector">
            <a:avLst/>
          </a:prstGeom>
          <a:solidFill>
            <a:schemeClr val="bg1"/>
          </a:solidFill>
          <a:ln w="38100">
            <a:solidFill>
              <a:schemeClr val="accent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13" name="Graphic 12" descr="Medical">
            <a:extLst>
              <a:ext uri="{FF2B5EF4-FFF2-40B4-BE49-F238E27FC236}">
                <a16:creationId xmlns:a16="http://schemas.microsoft.com/office/drawing/2014/main" id="{05BEB85D-92FC-0577-CF6C-E1D54FE991AF}"/>
              </a:ext>
            </a:extLst>
          </p:cNvPr>
          <p:cNvPicPr>
            <a:picLocks noChangeAspect="1"/>
          </p:cNvPicPr>
          <p:nvPr/>
        </p:nvPicPr>
        <p:blipFill>
          <a:blip>
            <a:extLst>
              <a:ext uri="{96DAC541-7B7A-43D3-8B79-37D633B846F1}">
                <asvg:svgBlip xmlns:asvg="http://schemas.microsoft.com/office/drawing/2016/SVG/main" r:embed="rId4"/>
              </a:ext>
            </a:extLst>
          </a:blip>
          <a:srcRect l="8815" t="7545" r="7077" b="6814"/>
          <a:stretch>
            <a:fillRect/>
          </a:stretch>
        </p:blipFill>
        <p:spPr>
          <a:xfrm>
            <a:off x="5699944" y="1044472"/>
            <a:ext cx="1118611" cy="1139012"/>
          </a:xfrm>
          <a:prstGeom prst="rect">
            <a:avLst/>
          </a:prstGeom>
        </p:spPr>
      </p:pic>
      <p:sp>
        <p:nvSpPr>
          <p:cNvPr id="14" name="Rectangle: Rounded Corners 13">
            <a:extLst>
              <a:ext uri="{FF2B5EF4-FFF2-40B4-BE49-F238E27FC236}">
                <a16:creationId xmlns:a16="http://schemas.microsoft.com/office/drawing/2014/main" id="{62C979DE-09AE-5DA5-2E72-C94764F1ECEF}"/>
              </a:ext>
            </a:extLst>
          </p:cNvPr>
          <p:cNvSpPr/>
          <p:nvPr/>
        </p:nvSpPr>
        <p:spPr>
          <a:xfrm>
            <a:off x="8324846" y="2059281"/>
            <a:ext cx="3211418" cy="3726160"/>
          </a:xfrm>
          <a:prstGeom prst="roundRect">
            <a:avLst>
              <a:gd name="adj" fmla="val 8976"/>
            </a:avLst>
          </a:prstGeom>
          <a:solidFill>
            <a:schemeClr val="accent1">
              <a:lumMod val="20000"/>
              <a:lumOff val="80000"/>
              <a:alpha val="50000"/>
            </a:schemeClr>
          </a:solidFill>
          <a:ln w="38100">
            <a:solidFill>
              <a:schemeClr val="accent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00" eaLnBrk="1" fontAlgn="auto" hangingPunct="1">
              <a:lnSpc>
                <a:spcPct val="90000"/>
              </a:lnSpc>
              <a:spcBef>
                <a:spcPts val="0"/>
              </a:spcBef>
              <a:spcAft>
                <a:spcPts val="0"/>
              </a:spcAft>
              <a:buClr>
                <a:srgbClr val="003455"/>
              </a:buClr>
              <a:defRPr/>
            </a:pPr>
            <a:endParaRPr lang="en-GB" sz="1600" noProof="0" dirty="0">
              <a:solidFill>
                <a:schemeClr val="accent1">
                  <a:lumMod val="75000"/>
                </a:schemeClr>
              </a:solidFill>
            </a:endParaRPr>
          </a:p>
          <a:p>
            <a:pPr algn="ctr" defTabSz="914400" eaLnBrk="1" fontAlgn="auto" hangingPunct="1">
              <a:lnSpc>
                <a:spcPct val="90000"/>
              </a:lnSpc>
              <a:spcBef>
                <a:spcPts val="0"/>
              </a:spcBef>
              <a:spcAft>
                <a:spcPts val="0"/>
              </a:spcAft>
              <a:buClr>
                <a:srgbClr val="003455"/>
              </a:buClr>
              <a:defRPr/>
            </a:pPr>
            <a:r>
              <a:rPr lang="en-GB" sz="1600" noProof="0" dirty="0">
                <a:solidFill>
                  <a:schemeClr val="accent3"/>
                </a:solidFill>
              </a:rPr>
              <a:t>This prespecified subgroup analysis supports </a:t>
            </a:r>
            <a:r>
              <a:rPr lang="en-GB" sz="1600" b="1" noProof="0" dirty="0">
                <a:solidFill>
                  <a:schemeClr val="accent3"/>
                </a:solidFill>
              </a:rPr>
              <a:t>blockade of mineralocorticoid receptor overactivation </a:t>
            </a:r>
            <a:r>
              <a:rPr lang="en-GB" sz="1600" noProof="0" dirty="0">
                <a:solidFill>
                  <a:schemeClr val="accent3"/>
                </a:solidFill>
              </a:rPr>
              <a:t>as a therapeutically relevant treatment pathway in</a:t>
            </a:r>
            <a:r>
              <a:rPr lang="en-GB" sz="1600" dirty="0">
                <a:solidFill>
                  <a:schemeClr val="accent3"/>
                </a:solidFill>
              </a:rPr>
              <a:t> individuals </a:t>
            </a:r>
            <a:r>
              <a:rPr lang="en-GB" sz="1600" noProof="0" dirty="0">
                <a:solidFill>
                  <a:schemeClr val="accent3"/>
                </a:solidFill>
              </a:rPr>
              <a:t>with </a:t>
            </a:r>
            <a:r>
              <a:rPr lang="en-GB" sz="1600" b="1" noProof="0" dirty="0">
                <a:solidFill>
                  <a:schemeClr val="accent3"/>
                </a:solidFill>
              </a:rPr>
              <a:t>non-diabetic CKD due to hypertensive nephropathy</a:t>
            </a:r>
            <a:endParaRPr lang="en-GB" sz="1600" noProof="0" dirty="0">
              <a:solidFill>
                <a:schemeClr val="accent3"/>
              </a:solidFill>
            </a:endParaRPr>
          </a:p>
          <a:p>
            <a:pPr lvl="0" algn="ctr" defTabSz="914400" eaLnBrk="1" fontAlgn="auto" hangingPunct="1">
              <a:lnSpc>
                <a:spcPct val="90000"/>
              </a:lnSpc>
              <a:spcBef>
                <a:spcPts val="0"/>
              </a:spcBef>
              <a:spcAft>
                <a:spcPts val="0"/>
              </a:spcAft>
              <a:buClr>
                <a:srgbClr val="003455"/>
              </a:buClr>
              <a:defRPr/>
            </a:pPr>
            <a:endParaRPr lang="en-GB" sz="1600" noProof="0" dirty="0">
              <a:solidFill>
                <a:schemeClr val="accent1">
                  <a:lumMod val="75000"/>
                </a:schemeClr>
              </a:solidFill>
            </a:endParaRPr>
          </a:p>
        </p:txBody>
      </p:sp>
      <p:cxnSp>
        <p:nvCxnSpPr>
          <p:cNvPr id="15" name="Straight Connector 14">
            <a:extLst>
              <a:ext uri="{FF2B5EF4-FFF2-40B4-BE49-F238E27FC236}">
                <a16:creationId xmlns:a16="http://schemas.microsoft.com/office/drawing/2014/main" id="{99AB9FEC-4DDC-9BAF-6B42-D21BE433C538}"/>
              </a:ext>
            </a:extLst>
          </p:cNvPr>
          <p:cNvCxnSpPr>
            <a:cxnSpLocks/>
          </p:cNvCxnSpPr>
          <p:nvPr/>
        </p:nvCxnSpPr>
        <p:spPr>
          <a:xfrm>
            <a:off x="8682208" y="1764353"/>
            <a:ext cx="2496694" cy="0"/>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7" name="Flowchart: Connector 16">
            <a:extLst>
              <a:ext uri="{FF2B5EF4-FFF2-40B4-BE49-F238E27FC236}">
                <a16:creationId xmlns:a16="http://schemas.microsoft.com/office/drawing/2014/main" id="{141DBB77-1C4C-8661-A9F8-36C31FF7949B}"/>
              </a:ext>
            </a:extLst>
          </p:cNvPr>
          <p:cNvSpPr/>
          <p:nvPr/>
        </p:nvSpPr>
        <p:spPr>
          <a:xfrm>
            <a:off x="9187890" y="893371"/>
            <a:ext cx="1355074" cy="1366125"/>
          </a:xfrm>
          <a:prstGeom prst="flowChartConnector">
            <a:avLst/>
          </a:prstGeom>
          <a:solidFill>
            <a:schemeClr val="bg1"/>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8" name="Flowchart: Connector 17">
            <a:extLst>
              <a:ext uri="{FF2B5EF4-FFF2-40B4-BE49-F238E27FC236}">
                <a16:creationId xmlns:a16="http://schemas.microsoft.com/office/drawing/2014/main" id="{F12CA2E3-096B-081A-0785-5BF5CFC20A43}"/>
              </a:ext>
            </a:extLst>
          </p:cNvPr>
          <p:cNvSpPr/>
          <p:nvPr/>
        </p:nvSpPr>
        <p:spPr>
          <a:xfrm>
            <a:off x="9246555" y="929978"/>
            <a:ext cx="1368000" cy="1368000"/>
          </a:xfrm>
          <a:prstGeom prst="flowChartConnector">
            <a:avLst/>
          </a:prstGeom>
          <a:solidFill>
            <a:schemeClr val="bg1"/>
          </a:solidFill>
          <a:ln w="38100">
            <a:solidFill>
              <a:schemeClr val="accent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19" name="Graphic 18" descr="Shield Tick with solid fill">
            <a:extLst>
              <a:ext uri="{FF2B5EF4-FFF2-40B4-BE49-F238E27FC236}">
                <a16:creationId xmlns:a16="http://schemas.microsoft.com/office/drawing/2014/main" id="{FA07FEDD-FBB2-345C-A2FE-798E2894B3F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371250" y="1044472"/>
            <a:ext cx="1118611" cy="1139012"/>
          </a:xfrm>
          <a:prstGeom prst="rect">
            <a:avLst/>
          </a:prstGeom>
        </p:spPr>
      </p:pic>
      <p:sp>
        <p:nvSpPr>
          <p:cNvPr id="20" name="Rectangle: Rounded Corners 19">
            <a:extLst>
              <a:ext uri="{FF2B5EF4-FFF2-40B4-BE49-F238E27FC236}">
                <a16:creationId xmlns:a16="http://schemas.microsoft.com/office/drawing/2014/main" id="{20FC6A9E-E7E4-4DB2-DF45-484B33FCABEE}"/>
              </a:ext>
            </a:extLst>
          </p:cNvPr>
          <p:cNvSpPr/>
          <p:nvPr/>
        </p:nvSpPr>
        <p:spPr>
          <a:xfrm>
            <a:off x="690073" y="2044601"/>
            <a:ext cx="3362747" cy="3726163"/>
          </a:xfrm>
          <a:prstGeom prst="roundRect">
            <a:avLst>
              <a:gd name="adj" fmla="val 8976"/>
            </a:avLst>
          </a:prstGeom>
          <a:solidFill>
            <a:schemeClr val="accent4">
              <a:lumMod val="20000"/>
              <a:lumOff val="80000"/>
              <a:alpha val="50000"/>
            </a:schemeClr>
          </a:solidFill>
          <a:ln w="38100">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gn="ctr" defTabSz="914400" eaLnBrk="1" fontAlgn="auto" hangingPunct="1">
              <a:lnSpc>
                <a:spcPct val="90000"/>
              </a:lnSpc>
              <a:spcBef>
                <a:spcPts val="0"/>
              </a:spcBef>
              <a:spcAft>
                <a:spcPts val="0"/>
              </a:spcAft>
              <a:buClr>
                <a:srgbClr val="003455"/>
              </a:buClr>
              <a:defRPr/>
            </a:pPr>
            <a:endParaRPr lang="en-GB" sz="1600" b="1" noProof="0" dirty="0">
              <a:solidFill>
                <a:schemeClr val="accent3"/>
              </a:solidFill>
            </a:endParaRPr>
          </a:p>
          <a:p>
            <a:pPr lvl="0" algn="ctr" defTabSz="914400" eaLnBrk="1" fontAlgn="auto" hangingPunct="1">
              <a:lnSpc>
                <a:spcPct val="90000"/>
              </a:lnSpc>
              <a:spcBef>
                <a:spcPts val="0"/>
              </a:spcBef>
              <a:spcAft>
                <a:spcPts val="0"/>
              </a:spcAft>
              <a:buClr>
                <a:schemeClr val="accent2">
                  <a:lumMod val="75000"/>
                </a:schemeClr>
              </a:buClr>
              <a:defRPr/>
            </a:pPr>
            <a:r>
              <a:rPr lang="en-GB" sz="1600" b="1" noProof="0" dirty="0">
                <a:solidFill>
                  <a:schemeClr val="accent3"/>
                </a:solidFill>
              </a:rPr>
              <a:t>In FIND-CKD participants with hypertensive nephropathy, finerenone versus placebo</a:t>
            </a:r>
            <a:r>
              <a:rPr lang="en-GB" sz="1600" noProof="0" dirty="0">
                <a:solidFill>
                  <a:schemeClr val="accent3"/>
                </a:solidFill>
              </a:rPr>
              <a:t>:</a:t>
            </a:r>
            <a:endParaRPr lang="en-GB" sz="1600" b="1" noProof="0" dirty="0">
              <a:solidFill>
                <a:schemeClr val="accent3"/>
              </a:solidFill>
            </a:endParaRPr>
          </a:p>
          <a:p>
            <a:pPr marL="285750" lvl="0" indent="-285750" defTabSz="914400" eaLnBrk="1" fontAlgn="auto" hangingPunct="1">
              <a:lnSpc>
                <a:spcPct val="90000"/>
              </a:lnSpc>
              <a:spcBef>
                <a:spcPts val="1000"/>
              </a:spcBef>
              <a:spcAft>
                <a:spcPts val="600"/>
              </a:spcAft>
              <a:buClr>
                <a:schemeClr val="accent3"/>
              </a:buClr>
              <a:buFont typeface="Arial" panose="020B0604020202020204" pitchFamily="34" charset="0"/>
              <a:buChar char="•"/>
              <a:defRPr/>
            </a:pPr>
            <a:r>
              <a:rPr lang="en-GB" sz="1600" noProof="0" dirty="0">
                <a:solidFill>
                  <a:schemeClr val="accent3"/>
                </a:solidFill>
              </a:rPr>
              <a:t>Slowed CKD progression defined by total eGFR slope</a:t>
            </a:r>
          </a:p>
          <a:p>
            <a:pPr marL="285750" lvl="0" indent="-285750" defTabSz="914400" eaLnBrk="1" fontAlgn="auto" hangingPunct="1">
              <a:lnSpc>
                <a:spcPct val="90000"/>
              </a:lnSpc>
              <a:spcBef>
                <a:spcPts val="0"/>
              </a:spcBef>
              <a:spcAft>
                <a:spcPts val="600"/>
              </a:spcAft>
              <a:buClr>
                <a:schemeClr val="accent3"/>
              </a:buClr>
              <a:buFont typeface="Arial" panose="020B0604020202020204" pitchFamily="34" charset="0"/>
              <a:buChar char="•"/>
              <a:defRPr/>
            </a:pPr>
            <a:r>
              <a:rPr lang="en-GB" sz="1600" noProof="0" dirty="0">
                <a:solidFill>
                  <a:schemeClr val="accent3"/>
                </a:solidFill>
              </a:rPr>
              <a:t>Reduced the risk of the composite kidney–CV outcome</a:t>
            </a:r>
          </a:p>
          <a:p>
            <a:pPr marL="285750" lvl="0" indent="-285750" defTabSz="914400" eaLnBrk="1" fontAlgn="auto" hangingPunct="1">
              <a:lnSpc>
                <a:spcPct val="90000"/>
              </a:lnSpc>
              <a:spcBef>
                <a:spcPts val="0"/>
              </a:spcBef>
              <a:spcAft>
                <a:spcPts val="600"/>
              </a:spcAft>
              <a:buClr>
                <a:schemeClr val="accent3"/>
              </a:buClr>
              <a:buFont typeface="Arial" panose="020B0604020202020204" pitchFamily="34" charset="0"/>
              <a:buChar char="•"/>
              <a:defRPr/>
            </a:pPr>
            <a:r>
              <a:rPr lang="en-GB" sz="1600" noProof="0" dirty="0">
                <a:solidFill>
                  <a:schemeClr val="accent3"/>
                </a:solidFill>
              </a:rPr>
              <a:t>Reduced systolic blood pressure and albuminuria </a:t>
            </a:r>
            <a:br>
              <a:rPr lang="en-GB" sz="1600" noProof="0" dirty="0">
                <a:solidFill>
                  <a:schemeClr val="accent3"/>
                </a:solidFill>
              </a:rPr>
            </a:br>
            <a:r>
              <a:rPr lang="en-GB" sz="1600" noProof="0" dirty="0">
                <a:solidFill>
                  <a:schemeClr val="accent3"/>
                </a:solidFill>
              </a:rPr>
              <a:t>at 6 months, an effect sustained throughout the treatment period</a:t>
            </a:r>
          </a:p>
        </p:txBody>
      </p:sp>
      <p:cxnSp>
        <p:nvCxnSpPr>
          <p:cNvPr id="21" name="Straight Connector 20">
            <a:extLst>
              <a:ext uri="{FF2B5EF4-FFF2-40B4-BE49-F238E27FC236}">
                <a16:creationId xmlns:a16="http://schemas.microsoft.com/office/drawing/2014/main" id="{EAF0A02F-1E78-0D05-9249-0948808FAD9D}"/>
              </a:ext>
            </a:extLst>
          </p:cNvPr>
          <p:cNvCxnSpPr>
            <a:cxnSpLocks/>
          </p:cNvCxnSpPr>
          <p:nvPr/>
        </p:nvCxnSpPr>
        <p:spPr>
          <a:xfrm>
            <a:off x="1079312" y="1764353"/>
            <a:ext cx="258426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23" name="Flowchart: Connector 22">
            <a:extLst>
              <a:ext uri="{FF2B5EF4-FFF2-40B4-BE49-F238E27FC236}">
                <a16:creationId xmlns:a16="http://schemas.microsoft.com/office/drawing/2014/main" id="{12311CCF-A351-CD47-7124-2A7BF1B92859}"/>
              </a:ext>
            </a:extLst>
          </p:cNvPr>
          <p:cNvSpPr/>
          <p:nvPr/>
        </p:nvSpPr>
        <p:spPr>
          <a:xfrm>
            <a:off x="1687446" y="930916"/>
            <a:ext cx="1368000" cy="1366125"/>
          </a:xfrm>
          <a:prstGeom prst="flowChartConnector">
            <a:avLst/>
          </a:prstGeom>
          <a:solidFill>
            <a:schemeClr val="bg1"/>
          </a:solidFill>
          <a:ln w="38100">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25" name="Graphic 24" descr="Bullseye with solid fill">
            <a:extLst>
              <a:ext uri="{FF2B5EF4-FFF2-40B4-BE49-F238E27FC236}">
                <a16:creationId xmlns:a16="http://schemas.microsoft.com/office/drawing/2014/main" id="{48415B09-4DB4-EC3D-C247-A59D39C4A91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799946" y="1042478"/>
            <a:ext cx="1143000" cy="1143000"/>
          </a:xfrm>
          <a:prstGeom prst="rect">
            <a:avLst/>
          </a:prstGeom>
        </p:spPr>
      </p:pic>
      <p:pic>
        <p:nvPicPr>
          <p:cNvPr id="7" name="Picture 6">
            <a:extLst>
              <a:ext uri="{FF2B5EF4-FFF2-40B4-BE49-F238E27FC236}">
                <a16:creationId xmlns:a16="http://schemas.microsoft.com/office/drawing/2014/main" id="{948432E2-1B9E-0CBD-C0A4-FB27C82DA233}"/>
              </a:ext>
            </a:extLst>
          </p:cNvPr>
          <p:cNvPicPr>
            <a:picLocks noChangeAspect="1"/>
          </p:cNvPicPr>
          <p:nvPr/>
        </p:nvPicPr>
        <p:blipFill>
          <a:blip r:embed="rId7">
            <a:clrChange>
              <a:clrFrom>
                <a:srgbClr val="FAFAFA"/>
              </a:clrFrom>
              <a:clrTo>
                <a:srgbClr val="FAFAFA">
                  <a:alpha val="0"/>
                </a:srgbClr>
              </a:clrTo>
            </a:clrChange>
          </a:blip>
          <a:stretch>
            <a:fillRect/>
          </a:stretch>
        </p:blipFill>
        <p:spPr>
          <a:xfrm>
            <a:off x="41733" y="6013459"/>
            <a:ext cx="1291102" cy="340129"/>
          </a:xfrm>
          <a:prstGeom prst="rect">
            <a:avLst/>
          </a:prstGeom>
        </p:spPr>
      </p:pic>
    </p:spTree>
    <p:extLst>
      <p:ext uri="{BB962C8B-B14F-4D97-AF65-F5344CB8AC3E}">
        <p14:creationId xmlns:p14="http://schemas.microsoft.com/office/powerpoint/2010/main" val="2589465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8"/>
                                        </p:tgtEl>
                                      </p:cBhvr>
                                    </p:animEffect>
                                    <p:set>
                                      <p:cBhvr>
                                        <p:cTn id="10" dur="1" fill="hold">
                                          <p:stCondLst>
                                            <p:cond delay="499"/>
                                          </p:stCondLst>
                                        </p:cTn>
                                        <p:tgtEl>
                                          <p:spTgt spid="8"/>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9"/>
                                        </p:tgtEl>
                                      </p:cBhvr>
                                    </p:animEffect>
                                    <p:set>
                                      <p:cBhvr>
                                        <p:cTn id="13" dur="1" fill="hold">
                                          <p:stCondLst>
                                            <p:cond delay="499"/>
                                          </p:stCondLst>
                                        </p:cTn>
                                        <p:tgtEl>
                                          <p:spTgt spid="9"/>
                                        </p:tgtEl>
                                        <p:attrNameLst>
                                          <p:attrName>style.visibility</p:attrName>
                                        </p:attrNameLst>
                                      </p:cBhvr>
                                      <p:to>
                                        <p:strVal val="hidden"/>
                                      </p:to>
                                    </p:set>
                                  </p:childTnLst>
                                </p:cTn>
                              </p:par>
                              <p:par>
                                <p:cTn id="14" presetID="10" presetClass="exit" presetSubtype="0" fill="hold" grpId="0" nodeType="withEffect">
                                  <p:stCondLst>
                                    <p:cond delay="0"/>
                                  </p:stCondLst>
                                  <p:childTnLst>
                                    <p:animEffect transition="out" filter="fade">
                                      <p:cBhvr>
                                        <p:cTn id="15" dur="500"/>
                                        <p:tgtEl>
                                          <p:spTgt spid="11"/>
                                        </p:tgtEl>
                                      </p:cBhvr>
                                    </p:animEffect>
                                    <p:set>
                                      <p:cBhvr>
                                        <p:cTn id="16" dur="1" fill="hold">
                                          <p:stCondLst>
                                            <p:cond delay="499"/>
                                          </p:stCondLst>
                                        </p:cTn>
                                        <p:tgtEl>
                                          <p:spTgt spid="11"/>
                                        </p:tgtEl>
                                        <p:attrNameLst>
                                          <p:attrName>style.visibility</p:attrName>
                                        </p:attrNameLst>
                                      </p:cBhvr>
                                      <p:to>
                                        <p:strVal val="hidden"/>
                                      </p:to>
                                    </p:set>
                                  </p:childTnLst>
                                </p:cTn>
                              </p:par>
                              <p:par>
                                <p:cTn id="17" presetID="10" presetClass="exit" presetSubtype="0" fill="hold" nodeType="withEffect">
                                  <p:stCondLst>
                                    <p:cond delay="0"/>
                                  </p:stCondLst>
                                  <p:childTnLst>
                                    <p:animEffect transition="out" filter="fade">
                                      <p:cBhvr>
                                        <p:cTn id="18" dur="500"/>
                                        <p:tgtEl>
                                          <p:spTgt spid="13"/>
                                        </p:tgtEl>
                                      </p:cBhvr>
                                    </p:animEffect>
                                    <p:set>
                                      <p:cBhvr>
                                        <p:cTn id="19" dur="1" fill="hold">
                                          <p:stCondLst>
                                            <p:cond delay="499"/>
                                          </p:stCondLst>
                                        </p:cTn>
                                        <p:tgtEl>
                                          <p:spTgt spid="13"/>
                                        </p:tgtEl>
                                        <p:attrNameLst>
                                          <p:attrName>style.visibility</p:attrName>
                                        </p:attrNameLst>
                                      </p:cBhvr>
                                      <p:to>
                                        <p:strVal val="hidden"/>
                                      </p:to>
                                    </p:set>
                                  </p:childTnLst>
                                </p:cTn>
                              </p:par>
                              <p:par>
                                <p:cTn id="20" presetID="10" presetClass="exit" presetSubtype="0" fill="hold" grpId="0" nodeType="withEffect">
                                  <p:stCondLst>
                                    <p:cond delay="0"/>
                                  </p:stCondLst>
                                  <p:childTnLst>
                                    <p:animEffect transition="out" filter="fade">
                                      <p:cBhvr>
                                        <p:cTn id="21" dur="500"/>
                                        <p:tgtEl>
                                          <p:spTgt spid="14"/>
                                        </p:tgtEl>
                                      </p:cBhvr>
                                    </p:animEffect>
                                    <p:set>
                                      <p:cBhvr>
                                        <p:cTn id="22" dur="1" fill="hold">
                                          <p:stCondLst>
                                            <p:cond delay="499"/>
                                          </p:stCondLst>
                                        </p:cTn>
                                        <p:tgtEl>
                                          <p:spTgt spid="14"/>
                                        </p:tgtEl>
                                        <p:attrNameLst>
                                          <p:attrName>style.visibility</p:attrName>
                                        </p:attrNameLst>
                                      </p:cBhvr>
                                      <p:to>
                                        <p:strVal val="hidden"/>
                                      </p:to>
                                    </p:set>
                                  </p:childTnLst>
                                </p:cTn>
                              </p:par>
                              <p:par>
                                <p:cTn id="23" presetID="10" presetClass="exit" presetSubtype="0" fill="hold" nodeType="withEffect">
                                  <p:stCondLst>
                                    <p:cond delay="0"/>
                                  </p:stCondLst>
                                  <p:childTnLst>
                                    <p:animEffect transition="out" filter="fade">
                                      <p:cBhvr>
                                        <p:cTn id="24" dur="500"/>
                                        <p:tgtEl>
                                          <p:spTgt spid="15"/>
                                        </p:tgtEl>
                                      </p:cBhvr>
                                    </p:animEffect>
                                    <p:set>
                                      <p:cBhvr>
                                        <p:cTn id="25" dur="1" fill="hold">
                                          <p:stCondLst>
                                            <p:cond delay="499"/>
                                          </p:stCondLst>
                                        </p:cTn>
                                        <p:tgtEl>
                                          <p:spTgt spid="15"/>
                                        </p:tgtEl>
                                        <p:attrNameLst>
                                          <p:attrName>style.visibility</p:attrName>
                                        </p:attrNameLst>
                                      </p:cBhvr>
                                      <p:to>
                                        <p:strVal val="hidden"/>
                                      </p:to>
                                    </p:set>
                                  </p:childTnLst>
                                </p:cTn>
                              </p:par>
                              <p:par>
                                <p:cTn id="26" presetID="10" presetClass="exit" presetSubtype="0" fill="hold" grpId="0" nodeType="withEffect">
                                  <p:stCondLst>
                                    <p:cond delay="0"/>
                                  </p:stCondLst>
                                  <p:childTnLst>
                                    <p:animEffect transition="out" filter="fade">
                                      <p:cBhvr>
                                        <p:cTn id="27" dur="500"/>
                                        <p:tgtEl>
                                          <p:spTgt spid="17"/>
                                        </p:tgtEl>
                                      </p:cBhvr>
                                    </p:animEffect>
                                    <p:set>
                                      <p:cBhvr>
                                        <p:cTn id="28" dur="1" fill="hold">
                                          <p:stCondLst>
                                            <p:cond delay="499"/>
                                          </p:stCondLst>
                                        </p:cTn>
                                        <p:tgtEl>
                                          <p:spTgt spid="17"/>
                                        </p:tgtEl>
                                        <p:attrNameLst>
                                          <p:attrName>style.visibility</p:attrName>
                                        </p:attrNameLst>
                                      </p:cBhvr>
                                      <p:to>
                                        <p:strVal val="hidden"/>
                                      </p:to>
                                    </p:set>
                                  </p:childTnLst>
                                </p:cTn>
                              </p:par>
                              <p:par>
                                <p:cTn id="29" presetID="10" presetClass="exit" presetSubtype="0" fill="hold" grpId="0" nodeType="withEffect">
                                  <p:stCondLst>
                                    <p:cond delay="0"/>
                                  </p:stCondLst>
                                  <p:childTnLst>
                                    <p:animEffect transition="out" filter="fade">
                                      <p:cBhvr>
                                        <p:cTn id="30" dur="500"/>
                                        <p:tgtEl>
                                          <p:spTgt spid="18"/>
                                        </p:tgtEl>
                                      </p:cBhvr>
                                    </p:animEffect>
                                    <p:set>
                                      <p:cBhvr>
                                        <p:cTn id="31" dur="1" fill="hold">
                                          <p:stCondLst>
                                            <p:cond delay="499"/>
                                          </p:stCondLst>
                                        </p:cTn>
                                        <p:tgtEl>
                                          <p:spTgt spid="18"/>
                                        </p:tgtEl>
                                        <p:attrNameLst>
                                          <p:attrName>style.visibility</p:attrName>
                                        </p:attrNameLst>
                                      </p:cBhvr>
                                      <p:to>
                                        <p:strVal val="hidden"/>
                                      </p:to>
                                    </p:set>
                                  </p:childTnLst>
                                </p:cTn>
                              </p:par>
                              <p:par>
                                <p:cTn id="32" presetID="10" presetClass="exit" presetSubtype="0" fill="hold" nodeType="withEffect">
                                  <p:stCondLst>
                                    <p:cond delay="0"/>
                                  </p:stCondLst>
                                  <p:childTnLst>
                                    <p:animEffect transition="out" filter="fade">
                                      <p:cBhvr>
                                        <p:cTn id="33" dur="500"/>
                                        <p:tgtEl>
                                          <p:spTgt spid="19"/>
                                        </p:tgtEl>
                                      </p:cBhvr>
                                    </p:animEffect>
                                    <p:set>
                                      <p:cBhvr>
                                        <p:cTn id="34" dur="1" fill="hold">
                                          <p:stCondLst>
                                            <p:cond delay="499"/>
                                          </p:stCondLst>
                                        </p:cTn>
                                        <p:tgtEl>
                                          <p:spTgt spid="19"/>
                                        </p:tgtEl>
                                        <p:attrNameLst>
                                          <p:attrName>style.visibility</p:attrName>
                                        </p:attrNameLst>
                                      </p:cBhvr>
                                      <p:to>
                                        <p:strVal val="hidden"/>
                                      </p:to>
                                    </p:set>
                                  </p:childTnLst>
                                </p:cTn>
                              </p:par>
                              <p:par>
                                <p:cTn id="35" presetID="10" presetClass="exit" presetSubtype="0" fill="hold" grpId="0" nodeType="withEffect">
                                  <p:stCondLst>
                                    <p:cond delay="0"/>
                                  </p:stCondLst>
                                  <p:childTnLst>
                                    <p:animEffect transition="out" filter="fade">
                                      <p:cBhvr>
                                        <p:cTn id="36" dur="500"/>
                                        <p:tgtEl>
                                          <p:spTgt spid="20"/>
                                        </p:tgtEl>
                                      </p:cBhvr>
                                    </p:animEffect>
                                    <p:set>
                                      <p:cBhvr>
                                        <p:cTn id="37" dur="1" fill="hold">
                                          <p:stCondLst>
                                            <p:cond delay="499"/>
                                          </p:stCondLst>
                                        </p:cTn>
                                        <p:tgtEl>
                                          <p:spTgt spid="20"/>
                                        </p:tgtEl>
                                        <p:attrNameLst>
                                          <p:attrName>style.visibility</p:attrName>
                                        </p:attrNameLst>
                                      </p:cBhvr>
                                      <p:to>
                                        <p:strVal val="hidden"/>
                                      </p:to>
                                    </p:set>
                                  </p:childTnLst>
                                </p:cTn>
                              </p:par>
                              <p:par>
                                <p:cTn id="38" presetID="10" presetClass="exit" presetSubtype="0" fill="hold" nodeType="withEffect">
                                  <p:stCondLst>
                                    <p:cond delay="0"/>
                                  </p:stCondLst>
                                  <p:childTnLst>
                                    <p:animEffect transition="out" filter="fade">
                                      <p:cBhvr>
                                        <p:cTn id="39" dur="500"/>
                                        <p:tgtEl>
                                          <p:spTgt spid="21"/>
                                        </p:tgtEl>
                                      </p:cBhvr>
                                    </p:animEffect>
                                    <p:set>
                                      <p:cBhvr>
                                        <p:cTn id="40" dur="1" fill="hold">
                                          <p:stCondLst>
                                            <p:cond delay="499"/>
                                          </p:stCondLst>
                                        </p:cTn>
                                        <p:tgtEl>
                                          <p:spTgt spid="21"/>
                                        </p:tgtEl>
                                        <p:attrNameLst>
                                          <p:attrName>style.visibility</p:attrName>
                                        </p:attrNameLst>
                                      </p:cBhvr>
                                      <p:to>
                                        <p:strVal val="hidden"/>
                                      </p:to>
                                    </p:set>
                                  </p:childTnLst>
                                </p:cTn>
                              </p:par>
                              <p:par>
                                <p:cTn id="41" presetID="10" presetClass="exit" presetSubtype="0" fill="hold" grpId="0" nodeType="withEffect">
                                  <p:stCondLst>
                                    <p:cond delay="0"/>
                                  </p:stCondLst>
                                  <p:childTnLst>
                                    <p:animEffect transition="out" filter="fade">
                                      <p:cBhvr>
                                        <p:cTn id="42" dur="500"/>
                                        <p:tgtEl>
                                          <p:spTgt spid="23"/>
                                        </p:tgtEl>
                                      </p:cBhvr>
                                    </p:animEffect>
                                    <p:set>
                                      <p:cBhvr>
                                        <p:cTn id="43" dur="1" fill="hold">
                                          <p:stCondLst>
                                            <p:cond delay="499"/>
                                          </p:stCondLst>
                                        </p:cTn>
                                        <p:tgtEl>
                                          <p:spTgt spid="23"/>
                                        </p:tgtEl>
                                        <p:attrNameLst>
                                          <p:attrName>style.visibility</p:attrName>
                                        </p:attrNameLst>
                                      </p:cBhvr>
                                      <p:to>
                                        <p:strVal val="hidden"/>
                                      </p:to>
                                    </p:set>
                                  </p:childTnLst>
                                </p:cTn>
                              </p:par>
                              <p:par>
                                <p:cTn id="44" presetID="10" presetClass="exit" presetSubtype="0" fill="hold" nodeType="withEffect">
                                  <p:stCondLst>
                                    <p:cond delay="0"/>
                                  </p:stCondLst>
                                  <p:childTnLst>
                                    <p:animEffect transition="out" filter="fade">
                                      <p:cBhvr>
                                        <p:cTn id="45" dur="500"/>
                                        <p:tgtEl>
                                          <p:spTgt spid="25"/>
                                        </p:tgtEl>
                                      </p:cBhvr>
                                    </p:animEffect>
                                    <p:set>
                                      <p:cBhvr>
                                        <p:cTn id="46" dur="1" fill="hold">
                                          <p:stCondLst>
                                            <p:cond delay="499"/>
                                          </p:stCondLst>
                                        </p:cTn>
                                        <p:tgtEl>
                                          <p:spTgt spid="25"/>
                                        </p:tgtEl>
                                        <p:attrNameLst>
                                          <p:attrName>style.visibility</p:attrName>
                                        </p:attrNameLst>
                                      </p:cBhvr>
                                      <p:to>
                                        <p:strVal val="hidden"/>
                                      </p:to>
                                    </p:set>
                                  </p:childTnLst>
                                </p:cTn>
                              </p:par>
                              <p:par>
                                <p:cTn id="47" presetID="10" presetClass="exit" presetSubtype="0" fill="hold" grpId="0" nodeType="withEffect">
                                  <p:stCondLst>
                                    <p:cond delay="0"/>
                                  </p:stCondLst>
                                  <p:childTnLst>
                                    <p:animEffect transition="out" filter="fade">
                                      <p:cBhvr>
                                        <p:cTn id="48" dur="500"/>
                                        <p:tgtEl>
                                          <p:spTgt spid="4"/>
                                        </p:tgtEl>
                                      </p:cBhvr>
                                    </p:animEffect>
                                    <p:set>
                                      <p:cBhvr>
                                        <p:cTn id="49" dur="1" fill="hold">
                                          <p:stCondLst>
                                            <p:cond delay="499"/>
                                          </p:stCondLst>
                                        </p:cTn>
                                        <p:tgtEl>
                                          <p:spTgt spid="4"/>
                                        </p:tgtEl>
                                        <p:attrNameLst>
                                          <p:attrName>style.visibility</p:attrName>
                                        </p:attrNameLst>
                                      </p:cBhvr>
                                      <p:to>
                                        <p:strVal val="hidden"/>
                                      </p:to>
                                    </p:set>
                                  </p:childTnLst>
                                </p:cTn>
                              </p:par>
                              <p:par>
                                <p:cTn id="50" presetID="10" presetClass="exit" presetSubtype="0" fill="hold" grpId="0" nodeType="withEffect">
                                  <p:stCondLst>
                                    <p:cond delay="0"/>
                                  </p:stCondLst>
                                  <p:childTnLst>
                                    <p:animEffect transition="out" filter="fade">
                                      <p:cBhvr>
                                        <p:cTn id="51" dur="500"/>
                                        <p:tgtEl>
                                          <p:spTgt spid="22"/>
                                        </p:tgtEl>
                                      </p:cBhvr>
                                    </p:animEffect>
                                    <p:set>
                                      <p:cBhvr>
                                        <p:cTn id="52" dur="1" fill="hold">
                                          <p:stCondLst>
                                            <p:cond delay="499"/>
                                          </p:stCondLst>
                                        </p:cTn>
                                        <p:tgtEl>
                                          <p:spTgt spid="22"/>
                                        </p:tgtEl>
                                        <p:attrNameLst>
                                          <p:attrName>style.visibility</p:attrName>
                                        </p:attrNameLst>
                                      </p:cBhvr>
                                      <p:to>
                                        <p:strVal val="hidden"/>
                                      </p:to>
                                    </p:set>
                                  </p:childTnLst>
                                </p:cTn>
                              </p:par>
                            </p:childTnLst>
                          </p:cTn>
                        </p:par>
                        <p:par>
                          <p:cTn id="53" fill="hold">
                            <p:stCondLst>
                              <p:cond delay="500"/>
                            </p:stCondLst>
                            <p:childTnLst>
                              <p:par>
                                <p:cTn id="54" presetID="10" presetClass="entr" presetSubtype="0" fill="hold" grpId="0" nodeType="after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fade">
                                      <p:cBhvr>
                                        <p:cTn id="56" dur="500"/>
                                        <p:tgtEl>
                                          <p:spTgt spid="12"/>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6"/>
                                        </p:tgtEl>
                                        <p:attrNameLst>
                                          <p:attrName>style.visibility</p:attrName>
                                        </p:attrNameLst>
                                      </p:cBhvr>
                                      <p:to>
                                        <p:strVal val="visible"/>
                                      </p:to>
                                    </p:set>
                                    <p:animEffect transition="in" filter="fade">
                                      <p:cBhvr>
                                        <p:cTn id="5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P spid="22" grpId="0" animBg="1"/>
      <p:bldP spid="4" grpId="0"/>
      <p:bldP spid="5" grpId="0"/>
      <p:bldP spid="8" grpId="0" animBg="1"/>
      <p:bldP spid="11" grpId="0" animBg="1"/>
      <p:bldP spid="14" grpId="0" animBg="1"/>
      <p:bldP spid="17" grpId="0" animBg="1"/>
      <p:bldP spid="18" grpId="0" animBg="1"/>
      <p:bldP spid="20" grpId="0" animBg="1"/>
      <p:bldP spid="23" grpId="0" animBg="1"/>
    </p:bldLst>
  </p:timing>
  <p:extLst>
    <p:ext uri="{6950BFC3-D8DA-4A85-94F7-54DA5524770B}">
      <p188:commentRel xmlns:p188="http://schemas.microsoft.com/office/powerpoint/2018/8/main" r:id="rId3"/>
    </p:ext>
  </p:extLst>
</p:sld>
</file>

<file path=ppt/tags/tag1.xml><?xml version="1.0" encoding="utf-8"?>
<p:tagLst xmlns:a="http://schemas.openxmlformats.org/drawingml/2006/main" xmlns:r="http://schemas.openxmlformats.org/officeDocument/2006/relationships" xmlns:p="http://schemas.openxmlformats.org/presentationml/2006/main">
  <p:tag name="EMPOWERCHARTSPROPERTIES_A_0" val="AAAAAAH//////////wEAAAAAAAAAAAAAACoqIFRoaXMgaXMgYSBMaXRlREIgZmlsZSAqKgcDAP////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AQAAAAAAAAAAAAAAEQAAAFByb3BlcnR5RG9jdW1lbnRzAQAAAAAAAAAFAAAACQAAAF9pZD0kLl9pZAEDAAAAAAADAAAAAQADAAAAIwAAAENvbWJpSW5kZXg9JC5OYW1lICsgJ18nICsgJC5WZXJzaW9uAQQAAAAAAAQAAAABAAQAAAAAAAAAAP///////wAAAAAAAP////8AAAAAAP///////wAAAAAAAP////8AAAAAAP///////wAAAAAAAP////8AAAAAAP///////wAAAAAAAP////8AAAAAAP///////wAAAAAAAP////8AAAAAAP///////wAAAAAAAP////8AAAAAAP///////wAAAAAAAP////8AAAAAAP///////wAAAAAAAP////8AAAAAAP///////wAAAAAAAP////8AAAAAAP///////wAAAAAAAP////8AAAAAAP///////wAAAAAAAP////8AAAAAAP///////wAAAAAAAP////8AAAAAAP///////wAAAAAAAP////8AAAAAAP///////wAAAAAAAP////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IBAQEBAQEBAQEBAQEBAQEAAAAAAAAAAwAAAAMAAAAA/////wMAgAwAAAAAAAAAAAAAIAD///////////////8AAAD///////////////8DAAAAAgD///////////////////////////////////////////////////////////////////////////////////////////////////////////////////////////////////////////////////////////////////////////////////////////////////////////////////////////////////////////////////////////////////////////////////////////////////////////////////////////////////////////////////////////////////////////////////////////////////////////////////////////////////////////////////////////////////////////////////////////////////////////////8BACAA////////////////AAAO////////AwAAAAIA////////////////////////////////////////////////////////////////////////////////////////////////////////////////////////////////////////////////////////////////////////////////////////////////////////////////////////////////////////////////////////////////////////////////////////////////////////////////////////////////////////////////////////////////////////////////////////////////////////////////////////////////////////////////////////////////////////////////////////////////////////////////////////AgABAP///////wQAAAACABAAC0hbTvTGTNxOgFDbECQhxy8FAAAAAAADAAAAAAADAAAAAQ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DAAAAAP////8DAHgMAAAAAAAAAAAAACAB////////////////AAAA////////////////BAAAAAIA////////BAAAAAIA////////////////////////////////////////////////////////////////////////////////////////////////////////////////////////////////////////////////////////////////////////////////////////////////////////////////////////////////////////////////////////////////////////////////////////////////////////////////////////////////////////////////////////////////////////////////////////////////////////////////////////////////////////////////////////////////////////////////////////////////AQAgAf///////////////wAADv///////wQAAAACAP///////////////////////////////////////////////////////////////////////////////////////////////////////////////////////////////////////////////////////////////////////////////////////////////////////////////////////////////////////////////////////////////////////////////////////////////////////////////////////////////////////////////////////////////////////////////////////////////////////////////////////////////////////////////////////////////////////////////////////////////////////////////////////wIAAgEDAAAAAgD///////8MAAZQZXJzb25hbElkXzAFAAAAAAAEAAAAAAAEAAAAAQAEAAAAAAD///////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BAAAAAD/////AQBvDwAAAAAAAAAAAAD/////cABwAAAABV9pZAAQAAAABEhbTvTGTNxOgFDbECQhxy8DRGF0YQAWAAAAAlBlcnNvbmFsSWQAAQAAAAAAAk5hbWUACwAAAFBlcnNvbmFsSWQAEFZlcnNpb24AAAAAAAlMYXN0V3JpdGUAnrZaipA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
  <p:tag name="EMPOWERCHARTSPROPERTIES_SLOT" val="A"/>
  <p:tag name="EMPOWERCHARTSPROPERTIES_LASTWRITEDATE" val="638559049192227872"/>
  <p:tag name="EMPOWERCHARTSPROPERTIES_A_LENGTH" val="24576"/>
  <p:tag name="RUNTIME_ID" val="b5f2338c-9e3e-4223-a705-e9cbb5c3d240"/>
</p:tagLst>
</file>

<file path=ppt/tags/tag2.xml><?xml version="1.0" encoding="utf-8"?>
<p:tagLst xmlns:a="http://schemas.openxmlformats.org/drawingml/2006/main" xmlns:r="http://schemas.openxmlformats.org/officeDocument/2006/relationships" xmlns:p="http://schemas.openxmlformats.org/presentationml/2006/main">
  <p:tag name="EMPOWERCHARTSPROPERTIES_A_0" val="AAAAAAH//////////wEAAAAAAAAAAAAAACoqIFRoaXMgaXMgYSBMaXRlREIgZmlsZSAqKgcDAP////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AQAAAAAAAAAAAAAAEQAAAFByb3BlcnR5RG9jdW1lbnRzAQAAAAAAAAAFAAAACQAAAF9pZD0kLl9pZAEDAAAAAAADAAAAAQADAAAAIwAAAENvbWJpSW5kZXg9JC5OYW1lICsgJ18nICsgJC5WZXJzaW9uAQQAAAAAAAQAAAABAAQAAAAAAAAAAP///////wAAAAAAAP////8AAAAAAP///////wAAAAAAAP////8AAAAAAP///////wAAAAAAAP////8AAAAAAP///////wAAAAAAAP////8AAAAAAP///////wAAAAAAAP////8AAAAAAP///////wAAAAAAAP////8AAAAAAP///////wAAAAAAAP////8AAAAAAP///////wAAAAAAAP////8AAAAAAP///////wAAAAAAAP////8AAAAAAP///////wAAAAAAAP////8AAAAAAP///////wAAAAAAAP////8AAAAAAP///////wAAAAAAAP////8AAAAAAP///////wAAAAAAAP////8AAAAAAP///////wAAAAAAAP////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IBAQEBAQEBAQEBAQEBAQEAAAAAAAAAAwAAAAMAAAAA/////wMAgAwAAAAAAAAAAAAAIAD///////////////8AAAD///////////////8DAAAAAgD///////////////////////////////////////////////////////////////////////////////////////////////////////////////////////////////////////////////////////////////////////////////////////////////////////////////////////////////////////////////////////////////////////////////////////////////////////////////////////////////////////////////////////////////////////////////////////////////////////////////////////////////////////////////////////////////////////////////////////////////////////////////8BACAA////////////////AAAO////////AwAAAAIA////////////////////////////////////////////////////////////////////////////////////////////////////////////////////////////////////////////////////////////////////////////////////////////////////////////////////////////////////////////////////////////////////////////////////////////////////////////////////////////////////////////////////////////////////////////////////////////////////////////////////////////////////////////////////////////////////////////////////////////////////////////////////////AgABAP///////wQAAAACABAAC0hbTvTGTNxOgFDbECQhxy8FAAAAAAADAAAAAAADAAAAAQ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DAAAAAP////8DAHgMAAAAAAAAAAAAACAB////////////////AAAA////////////////BAAAAAIA////////BAAAAAIA////////////////////////////////////////////////////////////////////////////////////////////////////////////////////////////////////////////////////////////////////////////////////////////////////////////////////////////////////////////////////////////////////////////////////////////////////////////////////////////////////////////////////////////////////////////////////////////////////////////////////////////////////////////////////////////////////////////////////////////////AQAgAf///////////////wAADv///////wQAAAACAP///////////////////////////////////////////////////////////////////////////////////////////////////////////////////////////////////////////////////////////////////////////////////////////////////////////////////////////////////////////////////////////////////////////////////////////////////////////////////////////////////////////////////////////////////////////////////////////////////////////////////////////////////////////////////////////////////////////////////////////////////////////////////////wIAAgEDAAAAAgD///////8MAAZQZXJzb25hbElkXzAFAAAAAAAEAAAAAAAEAAAAAQAEAAAAAAD///////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BAAAAAD/////AQBvDwAAAAAAAAAAAAD/////cABwAAAABV9pZAAQAAAABEhbTvTGTNxOgFDbECQhxy8DRGF0YQAWAAAAAlBlcnNvbmFsSWQAAQAAAAAAAk5hbWUACwAAAFBlcnNvbmFsSWQAEFZlcnNpb24AAAAAAAlMYXN0V3JpdGUAnrZaipA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
  <p:tag name="EMPOWERCHARTSPROPERTIES_SLOT" val="A"/>
  <p:tag name="EMPOWERCHARTSPROPERTIES_LASTWRITEDATE" val="638559049192227872"/>
  <p:tag name="EMPOWERCHARTSPROPERTIES_A_LENGTH" val="24576"/>
  <p:tag name="RUNTIME_ID" val="b5f2338c-9e3e-4223-a705-e9cbb5c3d240"/>
</p:tagLst>
</file>

<file path=ppt/tags/tag3.xml><?xml version="1.0" encoding="utf-8"?>
<p:tagLst xmlns:a="http://schemas.openxmlformats.org/drawingml/2006/main" xmlns:r="http://schemas.openxmlformats.org/officeDocument/2006/relationships" xmlns:p="http://schemas.openxmlformats.org/presentationml/2006/main">
  <p:tag name="EMPOWERCHARTSPROPERTIES_A_0" val="AAAAAAH//////////wEAAAAAAAAAAAAAACoqIFRoaXMgaXMgYSBMaXRlREIgZmlsZSAqKgcDAP////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AQAAAAAAAAAAAAAAEQAAAFByb3BlcnR5RG9jdW1lbnRzAQAAAAAAAAAFAAAACQAAAF9pZD0kLl9pZAEDAAAAAAADAAAAAQADAAAAIwAAAENvbWJpSW5kZXg9JC5OYW1lICsgJ18nICsgJC5WZXJzaW9uAQQAAAAAAAQAAAABAAQAAAAAAAAAAP///////wAAAAAAAP////8AAAAAAP///////wAAAAAAAP////8AAAAAAP///////wAAAAAAAP////8AAAAAAP///////wAAAAAAAP////8AAAAAAP///////wAAAAAAAP////8AAAAAAP///////wAAAAAAAP////8AAAAAAP///////wAAAAAAAP////8AAAAAAP///////wAAAAAAAP////8AAAAAAP///////wAAAAAAAP////8AAAAAAP///////wAAAAAAAP////8AAAAAAP///////wAAAAAAAP////8AAAAAAP///////wAAAAAAAP////8AAAAAAP///////wAAAAAAAP////8AAAAAAP///////wAAAAAAAP////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IBAQEBAQEBAQEBAQEBAQEAAAAAAAAAAwAAAAMAAAAA/////wMAgAwAAAAAAAAAAAAAIAD///////////////8AAAD///////////////8DAAAAAgD///////////////////////////////////////////////////////////////////////////////////////////////////////////////////////////////////////////////////////////////////////////////////////////////////////////////////////////////////////////////////////////////////////////////////////////////////////////////////////////////////////////////////////////////////////////////////////////////////////////////////////////////////////////////////////////////////////////////////////////////////////////////8BACAA////////////////AAAO////////AwAAAAIA////////////////////////////////////////////////////////////////////////////////////////////////////////////////////////////////////////////////////////////////////////////////////////////////////////////////////////////////////////////////////////////////////////////////////////////////////////////////////////////////////////////////////////////////////////////////////////////////////////////////////////////////////////////////////////////////////////////////////////////////////////////////////////AgABAP///////wQAAAACABAAC0hbTvTGTNxOgFDbECQhxy8FAAAAAAADAAAAAAADAAAAAQ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DAAAAAP////8DAHgMAAAAAAAAAAAAACAB////////////////AAAA////////////////BAAAAAIA////////BAAAAAIA////////////////////////////////////////////////////////////////////////////////////////////////////////////////////////////////////////////////////////////////////////////////////////////////////////////////////////////////////////////////////////////////////////////////////////////////////////////////////////////////////////////////////////////////////////////////////////////////////////////////////////////////////////////////////////////////////////////////////////////////AQAgAf///////////////wAADv///////wQAAAACAP///////////////////////////////////////////////////////////////////////////////////////////////////////////////////////////////////////////////////////////////////////////////////////////////////////////////////////////////////////////////////////////////////////////////////////////////////////////////////////////////////////////////////////////////////////////////////////////////////////////////////////////////////////////////////////////////////////////////////////////////////////////////////////wIAAgEDAAAAAgD///////8MAAZQZXJzb25hbElkXzAFAAAAAAAEAAAAAAAEAAAAAQAEAAAAAAD///////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BAAAAAD/////AQBvDwAAAAAAAAAAAAD/////cABwAAAABV9pZAAQAAAABEhbTvTGTNxOgFDbECQhxy8DRGF0YQAWAAAAAlBlcnNvbmFsSWQAAQAAAAAAAk5hbWUACwAAAFBlcnNvbmFsSWQAEFZlcnNpb24AAAAAAAlMYXN0V3JpdGUAnrZaipA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
  <p:tag name="EMPOWERCHARTSPROPERTIES_SLOT" val="A"/>
  <p:tag name="EMPOWERCHARTSPROPERTIES_LASTWRITEDATE" val="638559049192227872"/>
  <p:tag name="EMPOWERCHARTSPROPERTIES_A_LENGTH" val="24576"/>
  <p:tag name="RUNTIME_ID" val="b5f2338c-9e3e-4223-a705-e9cbb5c3d240"/>
</p:tagLst>
</file>

<file path=ppt/tags/tag4.xml><?xml version="1.0" encoding="utf-8"?>
<p:tagLst xmlns:a="http://schemas.openxmlformats.org/drawingml/2006/main" xmlns:r="http://schemas.openxmlformats.org/officeDocument/2006/relationships" xmlns:p="http://schemas.openxmlformats.org/presentationml/2006/main">
  <p:tag name="EMPOWERCHARTSPROPERTIES_A_0" val="AAAAAAH//////////wEAAAAAAAAAAAAAACoqIFRoaXMgaXMgYSBMaXRlREIgZmlsZSAqKgcDAP////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AQAAAAAAAAAAAAAAEQAAAFByb3BlcnR5RG9jdW1lbnRzAQAAAAAAAAAFAAAACQAAAF9pZD0kLl9pZAEDAAAAAAADAAAAAQADAAAAIwAAAENvbWJpSW5kZXg9JC5OYW1lICsgJ18nICsgJC5WZXJzaW9uAQQAAAAAAAQAAAABAAQAAAAAAAAAAP///////wAAAAAAAP////8AAAAAAP///////wAAAAAAAP////8AAAAAAP///////wAAAAAAAP////8AAAAAAP///////wAAAAAAAP////8AAAAAAP///////wAAAAAAAP////8AAAAAAP///////wAAAAAAAP////8AAAAAAP///////wAAAAAAAP////8AAAAAAP///////wAAAAAAAP////8AAAAAAP///////wAAAAAAAP////8AAAAAAP///////wAAAAAAAP////8AAAAAAP///////wAAAAAAAP////8AAAAAAP///////wAAAAAAAP////8AAAAAAP///////wAAAAAAAP////8AAAAAAP///////wAAAAAAAP////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IBAQEBAQEBAQEBAQEBAQEAAAAAAAAAAwAAAAMAAAAA/////wMAgAwAAAAAAAAAAAAAIAD///////////////8AAAD///////////////8DAAAAAgD///////////////////////////////////////////////////////////////////////////////////////////////////////////////////////////////////////////////////////////////////////////////////////////////////////////////////////////////////////////////////////////////////////////////////////////////////////////////////////////////////////////////////////////////////////////////////////////////////////////////////////////////////////////////////////////////////////////////////////////////////////////////8BACAA////////////////AAAO////////AwAAAAIA////////////////////////////////////////////////////////////////////////////////////////////////////////////////////////////////////////////////////////////////////////////////////////////////////////////////////////////////////////////////////////////////////////////////////////////////////////////////////////////////////////////////////////////////////////////////////////////////////////////////////////////////////////////////////////////////////////////////////////////////////////////////////////AgABAP///////wQAAAACABAAC0hbTvTGTNxOgFDbECQhxy8FAAAAAAADAAAAAAADAAAAAQ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DAAAAAP////8DAHgMAAAAAAAAAAAAACAB////////////////AAAA////////////////BAAAAAIA////////BAAAAAIA////////////////////////////////////////////////////////////////////////////////////////////////////////////////////////////////////////////////////////////////////////////////////////////////////////////////////////////////////////////////////////////////////////////////////////////////////////////////////////////////////////////////////////////////////////////////////////////////////////////////////////////////////////////////////////////////////////////////////////////////AQAgAf///////////////wAADv///////wQAAAACAP///////////////////////////////////////////////////////////////////////////////////////////////////////////////////////////////////////////////////////////////////////////////////////////////////////////////////////////////////////////////////////////////////////////////////////////////////////////////////////////////////////////////////////////////////////////////////////////////////////////////////////////////////////////////////////////////////////////////////////////////////////////////////////wIAAgEDAAAAAgD///////8MAAZQZXJzb25hbElkXzAFAAAAAAAEAAAAAAAEAAAAAQAEAAAAAAD///////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BAAAAAD/////AQBvDwAAAAAAAAAAAAD/////cABwAAAABV9pZAAQAAAABEhbTvTGTNxOgFDbECQhxy8DRGF0YQAWAAAAAlBlcnNvbmFsSWQAAQAAAAAAAk5hbWUACwAAAFBlcnNvbmFsSWQAEFZlcnNpb24AAAAAAAlMYXN0V3JpdGUAnrZaipA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
  <p:tag name="EMPOWERCHARTSPROPERTIES_SLOT" val="A"/>
  <p:tag name="EMPOWERCHARTSPROPERTIES_LASTWRITEDATE" val="638559049192227872"/>
  <p:tag name="EMPOWERCHARTSPROPERTIES_A_LENGTH" val="24576"/>
  <p:tag name="RUNTIME_ID" val="b5f2338c-9e3e-4223-a705-e9cbb5c3d240"/>
</p:tagLst>
</file>

<file path=ppt/tags/tag5.xml><?xml version="1.0" encoding="utf-8"?>
<p:tagLst xmlns:a="http://schemas.openxmlformats.org/drawingml/2006/main" xmlns:r="http://schemas.openxmlformats.org/officeDocument/2006/relationships" xmlns:p="http://schemas.openxmlformats.org/presentationml/2006/main">
  <p:tag name="EMPOWERCHARTSPROPERTIES_A_0" val="AAAAAAH//////////wEAAAAAAAAAAAAAACoqIFRoaXMgaXMgYSBMaXRlREIgZmlsZSAqKgcDAP////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AQAAAAAAAAAAAAAAEQAAAFByb3BlcnR5RG9jdW1lbnRzAQAAAAAAAAAFAAAACQAAAF9pZD0kLl9pZAEDAAAAAAADAAAAAQADAAAAIwAAAENvbWJpSW5kZXg9JC5OYW1lICsgJ18nICsgJC5WZXJzaW9uAQQAAAAAAAQAAAABAAQAAAAAAAAAAP///////wAAAAAAAP////8AAAAAAP///////wAAAAAAAP////8AAAAAAP///////wAAAAAAAP////8AAAAAAP///////wAAAAAAAP////8AAAAAAP///////wAAAAAAAP////8AAAAAAP///////wAAAAAAAP////8AAAAAAP///////wAAAAAAAP////8AAAAAAP///////wAAAAAAAP////8AAAAAAP///////wAAAAAAAP////8AAAAAAP///////wAAAAAAAP////8AAAAAAP///////wAAAAAAAP////8AAAAAAP///////wAAAAAAAP////8AAAAAAP///////wAAAAAAAP////8AAAAAAP///////wAAAAAAAP////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wEBAQEBAQEBAQEBAQEBAQEAAAAAAAAAAwAAAAMAAAAA/////wMAaAwAAAAAAAAAAAAAIAD///////////////8AAAD///////////////8DAAAAAgD///////8DAAAAAgD///////8DAAAAAgD///////////////////////////////////////////////////////////////////////////////////////////////////////////////////////////////////////////////////////////////////////////////////////////////////////////////////////////////////////////////////////////////////////////////////////////////////////////////////////////////////////////////////////////////////////////////////////////////////////////////////////////////////////////////////////////////////////////////8BACAA////////////////AAAO////////AwAAAAIA////////////////////////////////////////////////////////////////////////////////////////////////////////////////////////////////////////////////////////////////////////////////////////////////////////////////////////////////////////////////////////////////////////////////////////////////////////////////////////////////////////////////////////////////////////////////////////////////////////////////////////////////////////////////////////////////////////////////////////////////////////////////////////AgADAP///////wQAAAACABAAC/Wdc0+a4slAhEDnjdZwrW0FAAAAAAADAAAAAAADAAAAAQADAAAAAAD///////8DAAAAAAD///////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DAAAAAP////8DAIQMAAAAAAAAAAAAACAB////////////////AAAA////////////////BAAAAAIA////////////////////////////////////////////////////////////////////////////////////////////////////////////////////////////////////////////////////////////////////////////////////////////////////////////////////////////////////////////////////////////////////////////////////////////////////////////////////////////////////////////////////////////////////////////////////////////////////////////////////////////////////////////////////////////////////////////////////////////////////////////////AQAgAf///////////////wAADv///////wQAAAACAP///////////////////////////////////////////////////////////////////////////////////////////////////////////////////////////////////////////////////////////////////////////////////////////////////////////////////////////////////////////////////////////////////////////////////////////////////////////////////////////////////////////////////////////////////////////////////////////////////////////////////////////////////////////////////////////////////////////////////////////////////////////////////////wIAAQEDAAAAAgD///////8MAAZQZXJzb25hbElkXzAFAAAAAAAEAAAAAAAEAAAAAQ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BAAAAAD/////AQBvDwAAAAAAAAAAAAD/////cABwAAAABV9pZAAQAAAABPWdc0+a4slAhEDnjdZwrW0DRGF0YQAWAAAAAlBlcnNvbmFsSWQAAQAAAAAAAk5hbWUACwAAAFBlcnNvbmFsSWQAEFZlcnNpb24AAAAAAAlMYXN0V3JpdGUAWBVXipA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
  <p:tag name="EMPOWERCHARTSPROPERTIES_SLOT" val="A"/>
  <p:tag name="EMPOWERCHARTSPROPERTIES_LASTWRITEDATE" val="638559046813365304"/>
  <p:tag name="EMPOWERCHARTSPROPERTIES_A_LENGTH" val="24576"/>
  <p:tag name="RUNTIME_ID" val="5be5aaf0-1376-4c72-9cf1-e922ca649423"/>
</p:tagLst>
</file>

<file path=ppt/theme/theme1.xml><?xml version="1.0" encoding="utf-8"?>
<a:theme xmlns:a="http://schemas.openxmlformats.org/drawingml/2006/main" name="Bay Fin Medical Template option 1">
  <a:themeElements>
    <a:clrScheme name="Finerenone FIND-CKD trial colours">
      <a:dk1>
        <a:srgbClr val="53585A"/>
      </a:dk1>
      <a:lt1>
        <a:srgbClr val="FFFFFF"/>
      </a:lt1>
      <a:dk2>
        <a:srgbClr val="000000"/>
      </a:dk2>
      <a:lt2>
        <a:srgbClr val="66B512"/>
      </a:lt2>
      <a:accent1>
        <a:srgbClr val="669BD2"/>
      </a:accent1>
      <a:accent2>
        <a:srgbClr val="66B512"/>
      </a:accent2>
      <a:accent3>
        <a:srgbClr val="16374D"/>
      </a:accent3>
      <a:accent4>
        <a:srgbClr val="8F3685"/>
      </a:accent4>
      <a:accent5>
        <a:srgbClr val="988983"/>
      </a:accent5>
      <a:accent6>
        <a:srgbClr val="F55C60"/>
      </a:accent6>
      <a:hlink>
        <a:srgbClr val="0091DF"/>
      </a:hlink>
      <a:folHlink>
        <a:srgbClr val="6BB23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wrap="square" lIns="91440" tIns="45720" rIns="91440" bIns="45720" rtlCol="0">
        <a:noAutofit/>
      </a:bodyPr>
      <a:lstStyle>
        <a:defPPr algn="l">
          <a:spcBef>
            <a:spcPts val="600"/>
          </a:spcBef>
          <a:defRPr sz="1350" dirty="0" err="1" smtClean="0">
            <a:latin typeface="+mn-lt"/>
          </a:defRPr>
        </a:defPPr>
      </a:lstStyle>
    </a:txDef>
  </a:objectDefaults>
  <a:extraClrSchemeLst/>
  <a:extLst>
    <a:ext uri="{05A4C25C-085E-4340-85A3-A5531E510DB2}">
      <thm15:themeFamily xmlns:thm15="http://schemas.microsoft.com/office/thememl/2012/main" name="FIND-CKD PPT template v9.potx" id="{8B6143F2-F724-43F3-8E4D-CCB194CD6173}" vid="{B0467AEC-31C6-4898-A636-9F0F05F08FC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ASN 2020">
    <a:dk1>
      <a:srgbClr val="53585A"/>
    </a:dk1>
    <a:lt1>
      <a:srgbClr val="FFFFFF"/>
    </a:lt1>
    <a:dk2>
      <a:srgbClr val="000000"/>
    </a:dk2>
    <a:lt2>
      <a:srgbClr val="0091DF"/>
    </a:lt2>
    <a:accent1>
      <a:srgbClr val="669BD2"/>
    </a:accent1>
    <a:accent2>
      <a:srgbClr val="66B512"/>
    </a:accent2>
    <a:accent3>
      <a:srgbClr val="16374D"/>
    </a:accent3>
    <a:accent4>
      <a:srgbClr val="8F3685"/>
    </a:accent4>
    <a:accent5>
      <a:srgbClr val="988983"/>
    </a:accent5>
    <a:accent6>
      <a:srgbClr val="F55C60"/>
    </a:accent6>
    <a:hlink>
      <a:srgbClr val="6BB234"/>
    </a:hlink>
    <a:folHlink>
      <a:srgbClr val="6BB23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ASN 2020">
    <a:dk1>
      <a:srgbClr val="53585A"/>
    </a:dk1>
    <a:lt1>
      <a:srgbClr val="FFFFFF"/>
    </a:lt1>
    <a:dk2>
      <a:srgbClr val="000000"/>
    </a:dk2>
    <a:lt2>
      <a:srgbClr val="0091DF"/>
    </a:lt2>
    <a:accent1>
      <a:srgbClr val="669BD2"/>
    </a:accent1>
    <a:accent2>
      <a:srgbClr val="66B512"/>
    </a:accent2>
    <a:accent3>
      <a:srgbClr val="16374D"/>
    </a:accent3>
    <a:accent4>
      <a:srgbClr val="8F3685"/>
    </a:accent4>
    <a:accent5>
      <a:srgbClr val="988983"/>
    </a:accent5>
    <a:accent6>
      <a:srgbClr val="F55C60"/>
    </a:accent6>
    <a:hlink>
      <a:srgbClr val="6BB234"/>
    </a:hlink>
    <a:folHlink>
      <a:srgbClr val="6BB23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093AE11C8260349A413BD89493ACCE1" ma:contentTypeVersion="2" ma:contentTypeDescription="Create a new document." ma:contentTypeScope="" ma:versionID="e1af92df46e98c2b670b9cdc92585b88">
  <xsd:schema xmlns:xsd="http://www.w3.org/2001/XMLSchema" xmlns:xs="http://www.w3.org/2001/XMLSchema" xmlns:p="http://schemas.microsoft.com/office/2006/metadata/properties" xmlns:ns2="6902b2ee-bd27-4290-bae8-df35a1e41f3d" targetNamespace="http://schemas.microsoft.com/office/2006/metadata/properties" ma:root="true" ma:fieldsID="106dac5f8bdb12d43cbba0d7b54ae487" ns2:_="">
    <xsd:import namespace="6902b2ee-bd27-4290-bae8-df35a1e41f3d"/>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902b2ee-bd27-4290-bae8-df35a1e41f3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A8AE571-D238-424E-81BA-57B667FD3F14}">
  <ds:schemaRefs>
    <ds:schemaRef ds:uri="6902b2ee-bd27-4290-bae8-df35a1e41f3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11119F4F-3498-45CA-8ED1-F38FE7852E47}">
  <ds:schemaRefs>
    <ds:schemaRef ds:uri="http://schemas.microsoft.com/sharepoint/v3/contenttype/forms"/>
  </ds:schemaRefs>
</ds:datastoreItem>
</file>

<file path=customXml/itemProps3.xml><?xml version="1.0" encoding="utf-8"?>
<ds:datastoreItem xmlns:ds="http://schemas.openxmlformats.org/officeDocument/2006/customXml" ds:itemID="{3F93C358-142C-4055-8DBE-1F459DCED6E2}">
  <ds:schemaRefs>
    <ds:schemaRef ds:uri="http://purl.org/dc/dcmitype/"/>
    <ds:schemaRef ds:uri="http://schemas.microsoft.com/office/infopath/2007/PartnerControls"/>
    <ds:schemaRef ds:uri="http://schemas.openxmlformats.org/package/2006/metadata/core-properties"/>
    <ds:schemaRef ds:uri="http://www.w3.org/XML/1998/namespace"/>
    <ds:schemaRef ds:uri="http://schemas.microsoft.com/office/2006/documentManagement/types"/>
    <ds:schemaRef ds:uri="http://purl.org/dc/elements/1.1/"/>
    <ds:schemaRef ds:uri="6902b2ee-bd27-4290-bae8-df35a1e41f3d"/>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FIND-CKD PPT template v9</Template>
  <TotalTime>3647</TotalTime>
  <Words>3608</Words>
  <Application>Microsoft Office PowerPoint</Application>
  <PresentationFormat>Widescreen</PresentationFormat>
  <Paragraphs>770</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System Font</vt:lpstr>
      <vt:lpstr>Times New Roman</vt:lpstr>
      <vt:lpstr>Bay Fin Medical Template option 1</vt:lpstr>
      <vt:lpstr>Effects of finerenone in  patients with hypertensive nephropathy</vt:lpstr>
      <vt:lpstr>Introduction</vt:lpstr>
      <vt:lpstr>Introduction</vt:lpstr>
      <vt:lpstr>FIND-CKD study design1,2</vt:lpstr>
      <vt:lpstr>FIND-CKD hypertensive nephropathy subgroup analysis  </vt:lpstr>
      <vt:lpstr>Baseline characteristics</vt:lpstr>
      <vt:lpstr>eGFR slope</vt:lpstr>
      <vt:lpstr>Secondary efficacy outcomes</vt:lpstr>
      <vt:lpstr>Secondary efficacy outcomes</vt:lpstr>
      <vt:lpstr>Exploratory outcome</vt:lpstr>
      <vt:lpstr>Exploratory outcomes</vt:lpstr>
      <vt:lpstr>Investigator-reported adverse events</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Medical Writer</dc:creator>
  <cp:lastModifiedBy>Medical Writer</cp:lastModifiedBy>
  <cp:revision>93</cp:revision>
  <dcterms:created xsi:type="dcterms:W3CDTF">2026-03-09T11:50:31Z</dcterms:created>
  <dcterms:modified xsi:type="dcterms:W3CDTF">2026-08-24T14:53:17Z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0x010100F093AE11C8260349A413BD89493ACCE1</vt:lpwstr>
  </property>
  <property fmtid="{D5CDD505-2E9C-101B-9397-08002B2CF9AE}" pid="3" name="MSIP_Label_8e19d756-792e-42a1-bcad-4cb9051ddd2d_Enabled">
    <vt:lpwstr>true</vt:lpwstr>
  </property>
  <property fmtid="{D5CDD505-2E9C-101B-9397-08002B2CF9AE}" pid="4" name="MSIP_Label_8e19d756-792e-42a1-bcad-4cb9051ddd2d_SetDate">
    <vt:lpwstr>2026-06-08T16:24:49Z</vt:lpwstr>
  </property>
  <property fmtid="{D5CDD505-2E9C-101B-9397-08002B2CF9AE}" pid="5" name="MSIP_Label_8e19d756-792e-42a1-bcad-4cb9051ddd2d_Method">
    <vt:lpwstr>Privileged</vt:lpwstr>
  </property>
  <property fmtid="{D5CDD505-2E9C-101B-9397-08002B2CF9AE}" pid="6" name="MSIP_Label_8e19d756-792e-42a1-bcad-4cb9051ddd2d_Name">
    <vt:lpwstr>Confidential</vt:lpwstr>
  </property>
  <property fmtid="{D5CDD505-2E9C-101B-9397-08002B2CF9AE}" pid="7" name="MSIP_Label_8e19d756-792e-42a1-bcad-4cb9051ddd2d_SiteId">
    <vt:lpwstr>41eb501a-f671-4ce0-a5bf-b64168c3705f</vt:lpwstr>
  </property>
  <property fmtid="{D5CDD505-2E9C-101B-9397-08002B2CF9AE}" pid="8" name="MSIP_Label_8e19d756-792e-42a1-bcad-4cb9051ddd2d_ActionId">
    <vt:lpwstr>21b0a2d8-8a6a-46aa-8a7a-6a71006ea289</vt:lpwstr>
  </property>
  <property fmtid="{D5CDD505-2E9C-101B-9397-08002B2CF9AE}" pid="9" name="MSIP_Label_8e19d756-792e-42a1-bcad-4cb9051ddd2d_ContentBits">
    <vt:lpwstr>2</vt:lpwstr>
  </property>
  <property fmtid="{D5CDD505-2E9C-101B-9397-08002B2CF9AE}" pid="10" name="MSIP_Label_8e19d756-792e-42a1-bcad-4cb9051ddd2d_Tag">
    <vt:lpwstr>10, 0, 1, 1</vt:lpwstr>
  </property>
  <property fmtid="{D5CDD505-2E9C-101B-9397-08002B2CF9AE}" pid="11" name="ClassificationContentMarkingFooterLocations">
    <vt:lpwstr>Bay Fin Medical Template option 1:9\1_Bay Fin Medical Template option 1:9\Office Theme:3</vt:lpwstr>
  </property>
  <property fmtid="{D5CDD505-2E9C-101B-9397-08002B2CF9AE}" pid="12" name="ClassificationContentMarkingFooterText">
    <vt:lpwstr>Confidential - Not for Public Consumption or Distribution</vt:lpwstr>
  </property>
</Properties>
</file>